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49" r:id="rId6"/>
  </p:sldMasterIdLst>
  <p:notesMasterIdLst>
    <p:notesMasterId r:id="rId15"/>
  </p:notesMasterIdLst>
  <p:handoutMasterIdLst>
    <p:handoutMasterId r:id="rId16"/>
  </p:handoutMasterIdLst>
  <p:sldIdLst>
    <p:sldId id="258" r:id="rId7"/>
    <p:sldId id="271" r:id="rId8"/>
    <p:sldId id="284" r:id="rId9"/>
    <p:sldId id="283" r:id="rId10"/>
    <p:sldId id="259" r:id="rId11"/>
    <p:sldId id="265" r:id="rId12"/>
    <p:sldId id="274" r:id="rId13"/>
    <p:sldId id="275"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252" autoAdjust="0"/>
  </p:normalViewPr>
  <p:slideViewPr>
    <p:cSldViewPr>
      <p:cViewPr varScale="1">
        <p:scale>
          <a:sx n="67" d="100"/>
          <a:sy n="67" d="100"/>
        </p:scale>
        <p:origin x="23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38" y="-13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B78AEB-61B1-4C12-99B5-C8FFED2FFD72}" type="datetimeFigureOut">
              <a:rPr lang="sv-SE" smtClean="0"/>
              <a:t>2014-03-17</a:t>
            </a:fld>
            <a:endParaRPr lang="sv-S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17A43E3-4A58-413D-AF03-056B0E02CCFE}" type="slidenum">
              <a:rPr lang="sv-SE" smtClean="0"/>
              <a:t>‹#›</a:t>
            </a:fld>
            <a:endParaRPr lang="sv-SE"/>
          </a:p>
        </p:txBody>
      </p:sp>
    </p:spTree>
    <p:extLst>
      <p:ext uri="{BB962C8B-B14F-4D97-AF65-F5344CB8AC3E}">
        <p14:creationId xmlns:p14="http://schemas.microsoft.com/office/powerpoint/2010/main" val="213989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D51859-08D4-4B7A-A320-725DD7A4BFE2}" type="datetimeFigureOut">
              <a:rPr lang="en-US" smtClean="0"/>
              <a:pPr/>
              <a:t>3/17/2014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C71959-4489-47E6-AA17-01F4AD11F2CC}" type="slidenum">
              <a:rPr lang="en-US" smtClean="0"/>
              <a:pPr/>
              <a:t>‹#›</a:t>
            </a:fld>
            <a:endParaRPr lang="en-US"/>
          </a:p>
        </p:txBody>
      </p:sp>
    </p:spTree>
    <p:extLst>
      <p:ext uri="{BB962C8B-B14F-4D97-AF65-F5344CB8AC3E}">
        <p14:creationId xmlns:p14="http://schemas.microsoft.com/office/powerpoint/2010/main" val="406952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1</a:t>
            </a:fld>
            <a:endParaRPr lang="en-US"/>
          </a:p>
        </p:txBody>
      </p:sp>
    </p:spTree>
    <p:extLst>
      <p:ext uri="{BB962C8B-B14F-4D97-AF65-F5344CB8AC3E}">
        <p14:creationId xmlns:p14="http://schemas.microsoft.com/office/powerpoint/2010/main" val="209266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b="0" i="0" u="none" strike="noStrike" kern="1200" baseline="0" dirty="0" smtClean="0">
                <a:solidFill>
                  <a:schemeClr val="tx1"/>
                </a:solidFill>
                <a:latin typeface="+mn-lt"/>
                <a:ea typeface="+mn-ea"/>
                <a:cs typeface="+mn-cs"/>
              </a:rPr>
              <a:t>GWP is internationally </a:t>
            </a:r>
            <a:r>
              <a:rPr lang="en-US" sz="1400" b="0" i="0" u="none" strike="noStrike" kern="1200" baseline="0" dirty="0" err="1" smtClean="0">
                <a:solidFill>
                  <a:schemeClr val="tx1"/>
                </a:solidFill>
                <a:latin typeface="+mn-lt"/>
                <a:ea typeface="+mn-ea"/>
                <a:cs typeface="+mn-cs"/>
              </a:rPr>
              <a:t>recognised</a:t>
            </a:r>
            <a:r>
              <a:rPr lang="en-US" sz="1400" b="0" i="0" u="none" strike="noStrike" kern="1200" baseline="0" dirty="0" smtClean="0">
                <a:solidFill>
                  <a:schemeClr val="tx1"/>
                </a:solidFill>
                <a:latin typeface="+mn-lt"/>
                <a:ea typeface="+mn-ea"/>
                <a:cs typeface="+mn-cs"/>
              </a:rPr>
              <a:t> as a leading advocate for the integrated development and management of water, land, and related resources in order to support</a:t>
            </a:r>
          </a:p>
          <a:p>
            <a:r>
              <a:rPr lang="en-US" sz="1400" b="0" i="0" u="none" strike="noStrike" kern="1200" baseline="0" dirty="0" smtClean="0">
                <a:solidFill>
                  <a:schemeClr val="tx1"/>
                </a:solidFill>
                <a:latin typeface="+mn-lt"/>
                <a:ea typeface="+mn-ea"/>
                <a:cs typeface="+mn-cs"/>
              </a:rPr>
              <a:t>economic efficiency, social equity, and environmental sustainability – the three pillars of sustainable </a:t>
            </a:r>
            <a:r>
              <a:rPr lang="sv-SE" sz="1400" b="0" i="0" u="none" strike="noStrike" kern="1200" baseline="0" dirty="0" smtClean="0">
                <a:solidFill>
                  <a:schemeClr val="tx1"/>
                </a:solidFill>
                <a:latin typeface="+mn-lt"/>
                <a:ea typeface="+mn-ea"/>
                <a:cs typeface="+mn-cs"/>
              </a:rPr>
              <a:t>development.</a:t>
            </a:r>
          </a:p>
          <a:p>
            <a:endParaRPr lang="sv-SE"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Founded in 1996, GWP's network comprises 13 Regional Water Partnerships and 84 Country Water Partnerships, involving over 3,000 partner </a:t>
            </a:r>
            <a:r>
              <a:rPr lang="en-US" sz="1400" b="0" i="0" u="none" strike="noStrike" kern="1200" baseline="0" dirty="0" err="1" smtClean="0">
                <a:solidFill>
                  <a:schemeClr val="tx1"/>
                </a:solidFill>
                <a:latin typeface="+mn-lt"/>
                <a:ea typeface="+mn-ea"/>
                <a:cs typeface="+mn-cs"/>
              </a:rPr>
              <a:t>organisations</a:t>
            </a:r>
            <a:r>
              <a:rPr lang="en-US" sz="1400" b="0" i="0" u="none" strike="noStrike" kern="1200" baseline="0" dirty="0" smtClean="0">
                <a:solidFill>
                  <a:schemeClr val="tx1"/>
                </a:solidFill>
                <a:latin typeface="+mn-lt"/>
                <a:ea typeface="+mn-ea"/>
                <a:cs typeface="+mn-cs"/>
              </a:rPr>
              <a:t> in 172 countries.</a:t>
            </a:r>
            <a:endParaRPr lang="en-GB" sz="16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latin typeface="+mn-lt"/>
              </a:rPr>
              <a:t>GWP </a:t>
            </a:r>
            <a:r>
              <a:rPr lang="en-GB" sz="1400" dirty="0">
                <a:solidFill>
                  <a:schemeClr val="tx1"/>
                </a:solidFill>
                <a:latin typeface="+mn-lt"/>
              </a:rPr>
              <a:t>is at the forefront of helping countries to prepare and take full ownership of their plans for integrating water resources and </a:t>
            </a:r>
            <a:r>
              <a:rPr lang="en-GB" sz="1400" dirty="0" smtClean="0">
                <a:solidFill>
                  <a:schemeClr val="tx1"/>
                </a:solidFill>
                <a:latin typeface="+mn-lt"/>
              </a:rPr>
              <a:t>services as a means for achieving water security.  </a:t>
            </a:r>
            <a:r>
              <a:rPr lang="en-GB" sz="1400" dirty="0">
                <a:solidFill>
                  <a:schemeClr val="tx1"/>
                </a:solidFill>
                <a:latin typeface="+mn-lt"/>
              </a:rPr>
              <a:t>Our support moves beyond planning and into practice. </a:t>
            </a:r>
            <a:endParaRPr lang="en-GB" sz="14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dirty="0" smtClean="0">
              <a:solidFill>
                <a:schemeClr val="tx1"/>
              </a:solidFill>
              <a:latin typeface="+mn-lt"/>
            </a:endParaRPr>
          </a:p>
          <a:p>
            <a:r>
              <a:rPr lang="sv-SE" sz="1400" dirty="0" smtClean="0">
                <a:solidFill>
                  <a:schemeClr val="tx1"/>
                </a:solidFill>
                <a:latin typeface="+mn-lt"/>
              </a:rPr>
              <a:t>Our Guiding Principles</a:t>
            </a:r>
            <a:r>
              <a:rPr lang="sv-SE" sz="1400" baseline="0" dirty="0" smtClean="0">
                <a:solidFill>
                  <a:schemeClr val="tx1"/>
                </a:solidFill>
                <a:latin typeface="+mn-lt"/>
              </a:rPr>
              <a:t> </a:t>
            </a:r>
            <a:r>
              <a:rPr lang="en-US" sz="1400" dirty="0" smtClean="0">
                <a:solidFill>
                  <a:schemeClr val="tx1"/>
                </a:solidFill>
                <a:latin typeface="+mn-lt"/>
              </a:rPr>
              <a:t>reflect international understanding of the 'equitable and efficient management and sustainable use of water'. The guiding principles are:</a:t>
            </a:r>
          </a:p>
          <a:p>
            <a:pPr marL="171450" indent="-171450">
              <a:buFont typeface="Arial" panose="020B0604020202020204" pitchFamily="34" charset="0"/>
              <a:buChar char="•"/>
            </a:pPr>
            <a:r>
              <a:rPr lang="en-US" sz="1400" dirty="0" smtClean="0">
                <a:solidFill>
                  <a:schemeClr val="tx1"/>
                </a:solidFill>
                <a:latin typeface="+mn-lt"/>
              </a:rPr>
              <a:t>Freshwater is a finite and vulnerable resource, essential to sustain life, development and the environment.</a:t>
            </a:r>
          </a:p>
          <a:p>
            <a:pPr marL="171450" indent="-171450">
              <a:buFont typeface="Arial" panose="020B0604020202020204" pitchFamily="34" charset="0"/>
              <a:buChar char="•"/>
            </a:pPr>
            <a:r>
              <a:rPr lang="en-US" sz="1400" dirty="0" smtClean="0">
                <a:solidFill>
                  <a:schemeClr val="tx1"/>
                </a:solidFill>
                <a:latin typeface="+mn-lt"/>
              </a:rPr>
              <a:t>Water development and management should be based on a participatory approach involving users, planners and policy makers at all levels.</a:t>
            </a:r>
          </a:p>
          <a:p>
            <a:pPr marL="171450" indent="-171450">
              <a:buFont typeface="Arial" panose="020B0604020202020204" pitchFamily="34" charset="0"/>
              <a:buChar char="•"/>
            </a:pPr>
            <a:r>
              <a:rPr lang="en-US" sz="1400" dirty="0" smtClean="0">
                <a:solidFill>
                  <a:schemeClr val="tx1"/>
                </a:solidFill>
                <a:latin typeface="+mn-lt"/>
              </a:rPr>
              <a:t>Women play a central part in the provision, management and safeguarding of water.</a:t>
            </a:r>
          </a:p>
          <a:p>
            <a:pPr marL="171450" indent="-171450">
              <a:buFont typeface="Arial" panose="020B0604020202020204" pitchFamily="34" charset="0"/>
              <a:buChar char="•"/>
            </a:pPr>
            <a:r>
              <a:rPr lang="en-US" sz="1400" dirty="0" smtClean="0">
                <a:solidFill>
                  <a:schemeClr val="tx1"/>
                </a:solidFill>
                <a:latin typeface="+mn-lt"/>
              </a:rPr>
              <a:t>Water is a public good and has a social and economic value in all its competing uses.</a:t>
            </a:r>
          </a:p>
          <a:p>
            <a:pPr marL="171450" indent="-171450">
              <a:buFont typeface="Arial" panose="020B0604020202020204" pitchFamily="34" charset="0"/>
              <a:buChar char="•"/>
            </a:pPr>
            <a:r>
              <a:rPr lang="en-US" sz="1400" dirty="0" smtClean="0">
                <a:solidFill>
                  <a:schemeClr val="tx1"/>
                </a:solidFill>
                <a:latin typeface="+mn-lt"/>
              </a:rPr>
              <a:t>Integrated water resources management is based on the equitable and efficient management and sustainable use of water and </a:t>
            </a:r>
            <a:r>
              <a:rPr lang="en-US" sz="1400" dirty="0" err="1" smtClean="0">
                <a:solidFill>
                  <a:schemeClr val="tx1"/>
                </a:solidFill>
                <a:latin typeface="+mn-lt"/>
              </a:rPr>
              <a:t>recognises</a:t>
            </a:r>
            <a:r>
              <a:rPr lang="en-US" sz="1400" dirty="0" smtClean="0">
                <a:solidFill>
                  <a:schemeClr val="tx1"/>
                </a:solidFill>
                <a:latin typeface="+mn-lt"/>
              </a:rPr>
              <a:t> that water is an integral part of the ecosystem, a natural resource, and a social and economic good, whose quantity and quality determine the nature of its </a:t>
            </a:r>
            <a:r>
              <a:rPr lang="en-US" sz="1400" dirty="0" err="1" smtClean="0">
                <a:solidFill>
                  <a:schemeClr val="tx1"/>
                </a:solidFill>
                <a:latin typeface="+mn-lt"/>
              </a:rPr>
              <a:t>utilisation</a:t>
            </a:r>
            <a:r>
              <a:rPr lang="en-US" sz="1400" dirty="0" smtClean="0">
                <a:solidFill>
                  <a:schemeClr val="tx1"/>
                </a:solidFill>
                <a:latin typeface="+mn-lt"/>
              </a:rPr>
              <a:t>.</a:t>
            </a:r>
          </a:p>
          <a:p>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2</a:t>
            </a:fld>
            <a:endParaRPr lang="en-US"/>
          </a:p>
        </p:txBody>
      </p:sp>
    </p:spTree>
    <p:extLst>
      <p:ext uri="{BB962C8B-B14F-4D97-AF65-F5344CB8AC3E}">
        <p14:creationId xmlns:p14="http://schemas.microsoft.com/office/powerpoint/2010/main" val="322427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400" dirty="0" smtClean="0"/>
              <a:t>The Strategic Goals for GWP over</a:t>
            </a:r>
            <a:r>
              <a:rPr lang="sv-SE" sz="1400" baseline="0" dirty="0" smtClean="0"/>
              <a:t> 2014-2019 build off of the last strategic period:</a:t>
            </a:r>
          </a:p>
          <a:p>
            <a:endParaRPr lang="sv-SE"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 </a:t>
            </a:r>
            <a:r>
              <a:rPr lang="en-GB" sz="1400" b="1" dirty="0" smtClean="0"/>
              <a:t>Catalyse change in policies and practice</a:t>
            </a:r>
            <a:r>
              <a:rPr lang="en-GB" sz="1400" dirty="0" smtClean="0"/>
              <a:t>: </a:t>
            </a:r>
            <a:r>
              <a:rPr lang="en-US" sz="1400" dirty="0" smtClean="0"/>
              <a:t>advancing effective governance, based on comprehensive and mutually supportive policies, institutions, sound partnerships and processes, and information-sharing.</a:t>
            </a:r>
            <a:endParaRPr lang="sv-SE" sz="1400" b="1" dirty="0" smtClean="0"/>
          </a:p>
          <a:p>
            <a:endParaRPr lang="sv-SE"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 </a:t>
            </a:r>
            <a:r>
              <a:rPr lang="en-GB" sz="1400" b="1" dirty="0" smtClean="0"/>
              <a:t>Generate and communicate knowledge</a:t>
            </a:r>
            <a:r>
              <a:rPr lang="en-GB" sz="1400" dirty="0" smtClean="0"/>
              <a:t>: </a:t>
            </a:r>
            <a:r>
              <a:rPr lang="en-US" sz="1400" dirty="0" smtClean="0"/>
              <a:t>developing partners’ capacity to share knowledge and to foster a dynamic communications culture. </a:t>
            </a:r>
            <a:r>
              <a:rPr lang="en-GB" sz="1400" kern="1200" dirty="0" smtClean="0">
                <a:solidFill>
                  <a:schemeClr val="tx1"/>
                </a:solidFill>
                <a:effectLst/>
                <a:latin typeface="+mn-lt"/>
                <a:ea typeface="+mn-ea"/>
                <a:cs typeface="+mn-cs"/>
              </a:rPr>
              <a:t>We also strive to generate knowledge to improve the understanding of water security related challenges. </a:t>
            </a:r>
            <a:endParaRPr lang="sv-SE" sz="1400" kern="1200" dirty="0" smtClean="0">
              <a:solidFill>
                <a:schemeClr val="tx1"/>
              </a:solidFill>
              <a:effectLst/>
              <a:latin typeface="+mn-lt"/>
              <a:ea typeface="+mn-ea"/>
              <a:cs typeface="+mn-cs"/>
            </a:endParaRPr>
          </a:p>
          <a:p>
            <a:endParaRPr lang="sv-SE" sz="1400" dirty="0" smtClean="0"/>
          </a:p>
          <a:p>
            <a:r>
              <a:rPr lang="en-GB" sz="1400" dirty="0" smtClean="0"/>
              <a:t> 3) </a:t>
            </a:r>
            <a:r>
              <a:rPr lang="en-GB" sz="1400" b="1" dirty="0" smtClean="0"/>
              <a:t>Strengthen partnerships</a:t>
            </a:r>
            <a:r>
              <a:rPr lang="en-GB" sz="1400" dirty="0" smtClean="0"/>
              <a:t>: </a:t>
            </a:r>
            <a:r>
              <a:rPr lang="sv-SE" sz="1400" dirty="0" smtClean="0"/>
              <a:t>enhancing the viability and effectiveness of GWP’s network by strengthening partnerships and partner organisations to catalyse change, enhance learning, and improve financial sustainability. </a:t>
            </a:r>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3</a:t>
            </a:fld>
            <a:endParaRPr lang="en-US"/>
          </a:p>
        </p:txBody>
      </p:sp>
    </p:spTree>
    <p:extLst>
      <p:ext uri="{BB962C8B-B14F-4D97-AF65-F5344CB8AC3E}">
        <p14:creationId xmlns:p14="http://schemas.microsoft.com/office/powerpoint/2010/main" val="387689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dirty="0" smtClean="0"/>
              <a:t>Our new strategy takes a thematic approach to water security and supports programme implementation in six key areas of development – climate change, </a:t>
            </a:r>
            <a:r>
              <a:rPr lang="en-GB" sz="1400" b="0" dirty="0" err="1" smtClean="0"/>
              <a:t>transboundary</a:t>
            </a:r>
            <a:r>
              <a:rPr lang="en-GB" sz="1400" b="0" dirty="0" smtClean="0"/>
              <a:t> cooperation, food, urbanisation, energy, and ecosystems.  </a:t>
            </a:r>
            <a:endParaRPr lang="sv-SE" sz="1400" b="0" dirty="0" smtClean="0"/>
          </a:p>
          <a:p>
            <a:endParaRPr lang="en-GB" sz="1400" b="0" dirty="0" smtClean="0"/>
          </a:p>
          <a:p>
            <a:r>
              <a:rPr lang="en-GB" sz="1400" b="0" dirty="0" smtClean="0"/>
              <a:t>This approach is designed to integrate water security initiatives with development actions in each of the six thematic areas so that the global development agenda reflects the importance of water security for meeting human development goals.  </a:t>
            </a:r>
            <a:endParaRPr lang="sv-SE" sz="1400" b="0" dirty="0" smtClean="0"/>
          </a:p>
          <a:p>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4</a:t>
            </a:fld>
            <a:endParaRPr lang="en-US"/>
          </a:p>
        </p:txBody>
      </p:sp>
    </p:spTree>
    <p:extLst>
      <p:ext uri="{BB962C8B-B14F-4D97-AF65-F5344CB8AC3E}">
        <p14:creationId xmlns:p14="http://schemas.microsoft.com/office/powerpoint/2010/main" val="93654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1" kern="1200" dirty="0" smtClean="0">
                <a:solidFill>
                  <a:schemeClr val="tx1"/>
                </a:solidFill>
                <a:effectLst/>
                <a:latin typeface="+mn-lt"/>
                <a:ea typeface="+mn-ea"/>
                <a:cs typeface="+mn-cs"/>
              </a:rPr>
              <a:t>Gender Equity:</a:t>
            </a:r>
            <a:r>
              <a:rPr lang="en-GB"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We actively support the Dublin Principle that women play a central role in providing, managing, and safeguarding water.  Our gender strategy </a:t>
            </a:r>
            <a:r>
              <a:rPr lang="en-GB" sz="1400" kern="1200" dirty="0" smtClean="0">
                <a:solidFill>
                  <a:schemeClr val="tx1"/>
                </a:solidFill>
                <a:effectLst/>
                <a:latin typeface="+mn-lt"/>
                <a:ea typeface="+mn-ea"/>
                <a:cs typeface="+mn-cs"/>
              </a:rPr>
              <a:t>supports gender mainstreaming to ensure that the interests and needs of women and men are taken equally into account in water policymaking.</a:t>
            </a:r>
            <a:endParaRPr lang="sv-SE" sz="1400" kern="1200" dirty="0" smtClean="0">
              <a:solidFill>
                <a:schemeClr val="tx1"/>
              </a:solidFill>
              <a:effectLst/>
              <a:latin typeface="+mn-lt"/>
              <a:ea typeface="+mn-ea"/>
              <a:cs typeface="+mn-cs"/>
            </a:endParaRPr>
          </a:p>
          <a:p>
            <a:endParaRPr lang="en-GB" sz="1400" b="1" kern="1200" dirty="0" smtClean="0">
              <a:solidFill>
                <a:schemeClr val="tx1"/>
              </a:solidFill>
              <a:effectLst/>
              <a:latin typeface="+mn-lt"/>
              <a:ea typeface="+mn-ea"/>
              <a:cs typeface="+mn-cs"/>
            </a:endParaRPr>
          </a:p>
          <a:p>
            <a:r>
              <a:rPr lang="en-GB" sz="1400" b="1" kern="1200" dirty="0" smtClean="0">
                <a:solidFill>
                  <a:schemeClr val="tx1"/>
                </a:solidFill>
                <a:effectLst/>
                <a:latin typeface="+mn-lt"/>
                <a:ea typeface="+mn-ea"/>
                <a:cs typeface="+mn-cs"/>
              </a:rPr>
              <a:t>Youth Engagement: </a:t>
            </a:r>
            <a:r>
              <a:rPr lang="en-GB" sz="1400" kern="1200" dirty="0" smtClean="0">
                <a:solidFill>
                  <a:schemeClr val="tx1"/>
                </a:solidFill>
                <a:effectLst/>
                <a:latin typeface="+mn-lt"/>
                <a:ea typeface="+mn-ea"/>
                <a:cs typeface="+mn-cs"/>
              </a:rPr>
              <a:t> We encourage and support young people and youth organisations to be fully active and engaged in water partnerships and processes.  Our youth strategy guides our partnerships with youth organisations and our work with young water professionals and entrepreneurs.  </a:t>
            </a:r>
            <a:endParaRPr lang="sv-SE" sz="1400" kern="1200" dirty="0" smtClean="0">
              <a:solidFill>
                <a:schemeClr val="tx1"/>
              </a:solidFill>
              <a:effectLst/>
              <a:latin typeface="+mn-lt"/>
              <a:ea typeface="+mn-ea"/>
              <a:cs typeface="+mn-cs"/>
            </a:endParaRPr>
          </a:p>
          <a:p>
            <a:endParaRPr lang="en-US" sz="1400" dirty="0"/>
          </a:p>
          <a:p>
            <a:r>
              <a:rPr lang="sv-SE" sz="1400" dirty="0" smtClean="0"/>
              <a:t>Both our Gender and Youth Strategies are under development and will help to enhance the roles of our gendder and youth focal points within our network, as well as link our gender-related and youth-related work to our  broader strategy and theory for change.</a:t>
            </a:r>
            <a:endParaRPr lang="sv-SE" sz="1400" dirty="0"/>
          </a:p>
          <a:p>
            <a:endParaRPr lang="sv-SE"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5</a:t>
            </a:fld>
            <a:endParaRPr lang="en-US"/>
          </a:p>
        </p:txBody>
      </p:sp>
    </p:spTree>
    <p:extLst>
      <p:ext uri="{BB962C8B-B14F-4D97-AF65-F5344CB8AC3E}">
        <p14:creationId xmlns:p14="http://schemas.microsoft.com/office/powerpoint/2010/main" val="378067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400" dirty="0" smtClean="0"/>
              <a:t>Though difficult to read, this diagram</a:t>
            </a:r>
            <a:r>
              <a:rPr lang="sv-SE" sz="1400" baseline="0" dirty="0" smtClean="0"/>
              <a:t> shows how all of the aspects of the GWP Strategy fit together.</a:t>
            </a:r>
          </a:p>
          <a:p>
            <a:r>
              <a:rPr lang="sv-SE" sz="1400" baseline="0" dirty="0" smtClean="0"/>
              <a:t>Our vision of a water secure world and our mission are in the centre, at the hear of what we do.</a:t>
            </a:r>
          </a:p>
          <a:p>
            <a:r>
              <a:rPr lang="sv-SE" sz="1400" baseline="0" dirty="0" smtClean="0"/>
              <a:t>Our strategic goals are our means of achieving this vision and mission</a:t>
            </a:r>
          </a:p>
          <a:p>
            <a:r>
              <a:rPr lang="sv-SE" sz="1400" baseline="0" dirty="0" smtClean="0"/>
              <a:t>Gender and Youth are our cross cutting themes</a:t>
            </a:r>
          </a:p>
          <a:p>
            <a:r>
              <a:rPr lang="sv-SE" sz="1400" baseline="0" dirty="0" smtClean="0"/>
              <a:t>And our new thematic approach is the outer layer</a:t>
            </a:r>
          </a:p>
          <a:p>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6</a:t>
            </a:fld>
            <a:endParaRPr lang="en-US"/>
          </a:p>
        </p:txBody>
      </p:sp>
    </p:spTree>
    <p:extLst>
      <p:ext uri="{BB962C8B-B14F-4D97-AF65-F5344CB8AC3E}">
        <p14:creationId xmlns:p14="http://schemas.microsoft.com/office/powerpoint/2010/main" val="33758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We will deliver this strategy through strengthening network capacity, rigorously monitoring and evaluating our work, securing new and sustainable financing modalities, and by contributing to the global development agenda. </a:t>
            </a:r>
            <a:endParaRPr lang="sv-SE" sz="1400" kern="1200" dirty="0" smtClean="0">
              <a:solidFill>
                <a:schemeClr val="tx1"/>
              </a:solidFill>
              <a:effectLst/>
              <a:latin typeface="+mn-lt"/>
              <a:ea typeface="+mn-ea"/>
              <a:cs typeface="+mn-cs"/>
            </a:endParaRPr>
          </a:p>
          <a:p>
            <a:endParaRPr lang="sv-SE" sz="1400" dirty="0" smtClean="0"/>
          </a:p>
          <a:p>
            <a:r>
              <a:rPr lang="en-GB" sz="1400" b="1" kern="1200" dirty="0" smtClean="0">
                <a:solidFill>
                  <a:schemeClr val="tx1"/>
                </a:solidFill>
                <a:effectLst/>
                <a:latin typeface="+mn-lt"/>
                <a:ea typeface="+mn-ea"/>
                <a:cs typeface="+mn-cs"/>
              </a:rPr>
              <a:t>Strengthening network capacity: </a:t>
            </a:r>
            <a:r>
              <a:rPr lang="en-GB" sz="1400" kern="1200" dirty="0" smtClean="0">
                <a:solidFill>
                  <a:schemeClr val="tx1"/>
                </a:solidFill>
                <a:effectLst/>
                <a:latin typeface="+mn-lt"/>
                <a:ea typeface="+mn-ea"/>
                <a:cs typeface="+mn-cs"/>
              </a:rPr>
              <a:t>Building the capacity of our network partners is a cornerstone of our strategy.  </a:t>
            </a:r>
            <a:r>
              <a:rPr lang="en-US" sz="1400" kern="1200" dirty="0" smtClean="0">
                <a:solidFill>
                  <a:schemeClr val="tx1"/>
                </a:solidFill>
                <a:effectLst/>
                <a:latin typeface="+mn-lt"/>
                <a:ea typeface="+mn-ea"/>
                <a:cs typeface="+mn-cs"/>
              </a:rPr>
              <a:t>We will continue to strengthen our </a:t>
            </a:r>
            <a:r>
              <a:rPr lang="en-US" sz="1400" kern="1200" dirty="0" err="1" smtClean="0">
                <a:solidFill>
                  <a:schemeClr val="tx1"/>
                </a:solidFill>
                <a:effectLst/>
                <a:latin typeface="+mn-lt"/>
                <a:ea typeface="+mn-ea"/>
                <a:cs typeface="+mn-cs"/>
              </a:rPr>
              <a:t>organisational</a:t>
            </a:r>
            <a:r>
              <a:rPr lang="en-US" sz="1400" kern="1200" dirty="0" smtClean="0">
                <a:solidFill>
                  <a:schemeClr val="tx1"/>
                </a:solidFill>
                <a:effectLst/>
                <a:latin typeface="+mn-lt"/>
                <a:ea typeface="+mn-ea"/>
                <a:cs typeface="+mn-cs"/>
              </a:rPr>
              <a:t> and governance structures in order to better respond to the challenges in delivering this strategy.  We will deepen our skills in areas such as facilitation, mentoring, networking, and online media in order to support multi-stakeholder platforms that facilitate interaction and promote learning for change.</a:t>
            </a:r>
            <a:endParaRPr lang="sv-SE" sz="1400" kern="1200" dirty="0" smtClean="0">
              <a:solidFill>
                <a:schemeClr val="tx1"/>
              </a:solidFill>
              <a:effectLst/>
              <a:latin typeface="+mn-lt"/>
              <a:ea typeface="+mn-ea"/>
              <a:cs typeface="+mn-cs"/>
            </a:endParaRPr>
          </a:p>
          <a:p>
            <a:r>
              <a:rPr lang="en-GB" sz="1400" b="1" kern="1200" dirty="0" smtClean="0">
                <a:solidFill>
                  <a:schemeClr val="tx1"/>
                </a:solidFill>
                <a:effectLst/>
                <a:latin typeface="+mn-lt"/>
                <a:ea typeface="+mn-ea"/>
                <a:cs typeface="+mn-cs"/>
              </a:rPr>
              <a:t>Monitoring and evaluation: </a:t>
            </a:r>
            <a:r>
              <a:rPr lang="en-US" sz="1400" kern="1200" dirty="0" smtClean="0">
                <a:solidFill>
                  <a:schemeClr val="tx1"/>
                </a:solidFill>
                <a:effectLst/>
                <a:latin typeface="+mn-lt"/>
                <a:ea typeface="+mn-ea"/>
                <a:cs typeface="+mn-cs"/>
              </a:rPr>
              <a:t>We will apply rigorous monitoring and evaluation procedures to enable us to critically assess progress towards our goals. Our reporting structure and the results will enable us to undertake extensive analysis to enhance our learning and adaptive capacity and strengthen our </a:t>
            </a:r>
            <a:r>
              <a:rPr lang="en-US" sz="1400" kern="1200" dirty="0" err="1" smtClean="0">
                <a:solidFill>
                  <a:schemeClr val="tx1"/>
                </a:solidFill>
                <a:effectLst/>
                <a:latin typeface="+mn-lt"/>
                <a:ea typeface="+mn-ea"/>
                <a:cs typeface="+mn-cs"/>
              </a:rPr>
              <a:t>organisational</a:t>
            </a:r>
            <a:r>
              <a:rPr lang="en-US" sz="1400" kern="1200" dirty="0" smtClean="0">
                <a:solidFill>
                  <a:schemeClr val="tx1"/>
                </a:solidFill>
                <a:effectLst/>
                <a:latin typeface="+mn-lt"/>
                <a:ea typeface="+mn-ea"/>
                <a:cs typeface="+mn-cs"/>
              </a:rPr>
              <a:t> planning.</a:t>
            </a:r>
            <a:endParaRPr lang="sv-SE"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Securing financial resources: </a:t>
            </a:r>
            <a:r>
              <a:rPr lang="en-US" sz="1400" kern="1200" dirty="0" smtClean="0">
                <a:solidFill>
                  <a:schemeClr val="tx1"/>
                </a:solidFill>
                <a:effectLst/>
                <a:latin typeface="+mn-lt"/>
                <a:ea typeface="+mn-ea"/>
                <a:cs typeface="+mn-cs"/>
              </a:rPr>
              <a:t>We will look for new funding sources and innovative financing modalities that enable us to invest in our people, our </a:t>
            </a:r>
            <a:r>
              <a:rPr lang="en-US" sz="1400" kern="1200" dirty="0" err="1" smtClean="0">
                <a:solidFill>
                  <a:schemeClr val="tx1"/>
                </a:solidFill>
                <a:effectLst/>
                <a:latin typeface="+mn-lt"/>
                <a:ea typeface="+mn-ea"/>
                <a:cs typeface="+mn-cs"/>
              </a:rPr>
              <a:t>programmes</a:t>
            </a:r>
            <a:r>
              <a:rPr lang="en-US" sz="1400" kern="1200" dirty="0" smtClean="0">
                <a:solidFill>
                  <a:schemeClr val="tx1"/>
                </a:solidFill>
                <a:effectLst/>
                <a:latin typeface="+mn-lt"/>
                <a:ea typeface="+mn-ea"/>
                <a:cs typeface="+mn-cs"/>
              </a:rPr>
              <a:t>, and our partners.  </a:t>
            </a:r>
            <a:endParaRPr lang="sv-SE" sz="14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Contributing to the Global Development Agenda: </a:t>
            </a:r>
            <a:r>
              <a:rPr lang="en-US" sz="1400" kern="1200" dirty="0" smtClean="0">
                <a:solidFill>
                  <a:schemeClr val="tx1"/>
                </a:solidFill>
                <a:effectLst/>
                <a:latin typeface="+mn-lt"/>
                <a:ea typeface="+mn-ea"/>
                <a:cs typeface="+mn-cs"/>
              </a:rPr>
              <a:t>Through our global reach and local actions, we will play an active role in the sustainable development agenda. </a:t>
            </a:r>
            <a:endParaRPr lang="sv-SE" sz="1400" kern="1200" dirty="0" smtClean="0">
              <a:solidFill>
                <a:schemeClr val="tx1"/>
              </a:solidFill>
              <a:effectLst/>
              <a:latin typeface="+mn-lt"/>
              <a:ea typeface="+mn-ea"/>
              <a:cs typeface="+mn-cs"/>
            </a:endParaRPr>
          </a:p>
          <a:p>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7</a:t>
            </a:fld>
            <a:endParaRPr lang="en-US"/>
          </a:p>
        </p:txBody>
      </p:sp>
    </p:spTree>
    <p:extLst>
      <p:ext uri="{BB962C8B-B14F-4D97-AF65-F5344CB8AC3E}">
        <p14:creationId xmlns:p14="http://schemas.microsoft.com/office/powerpoint/2010/main" val="19049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challenges of achieving a truly water secure world can only be overcome with the collaboration and support of all agencies working towards the same end. We invite you to join us in achieving this vision.</a:t>
            </a:r>
            <a:endParaRPr lang="sv-SE" sz="1400" dirty="0" smtClean="0"/>
          </a:p>
          <a:p>
            <a:endParaRPr lang="sv-SE" sz="1400" dirty="0"/>
          </a:p>
        </p:txBody>
      </p:sp>
      <p:sp>
        <p:nvSpPr>
          <p:cNvPr id="4" name="Slide Number Placeholder 3"/>
          <p:cNvSpPr>
            <a:spLocks noGrp="1"/>
          </p:cNvSpPr>
          <p:nvPr>
            <p:ph type="sldNum" sz="quarter" idx="10"/>
          </p:nvPr>
        </p:nvSpPr>
        <p:spPr/>
        <p:txBody>
          <a:bodyPr/>
          <a:lstStyle/>
          <a:p>
            <a:fld id="{D2C71959-4489-47E6-AA17-01F4AD11F2CC}" type="slidenum">
              <a:rPr lang="en-US" smtClean="0"/>
              <a:pPr/>
              <a:t>8</a:t>
            </a:fld>
            <a:endParaRPr lang="en-US"/>
          </a:p>
        </p:txBody>
      </p:sp>
    </p:spTree>
    <p:extLst>
      <p:ext uri="{BB962C8B-B14F-4D97-AF65-F5344CB8AC3E}">
        <p14:creationId xmlns:p14="http://schemas.microsoft.com/office/powerpoint/2010/main" val="337332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205038"/>
            <a:ext cx="2058988" cy="3921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5038"/>
            <a:ext cx="6029325" cy="392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C2B6E-E5ED-4D45-B1C6-ACAD0213C37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513"/>
            <a:ext cx="2057400"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52513"/>
            <a:ext cx="6019800"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41663"/>
            <a:ext cx="4038600" cy="2984500"/>
          </a:xfrm>
        </p:spPr>
        <p:txBody>
          <a:bodyPr/>
          <a:lstStyle>
            <a:lvl1pPr>
              <a:buFont typeface="Arial" pitchFamily="34" charset="0"/>
              <a:buNone/>
              <a:defRPr sz="28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141663"/>
            <a:ext cx="4038600" cy="2984500"/>
          </a:xfrm>
        </p:spPr>
        <p:txBody>
          <a:bodyPr/>
          <a:lstStyle>
            <a:lvl1pPr>
              <a:buFont typeface="Arial" pitchFamily="34" charset="0"/>
              <a:buNone/>
              <a:defRPr sz="28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3B6B28C-817B-4D0D-AEDC-E05C274912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205038"/>
            <a:ext cx="8229600" cy="1081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endParaRPr lang="en-US" dirty="0" smtClean="0"/>
          </a:p>
        </p:txBody>
      </p:sp>
      <p:sp>
        <p:nvSpPr>
          <p:cNvPr id="1027" name="Rectangle 3"/>
          <p:cNvSpPr>
            <a:spLocks noGrp="1" noChangeArrowheads="1"/>
          </p:cNvSpPr>
          <p:nvPr>
            <p:ph type="body" idx="1"/>
          </p:nvPr>
        </p:nvSpPr>
        <p:spPr bwMode="auto">
          <a:xfrm>
            <a:off x="457200" y="3141663"/>
            <a:ext cx="8229600" cy="298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52A5083-60F4-4F45-B4BC-CEADA28729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defRPr sz="36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C2B6E-E5ED-4D45-B1C6-ACAD0213C3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052513"/>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700213"/>
            <a:ext cx="82296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3446512" y="6356350"/>
            <a:ext cx="2133600" cy="365125"/>
          </a:xfrm>
          <a:prstGeom prst="rect">
            <a:avLst/>
          </a:prstGeom>
        </p:spPr>
        <p:txBody>
          <a:bodyPr vert="horz" lIns="91440" tIns="45720" rIns="91440" bIns="45720" rtlCol="0" anchor="ctr"/>
          <a:lstStyle>
            <a:lvl1pPr algn="ctr">
              <a:defRPr sz="1200">
                <a:solidFill>
                  <a:schemeClr val="tx1"/>
                </a:solidFill>
              </a:defRPr>
            </a:lvl1pPr>
          </a:lstStyle>
          <a:p>
            <a:fld id="{B3B6B28C-817B-4D0D-AEDC-E05C274912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a:solidFill>
            <a:srgbClr val="009900"/>
          </a:solidFill>
          <a:latin typeface="+mj-lt"/>
          <a:ea typeface="+mj-ea"/>
          <a:cs typeface="+mj-cs"/>
        </a:defRPr>
      </a:lvl1pPr>
      <a:lvl2pPr algn="l" rtl="0" eaLnBrk="0" fontAlgn="base" hangingPunct="0">
        <a:spcBef>
          <a:spcPct val="0"/>
        </a:spcBef>
        <a:spcAft>
          <a:spcPct val="0"/>
        </a:spcAft>
        <a:defRPr sz="2400">
          <a:solidFill>
            <a:srgbClr val="009900"/>
          </a:solidFill>
          <a:latin typeface="Arial" charset="0"/>
          <a:cs typeface="Arial" charset="0"/>
        </a:defRPr>
      </a:lvl2pPr>
      <a:lvl3pPr algn="l" rtl="0" eaLnBrk="0" fontAlgn="base" hangingPunct="0">
        <a:spcBef>
          <a:spcPct val="0"/>
        </a:spcBef>
        <a:spcAft>
          <a:spcPct val="0"/>
        </a:spcAft>
        <a:defRPr sz="2400">
          <a:solidFill>
            <a:srgbClr val="009900"/>
          </a:solidFill>
          <a:latin typeface="Arial" charset="0"/>
          <a:cs typeface="Arial" charset="0"/>
        </a:defRPr>
      </a:lvl3pPr>
      <a:lvl4pPr algn="l" rtl="0" eaLnBrk="0" fontAlgn="base" hangingPunct="0">
        <a:spcBef>
          <a:spcPct val="0"/>
        </a:spcBef>
        <a:spcAft>
          <a:spcPct val="0"/>
        </a:spcAft>
        <a:defRPr sz="2400">
          <a:solidFill>
            <a:srgbClr val="009900"/>
          </a:solidFill>
          <a:latin typeface="Arial" charset="0"/>
          <a:cs typeface="Arial" charset="0"/>
        </a:defRPr>
      </a:lvl4pPr>
      <a:lvl5pPr algn="l" rtl="0" eaLnBrk="0" fontAlgn="base" hangingPunct="0">
        <a:spcBef>
          <a:spcPct val="0"/>
        </a:spcBef>
        <a:spcAft>
          <a:spcPct val="0"/>
        </a:spcAft>
        <a:defRPr sz="2400">
          <a:solidFill>
            <a:srgbClr val="009900"/>
          </a:solidFill>
          <a:latin typeface="Arial" charset="0"/>
          <a:cs typeface="Arial" charset="0"/>
        </a:defRPr>
      </a:lvl5pPr>
      <a:lvl6pPr marL="457200" algn="l" rtl="0" fontAlgn="base">
        <a:spcBef>
          <a:spcPct val="0"/>
        </a:spcBef>
        <a:spcAft>
          <a:spcPct val="0"/>
        </a:spcAft>
        <a:defRPr sz="2400">
          <a:solidFill>
            <a:srgbClr val="009900"/>
          </a:solidFill>
          <a:latin typeface="Arial" charset="0"/>
          <a:cs typeface="Arial" charset="0"/>
        </a:defRPr>
      </a:lvl6pPr>
      <a:lvl7pPr marL="914400" algn="l" rtl="0" fontAlgn="base">
        <a:spcBef>
          <a:spcPct val="0"/>
        </a:spcBef>
        <a:spcAft>
          <a:spcPct val="0"/>
        </a:spcAft>
        <a:defRPr sz="2400">
          <a:solidFill>
            <a:srgbClr val="009900"/>
          </a:solidFill>
          <a:latin typeface="Arial" charset="0"/>
          <a:cs typeface="Arial" charset="0"/>
        </a:defRPr>
      </a:lvl7pPr>
      <a:lvl8pPr marL="1371600" algn="l" rtl="0" fontAlgn="base">
        <a:spcBef>
          <a:spcPct val="0"/>
        </a:spcBef>
        <a:spcAft>
          <a:spcPct val="0"/>
        </a:spcAft>
        <a:defRPr sz="2400">
          <a:solidFill>
            <a:srgbClr val="009900"/>
          </a:solidFill>
          <a:latin typeface="Arial" charset="0"/>
          <a:cs typeface="Arial" charset="0"/>
        </a:defRPr>
      </a:lvl8pPr>
      <a:lvl9pPr marL="1828800" algn="l" rtl="0" fontAlgn="base">
        <a:spcBef>
          <a:spcPct val="0"/>
        </a:spcBef>
        <a:spcAft>
          <a:spcPct val="0"/>
        </a:spcAft>
        <a:defRPr sz="2400">
          <a:solidFill>
            <a:srgbClr val="009900"/>
          </a:solidFill>
          <a:latin typeface="Arial"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400">
          <a:solidFill>
            <a:schemeClr val="tx1"/>
          </a:solidFill>
          <a:latin typeface="+mn-lt"/>
          <a:cs typeface="+mn-cs"/>
        </a:defRPr>
      </a:lvl4pPr>
      <a:lvl5pPr marL="2057400" indent="-228600" algn="l" rtl="0" eaLnBrk="0" fontAlgn="base" hangingPunct="0">
        <a:spcBef>
          <a:spcPct val="20000"/>
        </a:spcBef>
        <a:spcAft>
          <a:spcPct val="0"/>
        </a:spcAft>
        <a:defRPr sz="24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www.gwptoolbox.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www.gw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Launch of Towards 2020</a:t>
            </a:r>
            <a:br>
              <a:rPr lang="en-GB" dirty="0" smtClean="0"/>
            </a:br>
            <a:endParaRPr lang="en-GB" dirty="0"/>
          </a:p>
        </p:txBody>
      </p:sp>
      <p:sp>
        <p:nvSpPr>
          <p:cNvPr id="3" name="Content Placeholder 2"/>
          <p:cNvSpPr>
            <a:spLocks noGrp="1"/>
          </p:cNvSpPr>
          <p:nvPr>
            <p:ph idx="1"/>
          </p:nvPr>
        </p:nvSpPr>
        <p:spPr/>
        <p:txBody>
          <a:bodyPr/>
          <a:lstStyle/>
          <a:p>
            <a:r>
              <a:rPr lang="en-US" dirty="0" smtClean="0"/>
              <a:t>GWP 2014-2019 Strategy</a:t>
            </a:r>
            <a:endParaRPr lang="en-US" dirty="0"/>
          </a:p>
        </p:txBody>
      </p:sp>
      <p:sp>
        <p:nvSpPr>
          <p:cNvPr id="4" name="Slide Number Placeholder 3"/>
          <p:cNvSpPr>
            <a:spLocks noGrp="1"/>
          </p:cNvSpPr>
          <p:nvPr>
            <p:ph type="sldNum" sz="quarter" idx="4"/>
          </p:nvPr>
        </p:nvSpPr>
        <p:spPr/>
        <p:txBody>
          <a:bodyPr/>
          <a:lstStyle/>
          <a:p>
            <a:fld id="{B3B6B28C-817B-4D0D-AEDC-E05C274912BF}" type="slidenum">
              <a:rPr lang="en-US" smtClean="0"/>
              <a:pPr/>
              <a:t>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GWP Strategy Towards 2020</a:t>
            </a:r>
            <a:endParaRPr lang="sv-SE" dirty="0"/>
          </a:p>
        </p:txBody>
      </p:sp>
      <p:sp>
        <p:nvSpPr>
          <p:cNvPr id="3" name="Content Placeholder 2"/>
          <p:cNvSpPr>
            <a:spLocks noGrp="1"/>
          </p:cNvSpPr>
          <p:nvPr>
            <p:ph idx="1"/>
          </p:nvPr>
        </p:nvSpPr>
        <p:spPr>
          <a:xfrm>
            <a:off x="313184" y="1687442"/>
            <a:ext cx="5410944" cy="4296426"/>
          </a:xfrm>
        </p:spPr>
        <p:txBody>
          <a:bodyPr/>
          <a:lstStyle/>
          <a:p>
            <a:r>
              <a:rPr lang="en-GB" b="1" dirty="0" smtClean="0"/>
              <a:t>GWP Vision: A Water Secure World</a:t>
            </a:r>
          </a:p>
          <a:p>
            <a:endParaRPr lang="en-GB" sz="1000" b="1" dirty="0" smtClean="0"/>
          </a:p>
          <a:p>
            <a:r>
              <a:rPr lang="en-GB" b="1" dirty="0" smtClean="0"/>
              <a:t>GWP </a:t>
            </a:r>
            <a:r>
              <a:rPr lang="en-GB" b="1" dirty="0"/>
              <a:t>M</a:t>
            </a:r>
            <a:r>
              <a:rPr lang="en-GB" b="1" dirty="0" smtClean="0"/>
              <a:t>ission</a:t>
            </a:r>
            <a:r>
              <a:rPr lang="en-GB" b="1" dirty="0"/>
              <a:t>: </a:t>
            </a:r>
            <a:r>
              <a:rPr lang="en-GB" dirty="0" smtClean="0"/>
              <a:t>To </a:t>
            </a:r>
            <a:r>
              <a:rPr lang="en-GB" dirty="0"/>
              <a:t>advance governance and management of water resources for sustainable and equitable development. </a:t>
            </a:r>
            <a:endParaRPr lang="sv-SE" dirty="0"/>
          </a:p>
          <a:p>
            <a:endParaRPr lang="en-GB" dirty="0"/>
          </a:p>
          <a:p>
            <a:r>
              <a:rPr lang="en-GB" b="1" dirty="0"/>
              <a:t>GWP Core </a:t>
            </a:r>
            <a:r>
              <a:rPr lang="en-GB" b="1" dirty="0" smtClean="0"/>
              <a:t>Values:</a:t>
            </a:r>
            <a:r>
              <a:rPr lang="sv-SE" b="1" dirty="0"/>
              <a:t> </a:t>
            </a:r>
            <a:r>
              <a:rPr lang="en-GB" dirty="0" smtClean="0"/>
              <a:t>Neutrality</a:t>
            </a:r>
            <a:r>
              <a:rPr lang="en-GB" dirty="0"/>
              <a:t>, inclusiveness, openness, integrity, accountability, respect, gender sensitivity, and solidarity</a:t>
            </a:r>
            <a:endParaRPr lang="sv-SE" dirty="0"/>
          </a:p>
          <a:p>
            <a:endParaRPr lang="sv-SE" dirty="0"/>
          </a:p>
          <a:p>
            <a:endParaRPr lang="sv-SE" dirty="0"/>
          </a:p>
        </p:txBody>
      </p:sp>
      <p:sp>
        <p:nvSpPr>
          <p:cNvPr id="4" name="Slide Number Placeholder 3"/>
          <p:cNvSpPr>
            <a:spLocks noGrp="1"/>
          </p:cNvSpPr>
          <p:nvPr>
            <p:ph type="sldNum" sz="quarter" idx="4"/>
          </p:nvPr>
        </p:nvSpPr>
        <p:spPr/>
        <p:txBody>
          <a:bodyPr/>
          <a:lstStyle/>
          <a:p>
            <a:fld id="{B3B6B28C-817B-4D0D-AEDC-E05C274912BF}" type="slidenum">
              <a:rPr lang="en-US" smtClean="0"/>
              <a:pPr/>
              <a:t>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353" y="1687442"/>
            <a:ext cx="2771775" cy="4157662"/>
          </a:xfrm>
          <a:prstGeom prst="rect">
            <a:avLst/>
          </a:prstGeom>
        </p:spPr>
      </p:pic>
    </p:spTree>
    <p:extLst>
      <p:ext uri="{BB962C8B-B14F-4D97-AF65-F5344CB8AC3E}">
        <p14:creationId xmlns:p14="http://schemas.microsoft.com/office/powerpoint/2010/main" val="30745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12" y="677213"/>
            <a:ext cx="8229600" cy="504825"/>
          </a:xfrm>
        </p:spPr>
        <p:txBody>
          <a:bodyPr/>
          <a:lstStyle/>
          <a:p>
            <a:r>
              <a:rPr lang="en-US" dirty="0" smtClean="0"/>
              <a:t>GWP Strategic Goals</a:t>
            </a:r>
            <a:endParaRPr lang="en-US" dirty="0"/>
          </a:p>
        </p:txBody>
      </p:sp>
      <p:sp>
        <p:nvSpPr>
          <p:cNvPr id="3" name="Content Placeholder 2"/>
          <p:cNvSpPr>
            <a:spLocks noGrp="1"/>
          </p:cNvSpPr>
          <p:nvPr>
            <p:ph idx="1"/>
          </p:nvPr>
        </p:nvSpPr>
        <p:spPr>
          <a:xfrm>
            <a:off x="457200" y="1268760"/>
            <a:ext cx="5050904" cy="4792749"/>
          </a:xfrm>
        </p:spPr>
        <p:txBody>
          <a:bodyPr/>
          <a:lstStyle/>
          <a:p>
            <a:endParaRPr lang="en-GB" dirty="0" smtClean="0"/>
          </a:p>
          <a:p>
            <a:r>
              <a:rPr lang="en-GB" dirty="0" smtClean="0"/>
              <a:t>1</a:t>
            </a:r>
            <a:r>
              <a:rPr lang="en-GB" dirty="0"/>
              <a:t>) </a:t>
            </a:r>
            <a:r>
              <a:rPr lang="en-GB" b="1" dirty="0"/>
              <a:t>Catalyse change in policies and </a:t>
            </a:r>
            <a:r>
              <a:rPr lang="en-GB" b="1" dirty="0" smtClean="0"/>
              <a:t>practice</a:t>
            </a:r>
            <a:endParaRPr lang="en-GB" dirty="0" smtClean="0"/>
          </a:p>
          <a:p>
            <a:endParaRPr lang="en-GB" dirty="0"/>
          </a:p>
          <a:p>
            <a:r>
              <a:rPr lang="en-GB" dirty="0" smtClean="0"/>
              <a:t>2</a:t>
            </a:r>
            <a:r>
              <a:rPr lang="en-GB" dirty="0"/>
              <a:t>) </a:t>
            </a:r>
            <a:r>
              <a:rPr lang="en-GB" b="1" dirty="0"/>
              <a:t>Generate and communicate </a:t>
            </a:r>
            <a:r>
              <a:rPr lang="en-GB" b="1" dirty="0" smtClean="0"/>
              <a:t>knowledge</a:t>
            </a:r>
            <a:endParaRPr lang="en-GB" dirty="0" smtClean="0"/>
          </a:p>
          <a:p>
            <a:endParaRPr lang="en-GB" dirty="0"/>
          </a:p>
          <a:p>
            <a:r>
              <a:rPr lang="en-GB" dirty="0" smtClean="0"/>
              <a:t>3</a:t>
            </a:r>
            <a:r>
              <a:rPr lang="en-GB" dirty="0"/>
              <a:t>) </a:t>
            </a:r>
            <a:r>
              <a:rPr lang="en-GB" b="1" dirty="0"/>
              <a:t>Strengthen </a:t>
            </a:r>
            <a:r>
              <a:rPr lang="en-GB" b="1" dirty="0" smtClean="0"/>
              <a:t>partnerships</a:t>
            </a:r>
            <a:endParaRPr lang="en-US" dirty="0" smtClean="0"/>
          </a:p>
          <a:p>
            <a:endParaRPr lang="sv-SE" b="1" dirty="0"/>
          </a:p>
          <a:p>
            <a:r>
              <a:rPr lang="en-US" dirty="0"/>
              <a:t>	</a:t>
            </a:r>
            <a:r>
              <a:rPr lang="en-US" dirty="0" smtClean="0"/>
              <a:t>	</a:t>
            </a:r>
            <a:r>
              <a:rPr lang="en-US" dirty="0"/>
              <a:t>	</a:t>
            </a:r>
          </a:p>
        </p:txBody>
      </p:sp>
      <p:sp>
        <p:nvSpPr>
          <p:cNvPr id="4" name="Slide Number Placeholder 3"/>
          <p:cNvSpPr>
            <a:spLocks noGrp="1"/>
          </p:cNvSpPr>
          <p:nvPr>
            <p:ph type="sldNum" sz="quarter" idx="4"/>
          </p:nvPr>
        </p:nvSpPr>
        <p:spPr/>
        <p:txBody>
          <a:bodyPr/>
          <a:lstStyle/>
          <a:p>
            <a:fld id="{B3B6B28C-817B-4D0D-AEDC-E05C274912BF}" type="slidenum">
              <a:rPr lang="en-US" smtClean="0"/>
              <a:pPr/>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5886"/>
            <a:ext cx="3654259" cy="24373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15254">
            <a:off x="5422383" y="1743404"/>
            <a:ext cx="3351987" cy="22374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490" y="3363115"/>
            <a:ext cx="3594638" cy="2700540"/>
          </a:xfrm>
          <a:prstGeom prst="rect">
            <a:avLst/>
          </a:prstGeom>
        </p:spPr>
      </p:pic>
    </p:spTree>
    <p:extLst>
      <p:ext uri="{BB962C8B-B14F-4D97-AF65-F5344CB8AC3E}">
        <p14:creationId xmlns:p14="http://schemas.microsoft.com/office/powerpoint/2010/main" val="171141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26" y="628484"/>
            <a:ext cx="8229600" cy="504825"/>
          </a:xfrm>
        </p:spPr>
        <p:txBody>
          <a:bodyPr/>
          <a:lstStyle/>
          <a:p>
            <a:r>
              <a:rPr lang="sv-SE" dirty="0" smtClean="0"/>
              <a:t>GWP Thematic Approach</a:t>
            </a:r>
            <a:endParaRPr lang="sv-SE" dirty="0"/>
          </a:p>
        </p:txBody>
      </p:sp>
      <p:sp>
        <p:nvSpPr>
          <p:cNvPr id="4" name="Slide Number Placeholder 3"/>
          <p:cNvSpPr>
            <a:spLocks noGrp="1"/>
          </p:cNvSpPr>
          <p:nvPr>
            <p:ph type="sldNum" sz="quarter" idx="4"/>
          </p:nvPr>
        </p:nvSpPr>
        <p:spPr/>
        <p:txBody>
          <a:bodyPr/>
          <a:lstStyle/>
          <a:p>
            <a:fld id="{B3B6B28C-817B-4D0D-AEDC-E05C274912BF}" type="slidenum">
              <a:rPr lang="en-US" smtClean="0"/>
              <a:pPr/>
              <a:t>4</a:t>
            </a:fld>
            <a:endParaRPr lang="en-US" dirty="0"/>
          </a:p>
        </p:txBody>
      </p:sp>
      <p:sp>
        <p:nvSpPr>
          <p:cNvPr id="16" name="TextBox 15"/>
          <p:cNvSpPr txBox="1"/>
          <p:nvPr/>
        </p:nvSpPr>
        <p:spPr>
          <a:xfrm>
            <a:off x="3940398" y="1112923"/>
            <a:ext cx="1830478" cy="369332"/>
          </a:xfrm>
          <a:prstGeom prst="rect">
            <a:avLst/>
          </a:prstGeom>
          <a:noFill/>
        </p:spPr>
        <p:txBody>
          <a:bodyPr wrap="square" rtlCol="0">
            <a:spAutoFit/>
          </a:bodyPr>
          <a:lstStyle/>
          <a:p>
            <a:r>
              <a:rPr lang="sv-SE" b="1" dirty="0" smtClean="0"/>
              <a:t>Food</a:t>
            </a:r>
            <a:endParaRPr lang="sv-SE" b="1" dirty="0"/>
          </a:p>
        </p:txBody>
      </p:sp>
      <p:sp>
        <p:nvSpPr>
          <p:cNvPr id="18" name="TextBox 17"/>
          <p:cNvSpPr txBox="1"/>
          <p:nvPr/>
        </p:nvSpPr>
        <p:spPr>
          <a:xfrm>
            <a:off x="1616034" y="1128776"/>
            <a:ext cx="1830478" cy="369332"/>
          </a:xfrm>
          <a:prstGeom prst="rect">
            <a:avLst/>
          </a:prstGeom>
          <a:noFill/>
        </p:spPr>
        <p:txBody>
          <a:bodyPr wrap="square" rtlCol="0">
            <a:spAutoFit/>
          </a:bodyPr>
          <a:lstStyle/>
          <a:p>
            <a:r>
              <a:rPr lang="sv-SE" b="1" dirty="0" smtClean="0"/>
              <a:t>Ecosystems</a:t>
            </a:r>
            <a:endParaRPr lang="sv-SE" b="1" dirty="0"/>
          </a:p>
        </p:txBody>
      </p:sp>
      <p:sp>
        <p:nvSpPr>
          <p:cNvPr id="19" name="TextBox 18"/>
          <p:cNvSpPr txBox="1"/>
          <p:nvPr/>
        </p:nvSpPr>
        <p:spPr>
          <a:xfrm>
            <a:off x="5532444" y="1212066"/>
            <a:ext cx="1919875" cy="369332"/>
          </a:xfrm>
          <a:prstGeom prst="rect">
            <a:avLst/>
          </a:prstGeom>
          <a:noFill/>
        </p:spPr>
        <p:txBody>
          <a:bodyPr wrap="square" rtlCol="0">
            <a:spAutoFit/>
          </a:bodyPr>
          <a:lstStyle/>
          <a:p>
            <a:r>
              <a:rPr lang="sv-SE" b="1" dirty="0" smtClean="0"/>
              <a:t>Transboundary</a:t>
            </a:r>
            <a:endParaRPr lang="sv-SE" b="1" dirty="0"/>
          </a:p>
        </p:txBody>
      </p:sp>
      <p:sp>
        <p:nvSpPr>
          <p:cNvPr id="29" name="Oval 28"/>
          <p:cNvSpPr/>
          <p:nvPr/>
        </p:nvSpPr>
        <p:spPr>
          <a:xfrm>
            <a:off x="788571" y="1863661"/>
            <a:ext cx="7560840" cy="375665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82" y="4505786"/>
            <a:ext cx="2293996" cy="155532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264" y="1419305"/>
            <a:ext cx="1685844" cy="2577656"/>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5728" y="1444696"/>
            <a:ext cx="1666528" cy="247979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1660" y="1498108"/>
            <a:ext cx="1656184" cy="2484279"/>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5592" y="4428776"/>
            <a:ext cx="2404505" cy="160380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2036" y="4469867"/>
            <a:ext cx="2379734" cy="1591248"/>
          </a:xfrm>
          <a:prstGeom prst="rect">
            <a:avLst/>
          </a:prstGeom>
        </p:spPr>
      </p:pic>
      <p:sp>
        <p:nvSpPr>
          <p:cNvPr id="36" name="TextBox 35"/>
          <p:cNvSpPr txBox="1"/>
          <p:nvPr/>
        </p:nvSpPr>
        <p:spPr>
          <a:xfrm>
            <a:off x="1822473" y="4205616"/>
            <a:ext cx="1830478" cy="369332"/>
          </a:xfrm>
          <a:prstGeom prst="rect">
            <a:avLst/>
          </a:prstGeom>
          <a:noFill/>
        </p:spPr>
        <p:txBody>
          <a:bodyPr wrap="square" rtlCol="0">
            <a:spAutoFit/>
          </a:bodyPr>
          <a:lstStyle/>
          <a:p>
            <a:r>
              <a:rPr lang="sv-SE" b="1" dirty="0" smtClean="0"/>
              <a:t>Energy</a:t>
            </a:r>
            <a:endParaRPr lang="sv-SE" b="1" dirty="0"/>
          </a:p>
        </p:txBody>
      </p:sp>
      <p:sp>
        <p:nvSpPr>
          <p:cNvPr id="37" name="TextBox 36"/>
          <p:cNvSpPr txBox="1"/>
          <p:nvPr/>
        </p:nvSpPr>
        <p:spPr>
          <a:xfrm>
            <a:off x="3481146" y="4146667"/>
            <a:ext cx="2175691" cy="369332"/>
          </a:xfrm>
          <a:prstGeom prst="rect">
            <a:avLst/>
          </a:prstGeom>
          <a:noFill/>
        </p:spPr>
        <p:txBody>
          <a:bodyPr wrap="square" rtlCol="0">
            <a:spAutoFit/>
          </a:bodyPr>
          <a:lstStyle/>
          <a:p>
            <a:r>
              <a:rPr lang="sv-SE" b="1" dirty="0" smtClean="0"/>
              <a:t>Climate Change</a:t>
            </a:r>
            <a:endParaRPr lang="sv-SE" b="1" dirty="0"/>
          </a:p>
        </p:txBody>
      </p:sp>
      <p:sp>
        <p:nvSpPr>
          <p:cNvPr id="38" name="TextBox 37"/>
          <p:cNvSpPr txBox="1"/>
          <p:nvPr/>
        </p:nvSpPr>
        <p:spPr>
          <a:xfrm>
            <a:off x="6047746" y="4136454"/>
            <a:ext cx="1830478" cy="369332"/>
          </a:xfrm>
          <a:prstGeom prst="rect">
            <a:avLst/>
          </a:prstGeom>
          <a:noFill/>
        </p:spPr>
        <p:txBody>
          <a:bodyPr wrap="square" rtlCol="0">
            <a:spAutoFit/>
          </a:bodyPr>
          <a:lstStyle/>
          <a:p>
            <a:r>
              <a:rPr lang="sv-SE" b="1" dirty="0" smtClean="0"/>
              <a:t>Urbanisation</a:t>
            </a:r>
            <a:endParaRPr lang="sv-SE" b="1" dirty="0"/>
          </a:p>
        </p:txBody>
      </p:sp>
    </p:spTree>
    <p:extLst>
      <p:ext uri="{BB962C8B-B14F-4D97-AF65-F5344CB8AC3E}">
        <p14:creationId xmlns:p14="http://schemas.microsoft.com/office/powerpoint/2010/main" val="265903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Cutting Issues: </a:t>
            </a:r>
            <a:br>
              <a:rPr lang="en-US" dirty="0" smtClean="0"/>
            </a:br>
            <a:r>
              <a:rPr lang="en-US" dirty="0" smtClean="0"/>
              <a:t>Gender and Youth</a:t>
            </a:r>
            <a:endParaRPr lang="en-US" dirty="0"/>
          </a:p>
        </p:txBody>
      </p:sp>
      <p:sp>
        <p:nvSpPr>
          <p:cNvPr id="4" name="Slide Number Placeholder 3"/>
          <p:cNvSpPr>
            <a:spLocks noGrp="1"/>
          </p:cNvSpPr>
          <p:nvPr>
            <p:ph type="sldNum" sz="quarter" idx="4"/>
          </p:nvPr>
        </p:nvSpPr>
        <p:spPr/>
        <p:txBody>
          <a:bodyPr/>
          <a:lstStyle/>
          <a:p>
            <a:fld id="{B3B6B28C-817B-4D0D-AEDC-E05C274912BF}" type="slidenum">
              <a:rPr lang="en-US" smtClean="0"/>
              <a:pPr/>
              <a:t>5</a:t>
            </a:fld>
            <a:endParaRPr lang="en-US" dirty="0"/>
          </a:p>
        </p:txBody>
      </p:sp>
      <p:sp>
        <p:nvSpPr>
          <p:cNvPr id="9" name="Content Placeholder 8"/>
          <p:cNvSpPr>
            <a:spLocks noGrp="1"/>
          </p:cNvSpPr>
          <p:nvPr>
            <p:ph idx="1"/>
          </p:nvPr>
        </p:nvSpPr>
        <p:spPr>
          <a:xfrm>
            <a:off x="611560" y="1760822"/>
            <a:ext cx="4680520" cy="4568825"/>
          </a:xfrm>
        </p:spPr>
        <p:txBody>
          <a:bodyPr/>
          <a:lstStyle/>
          <a:p>
            <a:endParaRPr lang="sv-SE" sz="900" dirty="0" smtClean="0"/>
          </a:p>
          <a:p>
            <a:r>
              <a:rPr lang="sv-SE" dirty="0" smtClean="0"/>
              <a:t>Support for gender </a:t>
            </a:r>
            <a:r>
              <a:rPr lang="sv-SE" dirty="0"/>
              <a:t>m</a:t>
            </a:r>
            <a:r>
              <a:rPr lang="sv-SE" dirty="0" smtClean="0"/>
              <a:t>ainstreaming in water management</a:t>
            </a:r>
          </a:p>
          <a:p>
            <a:endParaRPr lang="en-GB" dirty="0" smtClean="0"/>
          </a:p>
          <a:p>
            <a:r>
              <a:rPr lang="en-GB" dirty="0" smtClean="0"/>
              <a:t>Support </a:t>
            </a:r>
            <a:r>
              <a:rPr lang="en-GB" dirty="0"/>
              <a:t>for </a:t>
            </a:r>
            <a:r>
              <a:rPr lang="en-GB" dirty="0" smtClean="0"/>
              <a:t>youth and young </a:t>
            </a:r>
            <a:r>
              <a:rPr lang="en-GB" dirty="0"/>
              <a:t>water </a:t>
            </a:r>
            <a:r>
              <a:rPr lang="en-GB" dirty="0" smtClean="0"/>
              <a:t>professionals</a:t>
            </a:r>
          </a:p>
          <a:p>
            <a:endParaRPr lang="sv-SE" dirty="0" smtClean="0"/>
          </a:p>
          <a:p>
            <a:r>
              <a:rPr lang="sv-SE" dirty="0" smtClean="0"/>
              <a:t>Independent gender and youth </a:t>
            </a:r>
            <a:r>
              <a:rPr lang="sv-SE" dirty="0"/>
              <a:t>s</a:t>
            </a:r>
            <a:r>
              <a:rPr lang="sv-SE" dirty="0" smtClean="0"/>
              <a:t>trategies under development</a:t>
            </a:r>
            <a:endParaRPr lang="sv-SE" dirty="0"/>
          </a:p>
        </p:txBody>
      </p:sp>
      <p:pic>
        <p:nvPicPr>
          <p:cNvPr id="1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436096" y="1707819"/>
            <a:ext cx="2832912" cy="421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3B6B28C-817B-4D0D-AEDC-E05C274912BF}" type="slidenum">
              <a:rPr lang="en-US" smtClean="0"/>
              <a:pPr/>
              <a:t>6</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0"/>
            <a:ext cx="9065893" cy="6858000"/>
          </a:xfrm>
        </p:spPr>
      </p:pic>
      <p:sp>
        <p:nvSpPr>
          <p:cNvPr id="8" name="Title 1"/>
          <p:cNvSpPr txBox="1">
            <a:spLocks/>
          </p:cNvSpPr>
          <p:nvPr/>
        </p:nvSpPr>
        <p:spPr bwMode="auto">
          <a:xfrm>
            <a:off x="179512" y="836712"/>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9900"/>
                </a:solidFill>
                <a:latin typeface="+mj-lt"/>
                <a:ea typeface="+mj-ea"/>
                <a:cs typeface="+mj-cs"/>
              </a:defRPr>
            </a:lvl1pPr>
            <a:lvl2pPr algn="l" rtl="0" eaLnBrk="0" fontAlgn="base" hangingPunct="0">
              <a:spcBef>
                <a:spcPct val="0"/>
              </a:spcBef>
              <a:spcAft>
                <a:spcPct val="0"/>
              </a:spcAft>
              <a:defRPr sz="2400">
                <a:solidFill>
                  <a:srgbClr val="009900"/>
                </a:solidFill>
                <a:latin typeface="Arial" charset="0"/>
                <a:cs typeface="Arial" charset="0"/>
              </a:defRPr>
            </a:lvl2pPr>
            <a:lvl3pPr algn="l" rtl="0" eaLnBrk="0" fontAlgn="base" hangingPunct="0">
              <a:spcBef>
                <a:spcPct val="0"/>
              </a:spcBef>
              <a:spcAft>
                <a:spcPct val="0"/>
              </a:spcAft>
              <a:defRPr sz="2400">
                <a:solidFill>
                  <a:srgbClr val="009900"/>
                </a:solidFill>
                <a:latin typeface="Arial" charset="0"/>
                <a:cs typeface="Arial" charset="0"/>
              </a:defRPr>
            </a:lvl3pPr>
            <a:lvl4pPr algn="l" rtl="0" eaLnBrk="0" fontAlgn="base" hangingPunct="0">
              <a:spcBef>
                <a:spcPct val="0"/>
              </a:spcBef>
              <a:spcAft>
                <a:spcPct val="0"/>
              </a:spcAft>
              <a:defRPr sz="2400">
                <a:solidFill>
                  <a:srgbClr val="009900"/>
                </a:solidFill>
                <a:latin typeface="Arial" charset="0"/>
                <a:cs typeface="Arial" charset="0"/>
              </a:defRPr>
            </a:lvl4pPr>
            <a:lvl5pPr algn="l" rtl="0" eaLnBrk="0" fontAlgn="base" hangingPunct="0">
              <a:spcBef>
                <a:spcPct val="0"/>
              </a:spcBef>
              <a:spcAft>
                <a:spcPct val="0"/>
              </a:spcAft>
              <a:defRPr sz="2400">
                <a:solidFill>
                  <a:srgbClr val="009900"/>
                </a:solidFill>
                <a:latin typeface="Arial" charset="0"/>
                <a:cs typeface="Arial" charset="0"/>
              </a:defRPr>
            </a:lvl5pPr>
            <a:lvl6pPr marL="457200" algn="l" rtl="0" fontAlgn="base">
              <a:spcBef>
                <a:spcPct val="0"/>
              </a:spcBef>
              <a:spcAft>
                <a:spcPct val="0"/>
              </a:spcAft>
              <a:defRPr sz="2400">
                <a:solidFill>
                  <a:srgbClr val="009900"/>
                </a:solidFill>
                <a:latin typeface="Arial" charset="0"/>
                <a:cs typeface="Arial" charset="0"/>
              </a:defRPr>
            </a:lvl6pPr>
            <a:lvl7pPr marL="914400" algn="l" rtl="0" fontAlgn="base">
              <a:spcBef>
                <a:spcPct val="0"/>
              </a:spcBef>
              <a:spcAft>
                <a:spcPct val="0"/>
              </a:spcAft>
              <a:defRPr sz="2400">
                <a:solidFill>
                  <a:srgbClr val="009900"/>
                </a:solidFill>
                <a:latin typeface="Arial" charset="0"/>
                <a:cs typeface="Arial" charset="0"/>
              </a:defRPr>
            </a:lvl7pPr>
            <a:lvl8pPr marL="1371600" algn="l" rtl="0" fontAlgn="base">
              <a:spcBef>
                <a:spcPct val="0"/>
              </a:spcBef>
              <a:spcAft>
                <a:spcPct val="0"/>
              </a:spcAft>
              <a:defRPr sz="2400">
                <a:solidFill>
                  <a:srgbClr val="009900"/>
                </a:solidFill>
                <a:latin typeface="Arial" charset="0"/>
                <a:cs typeface="Arial" charset="0"/>
              </a:defRPr>
            </a:lvl8pPr>
            <a:lvl9pPr marL="1828800" algn="l" rtl="0" fontAlgn="base">
              <a:spcBef>
                <a:spcPct val="0"/>
              </a:spcBef>
              <a:spcAft>
                <a:spcPct val="0"/>
              </a:spcAft>
              <a:defRPr sz="2400">
                <a:solidFill>
                  <a:srgbClr val="009900"/>
                </a:solidFill>
                <a:latin typeface="Arial" charset="0"/>
                <a:cs typeface="Arial" charset="0"/>
              </a:defRPr>
            </a:lvl9pPr>
          </a:lstStyle>
          <a:p>
            <a:r>
              <a:rPr lang="sv-SE" kern="0" dirty="0" smtClean="0"/>
              <a:t>Strategic Approach</a:t>
            </a:r>
            <a:endParaRPr lang="sv-SE" kern="0" dirty="0"/>
          </a:p>
        </p:txBody>
      </p:sp>
    </p:spTree>
    <p:extLst>
      <p:ext uri="{BB962C8B-B14F-4D97-AF65-F5344CB8AC3E}">
        <p14:creationId xmlns:p14="http://schemas.microsoft.com/office/powerpoint/2010/main" val="23921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Delivering the Strategy</a:t>
            </a:r>
            <a:endParaRPr lang="sv-SE" dirty="0"/>
          </a:p>
        </p:txBody>
      </p:sp>
      <p:sp>
        <p:nvSpPr>
          <p:cNvPr id="3" name="Content Placeholder 2"/>
          <p:cNvSpPr>
            <a:spLocks noGrp="1"/>
          </p:cNvSpPr>
          <p:nvPr>
            <p:ph idx="1"/>
          </p:nvPr>
        </p:nvSpPr>
        <p:spPr/>
        <p:txBody>
          <a:bodyPr/>
          <a:lstStyle/>
          <a:p>
            <a:endParaRPr lang="sv-SE" dirty="0" smtClean="0"/>
          </a:p>
          <a:p>
            <a:r>
              <a:rPr lang="sv-SE" dirty="0" smtClean="0"/>
              <a:t>Strengthening Network </a:t>
            </a:r>
          </a:p>
          <a:p>
            <a:r>
              <a:rPr lang="sv-SE" dirty="0" smtClean="0"/>
              <a:t>Capacity</a:t>
            </a:r>
          </a:p>
          <a:p>
            <a:endParaRPr lang="sv-SE" sz="800" dirty="0" smtClean="0"/>
          </a:p>
          <a:p>
            <a:r>
              <a:rPr lang="sv-SE" dirty="0" smtClean="0"/>
              <a:t>Monitoring and Evaluation</a:t>
            </a:r>
          </a:p>
          <a:p>
            <a:endParaRPr lang="sv-SE" sz="800" dirty="0" smtClean="0"/>
          </a:p>
          <a:p>
            <a:r>
              <a:rPr lang="sv-SE" dirty="0" smtClean="0"/>
              <a:t>Securing Financial Resources</a:t>
            </a:r>
          </a:p>
          <a:p>
            <a:endParaRPr lang="sv-SE" sz="800" dirty="0" smtClean="0"/>
          </a:p>
          <a:p>
            <a:r>
              <a:rPr lang="sv-SE" dirty="0" smtClean="0"/>
              <a:t>Contributing to the Global </a:t>
            </a:r>
          </a:p>
          <a:p>
            <a:r>
              <a:rPr lang="sv-SE" dirty="0" smtClean="0"/>
              <a:t>Development Agenda</a:t>
            </a:r>
          </a:p>
          <a:p>
            <a:endParaRPr lang="sv-SE" dirty="0"/>
          </a:p>
        </p:txBody>
      </p:sp>
      <p:sp>
        <p:nvSpPr>
          <p:cNvPr id="4" name="Slide Number Placeholder 3"/>
          <p:cNvSpPr>
            <a:spLocks noGrp="1"/>
          </p:cNvSpPr>
          <p:nvPr>
            <p:ph type="sldNum" sz="quarter" idx="4"/>
          </p:nvPr>
        </p:nvSpPr>
        <p:spPr/>
        <p:txBody>
          <a:bodyPr/>
          <a:lstStyle/>
          <a:p>
            <a:fld id="{B3B6B28C-817B-4D0D-AEDC-E05C274912BF}" type="slidenum">
              <a:rPr lang="en-US" smtClean="0"/>
              <a:pPr/>
              <a:t>7</a:t>
            </a:fld>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88237" y="2132856"/>
            <a:ext cx="4007530" cy="3003426"/>
          </a:xfrm>
          <a:prstGeom prst="rect">
            <a:avLst/>
          </a:prstGeom>
          <a:noFill/>
          <a:ln w="9525">
            <a:noFill/>
            <a:miter lim="800000"/>
            <a:headEnd/>
            <a:tailEnd/>
          </a:ln>
        </p:spPr>
      </p:pic>
    </p:spTree>
    <p:extLst>
      <p:ext uri="{BB962C8B-B14F-4D97-AF65-F5344CB8AC3E}">
        <p14:creationId xmlns:p14="http://schemas.microsoft.com/office/powerpoint/2010/main" val="72656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Join Us!</a:t>
            </a:r>
            <a:endParaRPr lang="sv-SE" dirty="0"/>
          </a:p>
        </p:txBody>
      </p:sp>
      <p:sp>
        <p:nvSpPr>
          <p:cNvPr id="3" name="Content Placeholder 2"/>
          <p:cNvSpPr>
            <a:spLocks noGrp="1"/>
          </p:cNvSpPr>
          <p:nvPr>
            <p:ph idx="1"/>
          </p:nvPr>
        </p:nvSpPr>
        <p:spPr/>
        <p:txBody>
          <a:bodyPr/>
          <a:lstStyle/>
          <a:p>
            <a:r>
              <a:rPr lang="en-US" b="1" dirty="0" smtClean="0"/>
              <a:t>Check </a:t>
            </a:r>
            <a:r>
              <a:rPr lang="en-US" b="1" dirty="0"/>
              <a:t>out the GWP Toolbox!</a:t>
            </a:r>
            <a:r>
              <a:rPr lang="en-US" dirty="0"/>
              <a:t> An online repository that brings together resources on how to apply Integrated Water Resources </a:t>
            </a:r>
            <a:r>
              <a:rPr lang="en-US" dirty="0" smtClean="0"/>
              <a:t>Management: </a:t>
            </a:r>
            <a:r>
              <a:rPr lang="en-US" u="sng" dirty="0">
                <a:hlinkClick r:id="rId3"/>
              </a:rPr>
              <a:t>www.gwptoolbox.org</a:t>
            </a:r>
            <a:endParaRPr lang="sv-SE" dirty="0"/>
          </a:p>
          <a:p>
            <a:endParaRPr lang="en-US" b="1" dirty="0" smtClean="0"/>
          </a:p>
          <a:p>
            <a:r>
              <a:rPr lang="en-US" b="1" dirty="0" smtClean="0"/>
              <a:t>Become </a:t>
            </a:r>
            <a:r>
              <a:rPr lang="en-US" b="1" dirty="0"/>
              <a:t>a Partner!</a:t>
            </a:r>
            <a:r>
              <a:rPr lang="en-US" dirty="0"/>
              <a:t> Applications are open to all organization and institutions that support an integrated approach to managing water resources and there is no fee. Apply online at </a:t>
            </a:r>
            <a:r>
              <a:rPr lang="en-US" u="sng" dirty="0">
                <a:hlinkClick r:id="rId4"/>
              </a:rPr>
              <a:t>http://www.gwp.org</a:t>
            </a:r>
            <a:endParaRPr lang="sv-SE" dirty="0"/>
          </a:p>
          <a:p>
            <a:endParaRPr lang="sv-SE" dirty="0" smtClean="0"/>
          </a:p>
        </p:txBody>
      </p:sp>
      <p:sp>
        <p:nvSpPr>
          <p:cNvPr id="4" name="Slide Number Placeholder 3"/>
          <p:cNvSpPr>
            <a:spLocks noGrp="1"/>
          </p:cNvSpPr>
          <p:nvPr>
            <p:ph type="sldNum" sz="quarter" idx="4"/>
          </p:nvPr>
        </p:nvSpPr>
        <p:spPr/>
        <p:txBody>
          <a:bodyPr/>
          <a:lstStyle/>
          <a:p>
            <a:fld id="{B3B6B28C-817B-4D0D-AEDC-E05C274912BF}" type="slidenum">
              <a:rPr lang="en-US" smtClean="0"/>
              <a:pPr/>
              <a:t>8</a:t>
            </a:fld>
            <a:endParaRPr lang="en-US" dirty="0"/>
          </a:p>
        </p:txBody>
      </p:sp>
    </p:spTree>
    <p:extLst>
      <p:ext uri="{BB962C8B-B14F-4D97-AF65-F5344CB8AC3E}">
        <p14:creationId xmlns:p14="http://schemas.microsoft.com/office/powerpoint/2010/main" val="1219503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GWP_generic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0AF5B628FB24438F023FF94AE416B6" ma:contentTypeVersion="2" ma:contentTypeDescription="Create a new document." ma:contentTypeScope="" ma:versionID="f516234770c0ff247a046de0c75bea9e">
  <xsd:schema xmlns:xsd="http://www.w3.org/2001/XMLSchema" xmlns:xs="http://www.w3.org/2001/XMLSchema" xmlns:p="http://schemas.microsoft.com/office/2006/metadata/properties" xmlns:ns1="http://schemas.microsoft.com/sharepoint/v3" xmlns:ns2="70679016-57f3-43d7-8f81-ff657161ac5a" targetNamespace="http://schemas.microsoft.com/office/2006/metadata/properties" ma:root="true" ma:fieldsID="2bdc37af43f1d64df8d0c6ba2abd2ea1" ns1:_="" ns2:_="">
    <xsd:import namespace="http://schemas.microsoft.com/sharepoint/v3"/>
    <xsd:import namespace="70679016-57f3-43d7-8f81-ff657161ac5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679016-57f3-43d7-8f81-ff657161ac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84460EB-81C2-4525-BC18-009321C33ADD}">
  <ds:schemaRefs>
    <ds:schemaRef ds:uri="http://schemas.microsoft.com/sharepoint/v3/contenttype/forms"/>
  </ds:schemaRefs>
</ds:datastoreItem>
</file>

<file path=customXml/itemProps2.xml><?xml version="1.0" encoding="utf-8"?>
<ds:datastoreItem xmlns:ds="http://schemas.openxmlformats.org/officeDocument/2006/customXml" ds:itemID="{657D50E1-0FD2-4841-AB96-7B71CA020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679016-57f3-43d7-8f81-ff657161a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01E70-9A63-47DB-AD46-ADC9057E94B8}">
  <ds:schemaRefs>
    <ds:schemaRef ds:uri="http://schemas.microsoft.com/sharepoint/v3"/>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dcmitype/"/>
    <ds:schemaRef ds:uri="70679016-57f3-43d7-8f81-ff657161ac5a"/>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PPT_Global</Template>
  <TotalTime>370</TotalTime>
  <Words>1114</Words>
  <Application>Microsoft Office PowerPoint</Application>
  <PresentationFormat>On-screen Show (4:3)</PresentationFormat>
  <Paragraphs>103</Paragraphs>
  <Slides>8</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GWP_generic_template</vt:lpstr>
      <vt:lpstr>1_Custom Design</vt:lpstr>
      <vt:lpstr>Custom Design</vt:lpstr>
      <vt:lpstr>Launch of Towards 2020 </vt:lpstr>
      <vt:lpstr>GWP Strategy Towards 2020</vt:lpstr>
      <vt:lpstr>GWP Strategic Goals</vt:lpstr>
      <vt:lpstr>GWP Thematic Approach</vt:lpstr>
      <vt:lpstr>Cross Cutting Issues:  Gender and Youth</vt:lpstr>
      <vt:lpstr>PowerPoint Presentation</vt:lpstr>
      <vt:lpstr>Delivering the Strategy</vt:lpstr>
      <vt:lpstr>Join Us!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GWP Staff Workshop</dc:title>
  <dc:creator>Sara Ehrhardt</dc:creator>
  <cp:lastModifiedBy>Sara Ehrhardt</cp:lastModifiedBy>
  <cp:revision>39</cp:revision>
  <cp:lastPrinted>2014-03-17T07:31:59Z</cp:lastPrinted>
  <dcterms:created xsi:type="dcterms:W3CDTF">2014-02-20T18:44:03Z</dcterms:created>
  <dcterms:modified xsi:type="dcterms:W3CDTF">2014-03-17T10:05:55Z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0x010100930AF5B628FB24438F023FF94AE416B6</vt:lpwstr>
  </property>
</Properties>
</file>