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63" r:id="rId3"/>
    <p:sldId id="265" r:id="rId4"/>
    <p:sldId id="353" r:id="rId5"/>
    <p:sldId id="354" r:id="rId6"/>
    <p:sldId id="333" r:id="rId7"/>
    <p:sldId id="344" r:id="rId8"/>
    <p:sldId id="355" r:id="rId9"/>
    <p:sldId id="356" r:id="rId10"/>
    <p:sldId id="357" r:id="rId11"/>
    <p:sldId id="383" r:id="rId12"/>
    <p:sldId id="358" r:id="rId13"/>
    <p:sldId id="359" r:id="rId14"/>
    <p:sldId id="361" r:id="rId15"/>
    <p:sldId id="360" r:id="rId16"/>
    <p:sldId id="362" r:id="rId17"/>
    <p:sldId id="363" r:id="rId18"/>
    <p:sldId id="364" r:id="rId19"/>
    <p:sldId id="367" r:id="rId20"/>
    <p:sldId id="368" r:id="rId21"/>
    <p:sldId id="369" r:id="rId22"/>
    <p:sldId id="370" r:id="rId23"/>
    <p:sldId id="371" r:id="rId24"/>
    <p:sldId id="372" r:id="rId25"/>
    <p:sldId id="378" r:id="rId26"/>
    <p:sldId id="379" r:id="rId27"/>
    <p:sldId id="380" r:id="rId28"/>
    <p:sldId id="381" r:id="rId29"/>
    <p:sldId id="373" r:id="rId30"/>
    <p:sldId id="374" r:id="rId31"/>
    <p:sldId id="382" r:id="rId32"/>
    <p:sldId id="325"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E3735C41-3C25-4068-AE43-B236259DC07A}">
          <p14:sldIdLst>
            <p14:sldId id="256"/>
            <p14:sldId id="263"/>
            <p14:sldId id="265"/>
            <p14:sldId id="353"/>
            <p14:sldId id="354"/>
            <p14:sldId id="333"/>
            <p14:sldId id="344"/>
            <p14:sldId id="355"/>
            <p14:sldId id="356"/>
            <p14:sldId id="357"/>
            <p14:sldId id="383"/>
            <p14:sldId id="358"/>
            <p14:sldId id="359"/>
            <p14:sldId id="361"/>
            <p14:sldId id="360"/>
            <p14:sldId id="362"/>
            <p14:sldId id="363"/>
            <p14:sldId id="364"/>
            <p14:sldId id="367"/>
            <p14:sldId id="368"/>
            <p14:sldId id="369"/>
            <p14:sldId id="370"/>
            <p14:sldId id="371"/>
            <p14:sldId id="372"/>
            <p14:sldId id="378"/>
            <p14:sldId id="379"/>
            <p14:sldId id="380"/>
            <p14:sldId id="381"/>
            <p14:sldId id="373"/>
            <p14:sldId id="374"/>
            <p14:sldId id="382"/>
          </p14:sldIdLst>
        </p14:section>
        <p14:section name="Section sans titre" id="{CEFD53FE-F3FD-443F-A37C-8A51360AABA3}">
          <p14:sldIdLst>
            <p14:sldId id="32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27" autoAdjust="0"/>
    <p:restoredTop sz="94394" autoAdjust="0"/>
  </p:normalViewPr>
  <p:slideViewPr>
    <p:cSldViewPr snapToGrid="0">
      <p:cViewPr varScale="1">
        <p:scale>
          <a:sx n="70" d="100"/>
          <a:sy n="70" d="100"/>
        </p:scale>
        <p:origin x="54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187D7C-D251-47FF-80A4-548FC2DFCBB9}" type="datetimeFigureOut">
              <a:rPr lang="fr-FR" smtClean="0"/>
              <a:t>17/02/2022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3E8FC-C4B6-4443-8C29-CB88E047154A}" type="slidenum">
              <a:rPr lang="fr-FR" smtClean="0"/>
              <a:t>‹N°›</a:t>
            </a:fld>
            <a:endParaRPr lang="fr-FR"/>
          </a:p>
        </p:txBody>
      </p:sp>
    </p:spTree>
    <p:extLst>
      <p:ext uri="{BB962C8B-B14F-4D97-AF65-F5344CB8AC3E}">
        <p14:creationId xmlns:p14="http://schemas.microsoft.com/office/powerpoint/2010/main" val="885720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9F3E8FC-C4B6-4443-8C29-CB88E047154A}" type="slidenum">
              <a:rPr lang="fr-FR" smtClean="0"/>
              <a:t>4</a:t>
            </a:fld>
            <a:endParaRPr lang="fr-FR"/>
          </a:p>
        </p:txBody>
      </p:sp>
    </p:spTree>
    <p:extLst>
      <p:ext uri="{BB962C8B-B14F-4D97-AF65-F5344CB8AC3E}">
        <p14:creationId xmlns:p14="http://schemas.microsoft.com/office/powerpoint/2010/main" val="1684296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9F3E8FC-C4B6-4443-8C29-CB88E047154A}" type="slidenum">
              <a:rPr lang="fr-FR" smtClean="0"/>
              <a:t>5</a:t>
            </a:fld>
            <a:endParaRPr lang="fr-FR"/>
          </a:p>
        </p:txBody>
      </p:sp>
    </p:spTree>
    <p:extLst>
      <p:ext uri="{BB962C8B-B14F-4D97-AF65-F5344CB8AC3E}">
        <p14:creationId xmlns:p14="http://schemas.microsoft.com/office/powerpoint/2010/main" val="2209300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9F3E8FC-C4B6-4443-8C29-CB88E047154A}" type="slidenum">
              <a:rPr lang="fr-FR" smtClean="0"/>
              <a:t>6</a:t>
            </a:fld>
            <a:endParaRPr lang="fr-FR"/>
          </a:p>
        </p:txBody>
      </p:sp>
    </p:spTree>
    <p:extLst>
      <p:ext uri="{BB962C8B-B14F-4D97-AF65-F5344CB8AC3E}">
        <p14:creationId xmlns:p14="http://schemas.microsoft.com/office/powerpoint/2010/main" val="4244770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4D53DC0D-3E97-416D-ACAF-4A3D79643B58}" type="datetimeFigureOut">
              <a:rPr lang="fr-FR" smtClean="0"/>
              <a:t>17/02/2022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E7E29F-7941-4588-93B5-02856F38BE5B}" type="slidenum">
              <a:rPr lang="fr-FR" smtClean="0"/>
              <a:t>‹N°›</a:t>
            </a:fld>
            <a:endParaRPr lang="fr-FR"/>
          </a:p>
        </p:txBody>
      </p:sp>
    </p:spTree>
    <p:extLst>
      <p:ext uri="{BB962C8B-B14F-4D97-AF65-F5344CB8AC3E}">
        <p14:creationId xmlns:p14="http://schemas.microsoft.com/office/powerpoint/2010/main" val="2077691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D53DC0D-3E97-416D-ACAF-4A3D79643B58}" type="datetimeFigureOut">
              <a:rPr lang="fr-FR" smtClean="0"/>
              <a:t>17/02/2022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E7E29F-7941-4588-93B5-02856F38BE5B}" type="slidenum">
              <a:rPr lang="fr-FR" smtClean="0"/>
              <a:t>‹N°›</a:t>
            </a:fld>
            <a:endParaRPr lang="fr-FR"/>
          </a:p>
        </p:txBody>
      </p:sp>
    </p:spTree>
    <p:extLst>
      <p:ext uri="{BB962C8B-B14F-4D97-AF65-F5344CB8AC3E}">
        <p14:creationId xmlns:p14="http://schemas.microsoft.com/office/powerpoint/2010/main" val="1398506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D53DC0D-3E97-416D-ACAF-4A3D79643B58}" type="datetimeFigureOut">
              <a:rPr lang="fr-FR" smtClean="0"/>
              <a:t>17/02/2022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E7E29F-7941-4588-93B5-02856F38BE5B}" type="slidenum">
              <a:rPr lang="fr-FR" smtClean="0"/>
              <a:t>‹N°›</a:t>
            </a:fld>
            <a:endParaRPr lang="fr-FR"/>
          </a:p>
        </p:txBody>
      </p:sp>
    </p:spTree>
    <p:extLst>
      <p:ext uri="{BB962C8B-B14F-4D97-AF65-F5344CB8AC3E}">
        <p14:creationId xmlns:p14="http://schemas.microsoft.com/office/powerpoint/2010/main" val="289894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D53DC0D-3E97-416D-ACAF-4A3D79643B58}" type="datetimeFigureOut">
              <a:rPr lang="fr-FR" smtClean="0"/>
              <a:t>17/02/2022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E7E29F-7941-4588-93B5-02856F38BE5B}" type="slidenum">
              <a:rPr lang="fr-FR" smtClean="0"/>
              <a:t>‹N°›</a:t>
            </a:fld>
            <a:endParaRPr lang="fr-FR"/>
          </a:p>
        </p:txBody>
      </p:sp>
    </p:spTree>
    <p:extLst>
      <p:ext uri="{BB962C8B-B14F-4D97-AF65-F5344CB8AC3E}">
        <p14:creationId xmlns:p14="http://schemas.microsoft.com/office/powerpoint/2010/main" val="1450267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4D53DC0D-3E97-416D-ACAF-4A3D79643B58}" type="datetimeFigureOut">
              <a:rPr lang="fr-FR" smtClean="0"/>
              <a:t>17/02/2022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E7E29F-7941-4588-93B5-02856F38BE5B}" type="slidenum">
              <a:rPr lang="fr-FR" smtClean="0"/>
              <a:t>‹N°›</a:t>
            </a:fld>
            <a:endParaRPr lang="fr-FR"/>
          </a:p>
        </p:txBody>
      </p:sp>
    </p:spTree>
    <p:extLst>
      <p:ext uri="{BB962C8B-B14F-4D97-AF65-F5344CB8AC3E}">
        <p14:creationId xmlns:p14="http://schemas.microsoft.com/office/powerpoint/2010/main" val="2058898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D53DC0D-3E97-416D-ACAF-4A3D79643B58}" type="datetimeFigureOut">
              <a:rPr lang="fr-FR" smtClean="0"/>
              <a:t>17/02/2022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2E7E29F-7941-4588-93B5-02856F38BE5B}" type="slidenum">
              <a:rPr lang="fr-FR" smtClean="0"/>
              <a:t>‹N°›</a:t>
            </a:fld>
            <a:endParaRPr lang="fr-FR"/>
          </a:p>
        </p:txBody>
      </p:sp>
    </p:spTree>
    <p:extLst>
      <p:ext uri="{BB962C8B-B14F-4D97-AF65-F5344CB8AC3E}">
        <p14:creationId xmlns:p14="http://schemas.microsoft.com/office/powerpoint/2010/main" val="3789202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D53DC0D-3E97-416D-ACAF-4A3D79643B58}" type="datetimeFigureOut">
              <a:rPr lang="fr-FR" smtClean="0"/>
              <a:t>17/02/2022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2E7E29F-7941-4588-93B5-02856F38BE5B}" type="slidenum">
              <a:rPr lang="fr-FR" smtClean="0"/>
              <a:t>‹N°›</a:t>
            </a:fld>
            <a:endParaRPr lang="fr-FR"/>
          </a:p>
        </p:txBody>
      </p:sp>
    </p:spTree>
    <p:extLst>
      <p:ext uri="{BB962C8B-B14F-4D97-AF65-F5344CB8AC3E}">
        <p14:creationId xmlns:p14="http://schemas.microsoft.com/office/powerpoint/2010/main" val="3685339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4D53DC0D-3E97-416D-ACAF-4A3D79643B58}" type="datetimeFigureOut">
              <a:rPr lang="fr-FR" smtClean="0"/>
              <a:t>17/02/2022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2E7E29F-7941-4588-93B5-02856F38BE5B}" type="slidenum">
              <a:rPr lang="fr-FR" smtClean="0"/>
              <a:t>‹N°›</a:t>
            </a:fld>
            <a:endParaRPr lang="fr-FR"/>
          </a:p>
        </p:txBody>
      </p:sp>
    </p:spTree>
    <p:extLst>
      <p:ext uri="{BB962C8B-B14F-4D97-AF65-F5344CB8AC3E}">
        <p14:creationId xmlns:p14="http://schemas.microsoft.com/office/powerpoint/2010/main" val="3425163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D53DC0D-3E97-416D-ACAF-4A3D79643B58}" type="datetimeFigureOut">
              <a:rPr lang="fr-FR" smtClean="0"/>
              <a:t>17/02/2022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2E7E29F-7941-4588-93B5-02856F38BE5B}" type="slidenum">
              <a:rPr lang="fr-FR" smtClean="0"/>
              <a:t>‹N°›</a:t>
            </a:fld>
            <a:endParaRPr lang="fr-FR"/>
          </a:p>
        </p:txBody>
      </p:sp>
    </p:spTree>
    <p:extLst>
      <p:ext uri="{BB962C8B-B14F-4D97-AF65-F5344CB8AC3E}">
        <p14:creationId xmlns:p14="http://schemas.microsoft.com/office/powerpoint/2010/main" val="3292146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D53DC0D-3E97-416D-ACAF-4A3D79643B58}" type="datetimeFigureOut">
              <a:rPr lang="fr-FR" smtClean="0"/>
              <a:t>17/02/2022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2E7E29F-7941-4588-93B5-02856F38BE5B}" type="slidenum">
              <a:rPr lang="fr-FR" smtClean="0"/>
              <a:t>‹N°›</a:t>
            </a:fld>
            <a:endParaRPr lang="fr-FR"/>
          </a:p>
        </p:txBody>
      </p:sp>
    </p:spTree>
    <p:extLst>
      <p:ext uri="{BB962C8B-B14F-4D97-AF65-F5344CB8AC3E}">
        <p14:creationId xmlns:p14="http://schemas.microsoft.com/office/powerpoint/2010/main" val="3477033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D53DC0D-3E97-416D-ACAF-4A3D79643B58}" type="datetimeFigureOut">
              <a:rPr lang="fr-FR" smtClean="0"/>
              <a:t>17/02/2022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2E7E29F-7941-4588-93B5-02856F38BE5B}" type="slidenum">
              <a:rPr lang="fr-FR" smtClean="0"/>
              <a:t>‹N°›</a:t>
            </a:fld>
            <a:endParaRPr lang="fr-FR"/>
          </a:p>
        </p:txBody>
      </p:sp>
    </p:spTree>
    <p:extLst>
      <p:ext uri="{BB962C8B-B14F-4D97-AF65-F5344CB8AC3E}">
        <p14:creationId xmlns:p14="http://schemas.microsoft.com/office/powerpoint/2010/main" val="1504374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3DC0D-3E97-416D-ACAF-4A3D79643B58}" type="datetimeFigureOut">
              <a:rPr lang="fr-FR" smtClean="0"/>
              <a:t>17/02/2022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E7E29F-7941-4588-93B5-02856F38BE5B}" type="slidenum">
              <a:rPr lang="fr-FR" smtClean="0"/>
              <a:t>‹N°›</a:t>
            </a:fld>
            <a:endParaRPr lang="fr-FR"/>
          </a:p>
        </p:txBody>
      </p:sp>
    </p:spTree>
    <p:extLst>
      <p:ext uri="{BB962C8B-B14F-4D97-AF65-F5344CB8AC3E}">
        <p14:creationId xmlns:p14="http://schemas.microsoft.com/office/powerpoint/2010/main" val="3993576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inep.gov.c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hyperlink" Target="http://www.minep.gov.c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minep.gov.c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minep.gov.c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minep.gov.c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minep.gov.c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minep.gov.c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minep.gov.c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minep.gov.c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minep.gov.c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minep.gov.cm/"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www.minep.gov.cm/"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www.minep.gov.cm/"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hyperlink" Target="http://www.minep.gov.cm/"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hyperlink" Target="http://www.minep.gov.cm/"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hyperlink" Target="http://www.minep.gov.cm/"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www.minep.gov.cm/"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www.minep.gov.cm/"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www.minep.gov.cm/"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www.minep.gov.cm/"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hyperlink" Target="http://www.minep.gov.cm/"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hyperlink" Target="http://www.minep.gov.cm/"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www.minep.gov.cm/"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hyperlink" Target="http://www.minep.gov.cm/"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hyperlink" Target="http://www.minep.gov.cm/"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minep.gov.c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minep.gov.c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minep.gov.cm/"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minep.gov.c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minep.gov.c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minep.gov.c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53181"/>
            <a:ext cx="12192000" cy="886619"/>
          </a:xfrm>
          <a:solidFill>
            <a:schemeClr val="accent5">
              <a:lumMod val="20000"/>
              <a:lumOff val="80000"/>
            </a:schemeClr>
          </a:solidFill>
        </p:spPr>
        <p:txBody>
          <a:bodyPr>
            <a:normAutofit/>
          </a:bodyPr>
          <a:lstStyle/>
          <a:p>
            <a:endParaRPr lang="fr-FR" sz="1800" b="1" dirty="0"/>
          </a:p>
        </p:txBody>
      </p:sp>
      <p:sp>
        <p:nvSpPr>
          <p:cNvPr id="3" name="Sous-titre 2"/>
          <p:cNvSpPr>
            <a:spLocks noGrp="1"/>
          </p:cNvSpPr>
          <p:nvPr>
            <p:ph type="subTitle" idx="1"/>
          </p:nvPr>
        </p:nvSpPr>
        <p:spPr>
          <a:xfrm>
            <a:off x="1320800" y="992981"/>
            <a:ext cx="9588500" cy="5865019"/>
          </a:xfrm>
          <a:solidFill>
            <a:schemeClr val="accent1">
              <a:lumMod val="60000"/>
              <a:lumOff val="40000"/>
            </a:schemeClr>
          </a:solidFill>
        </p:spPr>
        <p:txBody>
          <a:bodyPr>
            <a:normAutofit/>
          </a:bodyPr>
          <a:lstStyle/>
          <a:p>
            <a:endParaRPr lang="fr-FR" sz="2000" dirty="0">
              <a:latin typeface="Calibri" panose="020F0502020204030204" pitchFamily="34" charset="0"/>
            </a:endParaRPr>
          </a:p>
          <a:p>
            <a:endParaRPr lang="fr-FR" sz="2000" b="1" dirty="0" smtClean="0">
              <a:latin typeface="Calibri" panose="020F0502020204030204" pitchFamily="34" charset="0"/>
            </a:endParaRPr>
          </a:p>
          <a:p>
            <a:endParaRPr lang="fr-FR" sz="2000" b="1" dirty="0">
              <a:latin typeface="Calibri" panose="020F0502020204030204" pitchFamily="34" charset="0"/>
            </a:endParaRPr>
          </a:p>
          <a:p>
            <a:endParaRPr lang="fr-FR" b="1" dirty="0" smtClean="0">
              <a:latin typeface="Calibri" panose="020F0502020204030204" pitchFamily="34" charset="0"/>
            </a:endParaRPr>
          </a:p>
          <a:p>
            <a:r>
              <a:rPr lang="fr-FR" b="1" dirty="0" smtClean="0">
                <a:latin typeface="Calibri" panose="020F0502020204030204" pitchFamily="34" charset="0"/>
              </a:rPr>
              <a:t>Atelier de validation du rapport d’évaluation  de fin de phase du Plan National d’Adaptation aux Changements </a:t>
            </a:r>
            <a:r>
              <a:rPr lang="fr-FR" b="1" dirty="0" smtClean="0">
                <a:latin typeface="Calibri" panose="020F0502020204030204" pitchFamily="34" charset="0"/>
              </a:rPr>
              <a:t>Climatiques (PNACC)</a:t>
            </a:r>
            <a:endParaRPr lang="fr-FR" b="1" dirty="0">
              <a:latin typeface="Calibri" panose="020F0502020204030204" pitchFamily="34" charset="0"/>
            </a:endParaRPr>
          </a:p>
          <a:p>
            <a:endParaRPr lang="fr-FR" b="1" dirty="0" smtClean="0">
              <a:latin typeface="Calibri" panose="020F0502020204030204" pitchFamily="34" charset="0"/>
            </a:endParaRPr>
          </a:p>
          <a:p>
            <a:r>
              <a:rPr lang="fr-FR" sz="2000" b="1" dirty="0" smtClean="0">
                <a:latin typeface="Calibri" panose="020F0502020204030204" pitchFamily="34" charset="0"/>
              </a:rPr>
              <a:t>Par </a:t>
            </a:r>
            <a:r>
              <a:rPr lang="fr-FR" sz="2000" b="1" dirty="0">
                <a:latin typeface="Calibri" panose="020F0502020204030204" pitchFamily="34" charset="0"/>
              </a:rPr>
              <a:t>Dr TSAMA Valérie</a:t>
            </a:r>
          </a:p>
          <a:p>
            <a:r>
              <a:rPr lang="fr-FR" sz="2000" b="1" dirty="0">
                <a:latin typeface="Calibri" panose="020F0502020204030204" pitchFamily="34" charset="0"/>
              </a:rPr>
              <a:t>Experte/Membre du Comité </a:t>
            </a:r>
            <a:r>
              <a:rPr lang="fr-FR" sz="2000" b="1" dirty="0" smtClean="0">
                <a:latin typeface="Calibri" panose="020F0502020204030204" pitchFamily="34" charset="0"/>
              </a:rPr>
              <a:t>Scientifique/Consultante</a:t>
            </a:r>
          </a:p>
          <a:p>
            <a:endParaRPr lang="fr-FR" sz="2000" b="1" dirty="0">
              <a:latin typeface="Calibri" panose="020F0502020204030204" pitchFamily="34" charset="0"/>
            </a:endParaRPr>
          </a:p>
          <a:p>
            <a:r>
              <a:rPr lang="fr-FR" sz="2000" b="1" dirty="0" smtClean="0">
                <a:latin typeface="Calibri" panose="020F0502020204030204" pitchFamily="34" charset="0"/>
              </a:rPr>
              <a:t>Douala, 17-18  Février 2022</a:t>
            </a:r>
            <a:endParaRPr lang="fr-FR" sz="2000" b="1" dirty="0"/>
          </a:p>
          <a:p>
            <a:r>
              <a:rPr lang="fr-FR" sz="2000" b="1" dirty="0"/>
              <a:t> </a:t>
            </a:r>
          </a:p>
          <a:p>
            <a:endParaRPr lang="fr-FR" dirty="0"/>
          </a:p>
        </p:txBody>
      </p:sp>
      <p:pic>
        <p:nvPicPr>
          <p:cNvPr id="6" name="image2.png" descr="logo"/>
          <p:cNvPicPr/>
          <p:nvPr/>
        </p:nvPicPr>
        <p:blipFill>
          <a:blip r:embed="rId2"/>
          <a:srcRect/>
          <a:stretch>
            <a:fillRect/>
          </a:stretch>
        </p:blipFill>
        <p:spPr>
          <a:xfrm>
            <a:off x="10401300" y="53181"/>
            <a:ext cx="1790700" cy="782876"/>
          </a:xfrm>
          <a:prstGeom prst="rect">
            <a:avLst/>
          </a:prstGeom>
          <a:ln/>
        </p:spPr>
      </p:pic>
      <p:pic>
        <p:nvPicPr>
          <p:cNvPr id="7" name="Picture 16" descr="http://www.minep.gov.cm/templates/index/images/logo-minepded.png">
            <a:hlinkClick r:id="rId3"/>
          </p:cNvPr>
          <p:cNvPicPr>
            <a:picLocks noChangeAspect="1" noChangeArrowheads="1"/>
          </p:cNvPicPr>
          <p:nvPr/>
        </p:nvPicPr>
        <p:blipFill>
          <a:blip r:embed="rId4"/>
          <a:srcRect/>
          <a:stretch>
            <a:fillRect/>
          </a:stretch>
        </p:blipFill>
        <p:spPr bwMode="auto">
          <a:xfrm>
            <a:off x="0" y="-290910"/>
            <a:ext cx="1528762" cy="1574800"/>
          </a:xfrm>
          <a:prstGeom prst="rect">
            <a:avLst/>
          </a:prstGeom>
          <a:noFill/>
          <a:ln w="9525">
            <a:noFill/>
            <a:miter lim="800000"/>
            <a:headEnd/>
            <a:tailEnd/>
          </a:ln>
        </p:spPr>
      </p:pic>
    </p:spTree>
    <p:extLst>
      <p:ext uri="{BB962C8B-B14F-4D97-AF65-F5344CB8AC3E}">
        <p14:creationId xmlns:p14="http://schemas.microsoft.com/office/powerpoint/2010/main" val="3061518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717794E-8423-46E3-A638-EDBE7443CD9F}"/>
              </a:ext>
            </a:extLst>
          </p:cNvPr>
          <p:cNvSpPr>
            <a:spLocks noGrp="1"/>
          </p:cNvSpPr>
          <p:nvPr>
            <p:ph type="title"/>
          </p:nvPr>
        </p:nvSpPr>
        <p:spPr>
          <a:xfrm>
            <a:off x="0" y="-233363"/>
            <a:ext cx="12196293" cy="914400"/>
          </a:xfrm>
          <a:solidFill>
            <a:schemeClr val="accent1">
              <a:lumMod val="75000"/>
            </a:schemeClr>
          </a:solidFill>
        </p:spPr>
        <p:txBody>
          <a:bodyPr>
            <a:normAutofit/>
          </a:bodyPr>
          <a:lstStyle/>
          <a:p>
            <a:pPr algn="ctr"/>
            <a:r>
              <a:rPr lang="fr-FR" sz="3200" b="1" dirty="0" smtClean="0"/>
              <a:t>Méthodologie</a:t>
            </a:r>
            <a:endParaRPr lang="fr-FR" sz="3200" b="1" dirty="0"/>
          </a:p>
        </p:txBody>
      </p:sp>
      <p:sp>
        <p:nvSpPr>
          <p:cNvPr id="3" name="Espace réservé du contenu 2">
            <a:extLst>
              <a:ext uri="{FF2B5EF4-FFF2-40B4-BE49-F238E27FC236}">
                <a16:creationId xmlns="" xmlns:a16="http://schemas.microsoft.com/office/drawing/2014/main" id="{29DD093B-5B7F-4A14-BF24-8BEEC1B5DCA7}"/>
              </a:ext>
            </a:extLst>
          </p:cNvPr>
          <p:cNvSpPr>
            <a:spLocks noGrp="1"/>
          </p:cNvSpPr>
          <p:nvPr>
            <p:ph idx="1"/>
          </p:nvPr>
        </p:nvSpPr>
        <p:spPr>
          <a:xfrm>
            <a:off x="0" y="681036"/>
            <a:ext cx="12192000" cy="6176963"/>
          </a:xfrm>
        </p:spPr>
        <p:txBody>
          <a:bodyPr>
            <a:normAutofit/>
          </a:bodyPr>
          <a:lstStyle/>
          <a:p>
            <a:endParaRPr lang="fr-FR" sz="2000" dirty="0" smtClean="0"/>
          </a:p>
          <a:p>
            <a:r>
              <a:rPr lang="fr-FR" sz="2200" b="1" dirty="0" smtClean="0"/>
              <a:t>Revue documentaire</a:t>
            </a:r>
          </a:p>
          <a:p>
            <a:pPr>
              <a:buFont typeface="Wingdings" panose="05000000000000000000" pitchFamily="2" charset="2"/>
              <a:buChar char="Ø"/>
            </a:pPr>
            <a:r>
              <a:rPr lang="fr-FR" sz="2200" dirty="0" smtClean="0"/>
              <a:t>Cadres de performance des administrations (</a:t>
            </a:r>
            <a:r>
              <a:rPr lang="fr-FR" sz="2200" dirty="0"/>
              <a:t>MINADER, MINEPIA, MINFOF, MINEE </a:t>
            </a:r>
            <a:r>
              <a:rPr lang="fr-FR" sz="2200" dirty="0" smtClean="0"/>
              <a:t> </a:t>
            </a:r>
            <a:r>
              <a:rPr lang="fr-FR" sz="2200" dirty="0" err="1" smtClean="0"/>
              <a:t>etc</a:t>
            </a:r>
            <a:r>
              <a:rPr lang="fr-FR" sz="2200" dirty="0"/>
              <a:t>)</a:t>
            </a:r>
            <a:endParaRPr lang="fr-FR" sz="2200" b="1" dirty="0" smtClean="0"/>
          </a:p>
          <a:p>
            <a:pPr>
              <a:buFont typeface="Wingdings" panose="05000000000000000000" pitchFamily="2" charset="2"/>
              <a:buChar char="Ø"/>
            </a:pPr>
            <a:r>
              <a:rPr lang="fr-FR" sz="2200" dirty="0" smtClean="0"/>
              <a:t>Les rapports d’activités;</a:t>
            </a:r>
          </a:p>
          <a:p>
            <a:pPr>
              <a:buFont typeface="Wingdings" panose="05000000000000000000" pitchFamily="2" charset="2"/>
              <a:buChar char="Ø"/>
            </a:pPr>
            <a:r>
              <a:rPr lang="fr-FR" sz="2200" dirty="0" smtClean="0"/>
              <a:t>Les rapports d’évaluation des PANA des pays;</a:t>
            </a:r>
          </a:p>
          <a:p>
            <a:pPr>
              <a:buFont typeface="Wingdings" panose="05000000000000000000" pitchFamily="2" charset="2"/>
              <a:buChar char="Ø"/>
            </a:pPr>
            <a:r>
              <a:rPr lang="fr-FR" sz="2200" dirty="0" smtClean="0"/>
              <a:t>Les documents standards d’évaluation </a:t>
            </a:r>
            <a:r>
              <a:rPr lang="fr-FR" sz="2200" dirty="0" err="1" smtClean="0"/>
              <a:t>etc</a:t>
            </a:r>
            <a:endParaRPr lang="fr-FR" sz="2200" dirty="0" smtClean="0"/>
          </a:p>
          <a:p>
            <a:r>
              <a:rPr lang="fr-FR" sz="2200" b="1" dirty="0" smtClean="0"/>
              <a:t>Réunion de consultation des parties prenantes à </a:t>
            </a:r>
            <a:r>
              <a:rPr lang="fr-FR" sz="2200" b="1" dirty="0" err="1" smtClean="0"/>
              <a:t>Toungou</a:t>
            </a:r>
            <a:r>
              <a:rPr lang="fr-FR" sz="2200" b="1" dirty="0" smtClean="0"/>
              <a:t> hôtel, Yaoundé</a:t>
            </a:r>
          </a:p>
          <a:p>
            <a:endParaRPr lang="fr-FR" sz="4400" b="1" dirty="0"/>
          </a:p>
        </p:txBody>
      </p:sp>
      <p:pic>
        <p:nvPicPr>
          <p:cNvPr id="4" name="image1.jpg" descr="uicn_normal_colour">
            <a:extLst>
              <a:ext uri="{FF2B5EF4-FFF2-40B4-BE49-F238E27FC236}">
                <a16:creationId xmlns="" xmlns:a16="http://schemas.microsoft.com/office/drawing/2014/main" id="{1E27C76B-4D5C-4D5B-94EF-E7975D190150}"/>
              </a:ext>
            </a:extLst>
          </p:cNvPr>
          <p:cNvPicPr/>
          <p:nvPr/>
        </p:nvPicPr>
        <p:blipFill>
          <a:blip r:embed="rId2"/>
          <a:srcRect/>
          <a:stretch>
            <a:fillRect/>
          </a:stretch>
        </p:blipFill>
        <p:spPr>
          <a:xfrm>
            <a:off x="-360608" y="-233362"/>
            <a:ext cx="1355090" cy="914400"/>
          </a:xfrm>
          <a:prstGeom prst="rect">
            <a:avLst/>
          </a:prstGeom>
          <a:ln/>
        </p:spPr>
      </p:pic>
      <p:pic>
        <p:nvPicPr>
          <p:cNvPr id="6" name="image2.png" descr="logo">
            <a:extLst>
              <a:ext uri="{FF2B5EF4-FFF2-40B4-BE49-F238E27FC236}">
                <a16:creationId xmlns="" xmlns:a16="http://schemas.microsoft.com/office/drawing/2014/main" id="{2FC08570-1573-41F0-A451-30710EE50C14}"/>
              </a:ext>
            </a:extLst>
          </p:cNvPr>
          <p:cNvPicPr/>
          <p:nvPr/>
        </p:nvPicPr>
        <p:blipFill>
          <a:blip r:embed="rId3"/>
          <a:srcRect/>
          <a:stretch>
            <a:fillRect/>
          </a:stretch>
        </p:blipFill>
        <p:spPr>
          <a:xfrm>
            <a:off x="11475076" y="-227727"/>
            <a:ext cx="716924" cy="857249"/>
          </a:xfrm>
          <a:prstGeom prst="rect">
            <a:avLst/>
          </a:prstGeom>
          <a:ln/>
        </p:spPr>
      </p:pic>
      <p:pic>
        <p:nvPicPr>
          <p:cNvPr id="7" name="Picture 16" descr="http://www.minep.gov.cm/templates/index/images/logo-minepded.png">
            <a:hlinkClick r:id="rId4"/>
          </p:cNvPr>
          <p:cNvPicPr>
            <a:picLocks noChangeAspect="1" noChangeArrowheads="1"/>
          </p:cNvPicPr>
          <p:nvPr/>
        </p:nvPicPr>
        <p:blipFill>
          <a:blip r:embed="rId5"/>
          <a:srcRect/>
          <a:stretch>
            <a:fillRect/>
          </a:stretch>
        </p:blipFill>
        <p:spPr bwMode="auto">
          <a:xfrm>
            <a:off x="0" y="-290910"/>
            <a:ext cx="1239423" cy="1276748"/>
          </a:xfrm>
          <a:prstGeom prst="rect">
            <a:avLst/>
          </a:prstGeom>
          <a:noFill/>
          <a:ln w="9525">
            <a:noFill/>
            <a:miter lim="800000"/>
            <a:headEnd/>
            <a:tailEnd/>
          </a:ln>
        </p:spPr>
      </p:pic>
      <p:pic>
        <p:nvPicPr>
          <p:cNvPr id="5" name="Imag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1524" y="3986211"/>
            <a:ext cx="6172205" cy="3086102"/>
          </a:xfrm>
          <a:prstGeom prst="rect">
            <a:avLst/>
          </a:prstGeom>
        </p:spPr>
      </p:pic>
    </p:spTree>
    <p:extLst>
      <p:ext uri="{BB962C8B-B14F-4D97-AF65-F5344CB8AC3E}">
        <p14:creationId xmlns:p14="http://schemas.microsoft.com/office/powerpoint/2010/main" val="1004542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717794E-8423-46E3-A638-EDBE7443CD9F}"/>
              </a:ext>
            </a:extLst>
          </p:cNvPr>
          <p:cNvSpPr>
            <a:spLocks noGrp="1"/>
          </p:cNvSpPr>
          <p:nvPr>
            <p:ph type="title"/>
          </p:nvPr>
        </p:nvSpPr>
        <p:spPr>
          <a:xfrm>
            <a:off x="0" y="-233363"/>
            <a:ext cx="12196293" cy="914400"/>
          </a:xfrm>
          <a:solidFill>
            <a:schemeClr val="accent1">
              <a:lumMod val="75000"/>
            </a:schemeClr>
          </a:solidFill>
        </p:spPr>
        <p:txBody>
          <a:bodyPr>
            <a:normAutofit/>
          </a:bodyPr>
          <a:lstStyle/>
          <a:p>
            <a:pPr algn="ctr"/>
            <a:r>
              <a:rPr lang="fr-FR" sz="3200" b="1" dirty="0" smtClean="0"/>
              <a:t>Méthodologie</a:t>
            </a:r>
            <a:endParaRPr lang="fr-FR" sz="3200" b="1" dirty="0"/>
          </a:p>
        </p:txBody>
      </p:sp>
      <p:sp>
        <p:nvSpPr>
          <p:cNvPr id="3" name="Espace réservé du contenu 2">
            <a:extLst>
              <a:ext uri="{FF2B5EF4-FFF2-40B4-BE49-F238E27FC236}">
                <a16:creationId xmlns="" xmlns:a16="http://schemas.microsoft.com/office/drawing/2014/main" id="{29DD093B-5B7F-4A14-BF24-8BEEC1B5DCA7}"/>
              </a:ext>
            </a:extLst>
          </p:cNvPr>
          <p:cNvSpPr>
            <a:spLocks noGrp="1"/>
          </p:cNvSpPr>
          <p:nvPr>
            <p:ph idx="1"/>
          </p:nvPr>
        </p:nvSpPr>
        <p:spPr>
          <a:xfrm>
            <a:off x="-114299" y="681036"/>
            <a:ext cx="12158662" cy="6834189"/>
          </a:xfrm>
        </p:spPr>
        <p:txBody>
          <a:bodyPr>
            <a:normAutofit fontScale="25000" lnSpcReduction="20000"/>
          </a:bodyPr>
          <a:lstStyle/>
          <a:p>
            <a:pPr marL="0" indent="0">
              <a:buNone/>
            </a:pPr>
            <a:endParaRPr lang="fr-FR" sz="1800" dirty="0"/>
          </a:p>
          <a:p>
            <a:r>
              <a:rPr lang="fr-FR" sz="7400" b="1" dirty="0"/>
              <a:t>Consultation individuelle </a:t>
            </a:r>
          </a:p>
          <a:p>
            <a:pPr>
              <a:buFont typeface="Wingdings" panose="05000000000000000000" pitchFamily="2" charset="2"/>
              <a:buChar char="Ø"/>
            </a:pPr>
            <a:r>
              <a:rPr lang="fr-FR" sz="7400" b="1" dirty="0"/>
              <a:t>04 Zones </a:t>
            </a:r>
            <a:r>
              <a:rPr lang="fr-FR" sz="7400" b="1" dirty="0" err="1" smtClean="0"/>
              <a:t>Agroécologiques</a:t>
            </a:r>
            <a:endParaRPr lang="fr-FR" sz="7400" b="1" dirty="0"/>
          </a:p>
          <a:p>
            <a:pPr lvl="0"/>
            <a:r>
              <a:rPr lang="fr-FR" sz="7400" dirty="0"/>
              <a:t>La zone soudano-sahélienne (Nord : Garoua (</a:t>
            </a:r>
            <a:r>
              <a:rPr lang="fr-FR" sz="7400" dirty="0" err="1"/>
              <a:t>Pitoa</a:t>
            </a:r>
            <a:r>
              <a:rPr lang="fr-FR" sz="7400" dirty="0"/>
              <a:t> et </a:t>
            </a:r>
            <a:r>
              <a:rPr lang="fr-FR" sz="7400" dirty="0" err="1"/>
              <a:t>Lagdo</a:t>
            </a:r>
            <a:r>
              <a:rPr lang="fr-FR" sz="7400" dirty="0"/>
              <a:t>) ; Extrême-Nord (Meri, </a:t>
            </a:r>
            <a:r>
              <a:rPr lang="fr-FR" sz="7400" dirty="0" err="1"/>
              <a:t>Tokomberé</a:t>
            </a:r>
            <a:r>
              <a:rPr lang="fr-FR" sz="7400" dirty="0"/>
              <a:t>, </a:t>
            </a:r>
            <a:r>
              <a:rPr lang="fr-FR" sz="7400" dirty="0" err="1"/>
              <a:t>Touloum</a:t>
            </a:r>
            <a:r>
              <a:rPr lang="fr-FR" sz="7400" dirty="0"/>
              <a:t> et Maga) ;</a:t>
            </a:r>
          </a:p>
          <a:p>
            <a:pPr lvl="0"/>
            <a:r>
              <a:rPr lang="fr-FR" sz="7400" dirty="0"/>
              <a:t>La zone à pluviométrie monomodale (Littoral : Douala et Edéa) ;</a:t>
            </a:r>
          </a:p>
          <a:p>
            <a:pPr lvl="0"/>
            <a:r>
              <a:rPr lang="fr-FR" sz="7400" dirty="0"/>
              <a:t>La zone de hauts plateaux (Bafoussam, et Dschang) ;</a:t>
            </a:r>
          </a:p>
          <a:p>
            <a:r>
              <a:rPr lang="fr-FR" sz="7400" dirty="0"/>
              <a:t>La zone à pluviométrie bimodale (Centre, Yaoundé).</a:t>
            </a:r>
            <a:endParaRPr lang="fr-FR" sz="7400" b="1" dirty="0"/>
          </a:p>
          <a:p>
            <a:endParaRPr lang="fr-FR" sz="7400" b="1" dirty="0"/>
          </a:p>
          <a:p>
            <a:r>
              <a:rPr lang="fr-FR" sz="7400" b="1" dirty="0" smtClean="0"/>
              <a:t>Outils de collecte des données</a:t>
            </a:r>
          </a:p>
          <a:p>
            <a:pPr>
              <a:buFont typeface="Wingdings" panose="05000000000000000000" pitchFamily="2" charset="2"/>
              <a:buChar char="Ø"/>
            </a:pPr>
            <a:r>
              <a:rPr lang="fr-FR" sz="7400" b="1" dirty="0" smtClean="0"/>
              <a:t> </a:t>
            </a:r>
            <a:r>
              <a:rPr lang="fr-FR" sz="7400" dirty="0"/>
              <a:t>questionnaires </a:t>
            </a:r>
          </a:p>
          <a:p>
            <a:pPr>
              <a:buFont typeface="Wingdings" panose="05000000000000000000" pitchFamily="2" charset="2"/>
              <a:buChar char="Ø"/>
            </a:pPr>
            <a:r>
              <a:rPr lang="fr-FR" sz="7400" dirty="0"/>
              <a:t>Interview </a:t>
            </a:r>
            <a:r>
              <a:rPr lang="fr-FR" sz="7400" dirty="0" smtClean="0"/>
              <a:t>individuels</a:t>
            </a:r>
          </a:p>
          <a:p>
            <a:endParaRPr lang="fr-FR" sz="7400" dirty="0"/>
          </a:p>
          <a:p>
            <a:pPr marL="0" indent="0">
              <a:buNone/>
            </a:pPr>
            <a:r>
              <a:rPr lang="fr-FR" sz="7400" b="1" dirty="0" smtClean="0"/>
              <a:t>Traitement des données</a:t>
            </a:r>
            <a:endParaRPr lang="fr-FR" sz="7400" b="1" dirty="0"/>
          </a:p>
          <a:p>
            <a:pPr marL="0" indent="0">
              <a:buNone/>
            </a:pPr>
            <a:endParaRPr lang="fr-FR" sz="7400" b="1" dirty="0" smtClean="0"/>
          </a:p>
          <a:p>
            <a:pPr>
              <a:buFont typeface="Wingdings" panose="05000000000000000000" pitchFamily="2" charset="2"/>
              <a:buChar char="Ø"/>
            </a:pPr>
            <a:r>
              <a:rPr lang="fr-FR" sz="7400" dirty="0" smtClean="0"/>
              <a:t>Dépouillement </a:t>
            </a:r>
            <a:r>
              <a:rPr lang="fr-FR" sz="7400" dirty="0"/>
              <a:t>et analyse des </a:t>
            </a:r>
            <a:r>
              <a:rPr lang="fr-FR" sz="7400" dirty="0" smtClean="0"/>
              <a:t>données</a:t>
            </a:r>
          </a:p>
          <a:p>
            <a:pPr>
              <a:buFont typeface="Wingdings" panose="05000000000000000000" pitchFamily="2" charset="2"/>
              <a:buChar char="Ø"/>
            </a:pPr>
            <a:endParaRPr lang="fr-FR" sz="7400" dirty="0"/>
          </a:p>
          <a:p>
            <a:pPr marL="0" indent="0">
              <a:buNone/>
            </a:pPr>
            <a:r>
              <a:rPr lang="fr-FR" sz="7400" b="1" dirty="0" smtClean="0"/>
              <a:t>Analyse des critères d’évaluation (cohérence, efficacité, efficience, durabilité, impact)</a:t>
            </a:r>
            <a:endParaRPr lang="fr-FR" sz="7400" b="1" dirty="0"/>
          </a:p>
          <a:p>
            <a:pPr marL="0" indent="0">
              <a:buNone/>
            </a:pPr>
            <a:endParaRPr lang="fr-FR" sz="7400" dirty="0"/>
          </a:p>
          <a:p>
            <a:pPr marL="0" indent="0">
              <a:buNone/>
            </a:pPr>
            <a:r>
              <a:rPr lang="fr-FR" sz="7400" b="1" dirty="0" smtClean="0"/>
              <a:t>Analyse </a:t>
            </a:r>
            <a:r>
              <a:rPr lang="fr-FR" sz="7400" b="1" dirty="0"/>
              <a:t>SWOT (force, faiblesses, Opportunité et  </a:t>
            </a:r>
            <a:r>
              <a:rPr lang="fr-FR" sz="7400" b="1" dirty="0" smtClean="0"/>
              <a:t>menaces)</a:t>
            </a:r>
          </a:p>
          <a:p>
            <a:pPr>
              <a:buFont typeface="Courier New" panose="02070309020205020404" pitchFamily="49" charset="0"/>
              <a:buChar char="o"/>
            </a:pPr>
            <a:r>
              <a:rPr lang="fr-FR" sz="7400" b="1" dirty="0" smtClean="0"/>
              <a:t>-</a:t>
            </a:r>
            <a:r>
              <a:rPr lang="fr-FR" sz="7400" dirty="0" smtClean="0"/>
              <a:t>Gouvernance</a:t>
            </a:r>
          </a:p>
          <a:p>
            <a:pPr>
              <a:buFont typeface="Courier New" panose="02070309020205020404" pitchFamily="49" charset="0"/>
              <a:buChar char="o"/>
            </a:pPr>
            <a:r>
              <a:rPr lang="fr-FR" sz="7400" dirty="0" smtClean="0"/>
              <a:t>-Genre</a:t>
            </a:r>
          </a:p>
          <a:p>
            <a:pPr>
              <a:buFont typeface="Courier New" panose="02070309020205020404" pitchFamily="49" charset="0"/>
              <a:buChar char="o"/>
            </a:pPr>
            <a:r>
              <a:rPr lang="fr-FR" sz="7400" dirty="0" smtClean="0"/>
              <a:t>-Mécanismes de financement.</a:t>
            </a:r>
          </a:p>
          <a:p>
            <a:pPr marL="0" indent="0">
              <a:buNone/>
            </a:pPr>
            <a:endParaRPr lang="fr-FR" sz="7400" dirty="0" smtClean="0"/>
          </a:p>
          <a:p>
            <a:pPr marL="0" indent="0">
              <a:buNone/>
            </a:pPr>
            <a:endParaRPr lang="fr-FR" sz="7400" dirty="0"/>
          </a:p>
          <a:p>
            <a:pPr marL="0" indent="0">
              <a:buNone/>
            </a:pPr>
            <a:endParaRPr lang="fr-FR" sz="7400" dirty="0" smtClean="0"/>
          </a:p>
        </p:txBody>
      </p:sp>
      <p:pic>
        <p:nvPicPr>
          <p:cNvPr id="4" name="image1.jpg" descr="uicn_normal_colour">
            <a:extLst>
              <a:ext uri="{FF2B5EF4-FFF2-40B4-BE49-F238E27FC236}">
                <a16:creationId xmlns="" xmlns:a16="http://schemas.microsoft.com/office/drawing/2014/main" id="{1E27C76B-4D5C-4D5B-94EF-E7975D190150}"/>
              </a:ext>
            </a:extLst>
          </p:cNvPr>
          <p:cNvPicPr/>
          <p:nvPr/>
        </p:nvPicPr>
        <p:blipFill>
          <a:blip r:embed="rId2"/>
          <a:srcRect/>
          <a:stretch>
            <a:fillRect/>
          </a:stretch>
        </p:blipFill>
        <p:spPr>
          <a:xfrm>
            <a:off x="-360608" y="-233362"/>
            <a:ext cx="1355090" cy="914400"/>
          </a:xfrm>
          <a:prstGeom prst="rect">
            <a:avLst/>
          </a:prstGeom>
          <a:ln/>
        </p:spPr>
      </p:pic>
      <p:pic>
        <p:nvPicPr>
          <p:cNvPr id="6" name="image2.png" descr="logo">
            <a:extLst>
              <a:ext uri="{FF2B5EF4-FFF2-40B4-BE49-F238E27FC236}">
                <a16:creationId xmlns="" xmlns:a16="http://schemas.microsoft.com/office/drawing/2014/main" id="{2FC08570-1573-41F0-A451-30710EE50C14}"/>
              </a:ext>
            </a:extLst>
          </p:cNvPr>
          <p:cNvPicPr/>
          <p:nvPr/>
        </p:nvPicPr>
        <p:blipFill>
          <a:blip r:embed="rId3"/>
          <a:srcRect/>
          <a:stretch>
            <a:fillRect/>
          </a:stretch>
        </p:blipFill>
        <p:spPr>
          <a:xfrm>
            <a:off x="11475076" y="-227727"/>
            <a:ext cx="716924" cy="857249"/>
          </a:xfrm>
          <a:prstGeom prst="rect">
            <a:avLst/>
          </a:prstGeom>
          <a:ln/>
        </p:spPr>
      </p:pic>
      <p:pic>
        <p:nvPicPr>
          <p:cNvPr id="7" name="Picture 16" descr="http://www.minep.gov.cm/templates/index/images/logo-minepded.png">
            <a:hlinkClick r:id="rId4"/>
          </p:cNvPr>
          <p:cNvPicPr>
            <a:picLocks noChangeAspect="1" noChangeArrowheads="1"/>
          </p:cNvPicPr>
          <p:nvPr/>
        </p:nvPicPr>
        <p:blipFill>
          <a:blip r:embed="rId5"/>
          <a:srcRect/>
          <a:stretch>
            <a:fillRect/>
          </a:stretch>
        </p:blipFill>
        <p:spPr bwMode="auto">
          <a:xfrm>
            <a:off x="0" y="-290910"/>
            <a:ext cx="1239423" cy="1276748"/>
          </a:xfrm>
          <a:prstGeom prst="rect">
            <a:avLst/>
          </a:prstGeom>
          <a:noFill/>
          <a:ln w="9525">
            <a:noFill/>
            <a:miter lim="800000"/>
            <a:headEnd/>
            <a:tailEnd/>
          </a:ln>
        </p:spPr>
      </p:pic>
    </p:spTree>
    <p:extLst>
      <p:ext uri="{BB962C8B-B14F-4D97-AF65-F5344CB8AC3E}">
        <p14:creationId xmlns:p14="http://schemas.microsoft.com/office/powerpoint/2010/main" val="4288161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717794E-8423-46E3-A638-EDBE7443CD9F}"/>
              </a:ext>
            </a:extLst>
          </p:cNvPr>
          <p:cNvSpPr>
            <a:spLocks noGrp="1"/>
          </p:cNvSpPr>
          <p:nvPr>
            <p:ph type="title"/>
          </p:nvPr>
        </p:nvSpPr>
        <p:spPr>
          <a:xfrm>
            <a:off x="0" y="-233363"/>
            <a:ext cx="12196293" cy="914400"/>
          </a:xfrm>
          <a:solidFill>
            <a:schemeClr val="accent1">
              <a:lumMod val="75000"/>
            </a:schemeClr>
          </a:solidFill>
        </p:spPr>
        <p:txBody>
          <a:bodyPr>
            <a:normAutofit/>
          </a:bodyPr>
          <a:lstStyle/>
          <a:p>
            <a:pPr algn="ctr"/>
            <a:r>
              <a:rPr lang="fr-FR" sz="3200" b="1" dirty="0" smtClean="0"/>
              <a:t>RESULTATS</a:t>
            </a:r>
            <a:endParaRPr lang="fr-FR" sz="3200" b="1" dirty="0"/>
          </a:p>
        </p:txBody>
      </p:sp>
      <p:sp>
        <p:nvSpPr>
          <p:cNvPr id="3" name="Espace réservé du contenu 2">
            <a:extLst>
              <a:ext uri="{FF2B5EF4-FFF2-40B4-BE49-F238E27FC236}">
                <a16:creationId xmlns="" xmlns:a16="http://schemas.microsoft.com/office/drawing/2014/main" id="{29DD093B-5B7F-4A14-BF24-8BEEC1B5DCA7}"/>
              </a:ext>
            </a:extLst>
          </p:cNvPr>
          <p:cNvSpPr>
            <a:spLocks noGrp="1"/>
          </p:cNvSpPr>
          <p:nvPr>
            <p:ph idx="1"/>
          </p:nvPr>
        </p:nvSpPr>
        <p:spPr>
          <a:xfrm>
            <a:off x="0" y="681037"/>
            <a:ext cx="11353800" cy="5495926"/>
          </a:xfrm>
        </p:spPr>
        <p:txBody>
          <a:bodyPr>
            <a:normAutofit fontScale="55000" lnSpcReduction="20000"/>
          </a:bodyPr>
          <a:lstStyle/>
          <a:p>
            <a:r>
              <a:rPr lang="fr-FR" sz="4400" b="1" dirty="0" smtClean="0"/>
              <a:t>I Evaluation des Axes stratégiques, objectifs, actions et fiches de projets</a:t>
            </a:r>
          </a:p>
          <a:p>
            <a:r>
              <a:rPr lang="fr-FR" sz="4400" b="1" dirty="0" smtClean="0"/>
              <a:t>Cohérence </a:t>
            </a:r>
            <a:r>
              <a:rPr lang="fr-FR" sz="4400" b="1" dirty="0"/>
              <a:t>des axes stratégiques et objectifs avec les politiques et stratégies développé</a:t>
            </a:r>
            <a:r>
              <a:rPr lang="fr-FR" sz="3400" b="1" dirty="0"/>
              <a:t>es par les sectoriels</a:t>
            </a:r>
            <a:endParaRPr lang="fr-FR" sz="3400" dirty="0"/>
          </a:p>
          <a:p>
            <a:pPr>
              <a:lnSpc>
                <a:spcPct val="150000"/>
              </a:lnSpc>
            </a:pPr>
            <a:r>
              <a:rPr lang="fr-FR" sz="3200" b="1" dirty="0"/>
              <a:t>Les principaux axes stratégiques du PNACC sont :</a:t>
            </a:r>
            <a:endParaRPr lang="fr-FR" sz="3200" dirty="0"/>
          </a:p>
          <a:p>
            <a:pPr lvl="0">
              <a:lnSpc>
                <a:spcPct val="150000"/>
              </a:lnSpc>
            </a:pPr>
            <a:r>
              <a:rPr lang="fr-FR" sz="3200" b="1" dirty="0"/>
              <a:t>Axe stratégique 1</a:t>
            </a:r>
            <a:r>
              <a:rPr lang="fr-FR" sz="3200" dirty="0"/>
              <a:t> : Améliorer les connaissances sur les changements climatiques</a:t>
            </a:r>
          </a:p>
          <a:p>
            <a:pPr lvl="0">
              <a:lnSpc>
                <a:spcPct val="150000"/>
              </a:lnSpc>
            </a:pPr>
            <a:r>
              <a:rPr lang="fr-FR" sz="3200" b="1" dirty="0"/>
              <a:t>Axe stratégique 2</a:t>
            </a:r>
            <a:r>
              <a:rPr lang="fr-FR" sz="3200" dirty="0"/>
              <a:t> : Informer, éduquer et mobiliser la population camerounaise pour s’adapter aux changements climatiques</a:t>
            </a:r>
          </a:p>
          <a:p>
            <a:pPr lvl="0">
              <a:lnSpc>
                <a:spcPct val="150000"/>
              </a:lnSpc>
            </a:pPr>
            <a:r>
              <a:rPr lang="fr-FR" sz="3200" b="1" dirty="0"/>
              <a:t>Axe stratégique 3</a:t>
            </a:r>
            <a:r>
              <a:rPr lang="fr-FR" sz="3200" dirty="0"/>
              <a:t> : Réduire la vulnérabilité aux changements climatiques des principaux secteurs et zones agroécologiques du pays</a:t>
            </a:r>
          </a:p>
          <a:p>
            <a:pPr lvl="0">
              <a:lnSpc>
                <a:spcPct val="150000"/>
              </a:lnSpc>
            </a:pPr>
            <a:r>
              <a:rPr lang="fr-FR" sz="3200" b="1" dirty="0"/>
              <a:t>Axe stratégique 4</a:t>
            </a:r>
            <a:r>
              <a:rPr lang="fr-FR" sz="3200" dirty="0"/>
              <a:t> : Intégrer l’adaptation aux changements climatiques dans les stratégies et politiques sectorielles nationales</a:t>
            </a:r>
          </a:p>
          <a:p>
            <a:pPr>
              <a:lnSpc>
                <a:spcPct val="150000"/>
              </a:lnSpc>
            </a:pPr>
            <a:r>
              <a:rPr lang="fr-FR" sz="3200" dirty="0"/>
              <a:t>Parmi ces quatre axes seule les axes stratégiques 3 et 4 qui sont en cohérence avec certains axes, objectifs stratégiques, orientations et programmes des documents stratégiques et plans des sectoriels (</a:t>
            </a:r>
            <a:r>
              <a:rPr lang="fr-FR" sz="3200" dirty="0" smtClean="0">
                <a:solidFill>
                  <a:srgbClr val="FF0000"/>
                </a:solidFill>
              </a:rPr>
              <a:t>Tableau1 Voir rapport).</a:t>
            </a:r>
            <a:endParaRPr lang="fr-FR" sz="3200" dirty="0">
              <a:solidFill>
                <a:srgbClr val="FF0000"/>
              </a:solidFill>
            </a:endParaRPr>
          </a:p>
          <a:p>
            <a:pPr>
              <a:lnSpc>
                <a:spcPct val="150000"/>
              </a:lnSpc>
            </a:pPr>
            <a:endParaRPr lang="fr-FR" sz="3200" dirty="0"/>
          </a:p>
        </p:txBody>
      </p:sp>
      <p:pic>
        <p:nvPicPr>
          <p:cNvPr id="4" name="image1.jpg" descr="uicn_normal_colour">
            <a:extLst>
              <a:ext uri="{FF2B5EF4-FFF2-40B4-BE49-F238E27FC236}">
                <a16:creationId xmlns="" xmlns:a16="http://schemas.microsoft.com/office/drawing/2014/main" id="{1E27C76B-4D5C-4D5B-94EF-E7975D190150}"/>
              </a:ext>
            </a:extLst>
          </p:cNvPr>
          <p:cNvPicPr/>
          <p:nvPr/>
        </p:nvPicPr>
        <p:blipFill>
          <a:blip r:embed="rId2"/>
          <a:srcRect/>
          <a:stretch>
            <a:fillRect/>
          </a:stretch>
        </p:blipFill>
        <p:spPr>
          <a:xfrm>
            <a:off x="-360608" y="-233362"/>
            <a:ext cx="1355090" cy="914400"/>
          </a:xfrm>
          <a:prstGeom prst="rect">
            <a:avLst/>
          </a:prstGeom>
          <a:ln/>
        </p:spPr>
      </p:pic>
      <p:pic>
        <p:nvPicPr>
          <p:cNvPr id="6" name="image2.png" descr="logo">
            <a:extLst>
              <a:ext uri="{FF2B5EF4-FFF2-40B4-BE49-F238E27FC236}">
                <a16:creationId xmlns="" xmlns:a16="http://schemas.microsoft.com/office/drawing/2014/main" id="{2FC08570-1573-41F0-A451-30710EE50C14}"/>
              </a:ext>
            </a:extLst>
          </p:cNvPr>
          <p:cNvPicPr/>
          <p:nvPr/>
        </p:nvPicPr>
        <p:blipFill>
          <a:blip r:embed="rId3"/>
          <a:srcRect/>
          <a:stretch>
            <a:fillRect/>
          </a:stretch>
        </p:blipFill>
        <p:spPr>
          <a:xfrm>
            <a:off x="11475076" y="-227727"/>
            <a:ext cx="716924" cy="857249"/>
          </a:xfrm>
          <a:prstGeom prst="rect">
            <a:avLst/>
          </a:prstGeom>
          <a:ln/>
        </p:spPr>
      </p:pic>
      <p:pic>
        <p:nvPicPr>
          <p:cNvPr id="7" name="Picture 16" descr="http://www.minep.gov.cm/templates/index/images/logo-minepded.png">
            <a:hlinkClick r:id="rId4"/>
          </p:cNvPr>
          <p:cNvPicPr>
            <a:picLocks noChangeAspect="1" noChangeArrowheads="1"/>
          </p:cNvPicPr>
          <p:nvPr/>
        </p:nvPicPr>
        <p:blipFill>
          <a:blip r:embed="rId5"/>
          <a:srcRect/>
          <a:stretch>
            <a:fillRect/>
          </a:stretch>
        </p:blipFill>
        <p:spPr bwMode="auto">
          <a:xfrm>
            <a:off x="0" y="-638374"/>
            <a:ext cx="1239423" cy="1276748"/>
          </a:xfrm>
          <a:prstGeom prst="rect">
            <a:avLst/>
          </a:prstGeom>
          <a:noFill/>
          <a:ln w="9525">
            <a:noFill/>
            <a:miter lim="800000"/>
            <a:headEnd/>
            <a:tailEnd/>
          </a:ln>
        </p:spPr>
      </p:pic>
    </p:spTree>
    <p:extLst>
      <p:ext uri="{BB962C8B-B14F-4D97-AF65-F5344CB8AC3E}">
        <p14:creationId xmlns:p14="http://schemas.microsoft.com/office/powerpoint/2010/main" val="612387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717794E-8423-46E3-A638-EDBE7443CD9F}"/>
              </a:ext>
            </a:extLst>
          </p:cNvPr>
          <p:cNvSpPr>
            <a:spLocks noGrp="1"/>
          </p:cNvSpPr>
          <p:nvPr>
            <p:ph type="title"/>
          </p:nvPr>
        </p:nvSpPr>
        <p:spPr>
          <a:xfrm>
            <a:off x="0" y="-233363"/>
            <a:ext cx="12196293" cy="914400"/>
          </a:xfrm>
          <a:solidFill>
            <a:schemeClr val="accent1">
              <a:lumMod val="75000"/>
            </a:schemeClr>
          </a:solidFill>
        </p:spPr>
        <p:txBody>
          <a:bodyPr>
            <a:normAutofit/>
          </a:bodyPr>
          <a:lstStyle/>
          <a:p>
            <a:pPr algn="ctr"/>
            <a:r>
              <a:rPr lang="fr-FR" sz="3200" b="1" dirty="0" smtClean="0"/>
              <a:t>Résultat</a:t>
            </a:r>
            <a:endParaRPr lang="fr-FR" sz="3200" b="1" dirty="0"/>
          </a:p>
        </p:txBody>
      </p:sp>
      <p:sp>
        <p:nvSpPr>
          <p:cNvPr id="3" name="Espace réservé du contenu 2">
            <a:extLst>
              <a:ext uri="{FF2B5EF4-FFF2-40B4-BE49-F238E27FC236}">
                <a16:creationId xmlns="" xmlns:a16="http://schemas.microsoft.com/office/drawing/2014/main" id="{29DD093B-5B7F-4A14-BF24-8BEEC1B5DCA7}"/>
              </a:ext>
            </a:extLst>
          </p:cNvPr>
          <p:cNvSpPr>
            <a:spLocks noGrp="1"/>
          </p:cNvSpPr>
          <p:nvPr>
            <p:ph idx="1"/>
          </p:nvPr>
        </p:nvSpPr>
        <p:spPr>
          <a:xfrm>
            <a:off x="0" y="681037"/>
            <a:ext cx="11353800" cy="5495926"/>
          </a:xfrm>
        </p:spPr>
        <p:txBody>
          <a:bodyPr>
            <a:normAutofit/>
          </a:bodyPr>
          <a:lstStyle/>
          <a:p>
            <a:endParaRPr lang="fr-FR" sz="2000" dirty="0" smtClean="0"/>
          </a:p>
          <a:p>
            <a:r>
              <a:rPr lang="fr-FR" sz="2000" b="1" dirty="0" smtClean="0"/>
              <a:t>Evaluation des quatre actions prioritaires du PNACC.</a:t>
            </a:r>
          </a:p>
          <a:p>
            <a:pPr marL="0" indent="0">
              <a:buNone/>
            </a:pPr>
            <a:r>
              <a:rPr lang="fr-FR" sz="2000" dirty="0" smtClean="0"/>
              <a:t>1/Traduire </a:t>
            </a:r>
            <a:r>
              <a:rPr lang="fr-FR" sz="2000" dirty="0"/>
              <a:t>le PNACC en anglais et le </a:t>
            </a:r>
            <a:r>
              <a:rPr lang="fr-FR" sz="2000" dirty="0" smtClean="0"/>
              <a:t>diffuser. </a:t>
            </a:r>
            <a:r>
              <a:rPr lang="fr-FR" sz="2000" i="1" dirty="0" smtClean="0"/>
              <a:t>Mettre </a:t>
            </a:r>
            <a:r>
              <a:rPr lang="fr-FR" sz="2000" i="1" dirty="0"/>
              <a:t>en ligne le PNACC sur les sites du CIDE, du MINEPDED, du PNUD, etc</a:t>
            </a:r>
            <a:r>
              <a:rPr lang="fr-FR" sz="2000" i="1" dirty="0" smtClean="0"/>
              <a:t>.</a:t>
            </a:r>
            <a:r>
              <a:rPr lang="fr-FR" sz="2000" i="1" dirty="0"/>
              <a:t> Transmettre le PNACC à la </a:t>
            </a:r>
            <a:r>
              <a:rPr lang="fr-FR" sz="2000" i="1" dirty="0" smtClean="0"/>
              <a:t>CCNUCC. Imprimer </a:t>
            </a:r>
            <a:r>
              <a:rPr lang="fr-FR" sz="2000" i="1" dirty="0"/>
              <a:t>le PNACC et le distribuer aux ministères </a:t>
            </a:r>
            <a:r>
              <a:rPr lang="fr-FR" sz="2000" i="1" dirty="0" smtClean="0"/>
              <a:t>sectoriels;</a:t>
            </a:r>
          </a:p>
          <a:p>
            <a:r>
              <a:rPr lang="fr-FR" sz="2000" i="1" dirty="0" smtClean="0"/>
              <a:t>2/</a:t>
            </a:r>
            <a:r>
              <a:rPr lang="fr-FR" sz="2000" dirty="0"/>
              <a:t>Développer et renforcer le leadership sur </a:t>
            </a:r>
            <a:r>
              <a:rPr lang="fr-FR" sz="2000" dirty="0" smtClean="0"/>
              <a:t>l’adaptation. </a:t>
            </a:r>
            <a:r>
              <a:rPr lang="fr-FR" sz="2000" i="1" dirty="0" smtClean="0"/>
              <a:t>Porter </a:t>
            </a:r>
            <a:r>
              <a:rPr lang="fr-FR" sz="2000" i="1" dirty="0"/>
              <a:t>le PNACC à haut niveau, sensibiliser et mobiliser les décideurs sur l’adaptation aux changements </a:t>
            </a:r>
            <a:r>
              <a:rPr lang="fr-FR" sz="2000" i="1" dirty="0" smtClean="0"/>
              <a:t>climatiques;</a:t>
            </a:r>
          </a:p>
          <a:p>
            <a:r>
              <a:rPr lang="fr-FR" sz="2000" i="1" dirty="0" smtClean="0"/>
              <a:t>3/</a:t>
            </a:r>
            <a:r>
              <a:rPr lang="fr-FR" sz="2000" dirty="0"/>
              <a:t>Revoir les politiques en </a:t>
            </a:r>
            <a:r>
              <a:rPr lang="fr-FR" sz="2000" dirty="0" smtClean="0"/>
              <a:t>cours. </a:t>
            </a:r>
            <a:r>
              <a:rPr lang="fr-FR" sz="2000" i="1" dirty="0" smtClean="0"/>
              <a:t>Mener </a:t>
            </a:r>
            <a:r>
              <a:rPr lang="fr-FR" sz="2000" i="1" dirty="0"/>
              <a:t>une réflexion dans chaque ministère, sur la base de ce PNACC, pour intégrer l’adaptation aux changements </a:t>
            </a:r>
            <a:r>
              <a:rPr lang="fr-FR" sz="2000" i="1" dirty="0" smtClean="0"/>
              <a:t>climatiques</a:t>
            </a:r>
          </a:p>
          <a:p>
            <a:r>
              <a:rPr lang="fr-FR" sz="2000" i="1" dirty="0" smtClean="0"/>
              <a:t>4/</a:t>
            </a:r>
            <a:r>
              <a:rPr lang="fr-FR" sz="2000" dirty="0"/>
              <a:t>Mobiliser des ressources techniques et </a:t>
            </a:r>
            <a:r>
              <a:rPr lang="fr-FR" sz="2000" dirty="0" smtClean="0"/>
              <a:t>financières. </a:t>
            </a:r>
            <a:r>
              <a:rPr lang="fr-FR" sz="2000" i="1" dirty="0" smtClean="0"/>
              <a:t>Obtenir </a:t>
            </a:r>
            <a:r>
              <a:rPr lang="fr-FR" sz="2000" i="1" dirty="0"/>
              <a:t>des financements nationaux et internationaux pour la mise en œuvre des projets et mesures </a:t>
            </a:r>
            <a:r>
              <a:rPr lang="fr-FR" sz="2000" i="1" dirty="0" smtClean="0"/>
              <a:t>d’adaptation.</a:t>
            </a:r>
          </a:p>
          <a:p>
            <a:endParaRPr lang="fr-FR" sz="2000" i="1" dirty="0"/>
          </a:p>
          <a:p>
            <a:r>
              <a:rPr lang="fr-FR" sz="2000" i="1" dirty="0" smtClean="0">
                <a:solidFill>
                  <a:srgbClr val="FF0000"/>
                </a:solidFill>
              </a:rPr>
              <a:t>Actions pertinentes, peu efficace, peu efficientes et peu durables (voir tableau 2 dans le rapport).</a:t>
            </a:r>
          </a:p>
          <a:p>
            <a:endParaRPr lang="fr-FR" sz="2000" dirty="0"/>
          </a:p>
          <a:p>
            <a:endParaRPr lang="fr-FR" sz="2000" dirty="0"/>
          </a:p>
          <a:p>
            <a:endParaRPr lang="fr-FR" sz="2000" dirty="0"/>
          </a:p>
          <a:p>
            <a:pPr marL="0" indent="0">
              <a:buNone/>
            </a:pPr>
            <a:endParaRPr lang="fr-FR" sz="2000" dirty="0"/>
          </a:p>
          <a:p>
            <a:endParaRPr lang="fr-FR" sz="2000" dirty="0"/>
          </a:p>
          <a:p>
            <a:endParaRPr lang="fr-FR" sz="2000" dirty="0"/>
          </a:p>
          <a:p>
            <a:endParaRPr lang="fr-FR" sz="2000" dirty="0"/>
          </a:p>
          <a:p>
            <a:endParaRPr lang="fr-FR" sz="2000" dirty="0"/>
          </a:p>
        </p:txBody>
      </p:sp>
      <p:pic>
        <p:nvPicPr>
          <p:cNvPr id="4" name="image1.jpg" descr="uicn_normal_colour">
            <a:extLst>
              <a:ext uri="{FF2B5EF4-FFF2-40B4-BE49-F238E27FC236}">
                <a16:creationId xmlns="" xmlns:a16="http://schemas.microsoft.com/office/drawing/2014/main" id="{1E27C76B-4D5C-4D5B-94EF-E7975D190150}"/>
              </a:ext>
            </a:extLst>
          </p:cNvPr>
          <p:cNvPicPr/>
          <p:nvPr/>
        </p:nvPicPr>
        <p:blipFill>
          <a:blip r:embed="rId2"/>
          <a:srcRect/>
          <a:stretch>
            <a:fillRect/>
          </a:stretch>
        </p:blipFill>
        <p:spPr>
          <a:xfrm>
            <a:off x="-360608" y="-233362"/>
            <a:ext cx="1355090" cy="914400"/>
          </a:xfrm>
          <a:prstGeom prst="rect">
            <a:avLst/>
          </a:prstGeom>
          <a:ln/>
        </p:spPr>
      </p:pic>
      <p:pic>
        <p:nvPicPr>
          <p:cNvPr id="6" name="image2.png" descr="logo">
            <a:extLst>
              <a:ext uri="{FF2B5EF4-FFF2-40B4-BE49-F238E27FC236}">
                <a16:creationId xmlns="" xmlns:a16="http://schemas.microsoft.com/office/drawing/2014/main" id="{2FC08570-1573-41F0-A451-30710EE50C14}"/>
              </a:ext>
            </a:extLst>
          </p:cNvPr>
          <p:cNvPicPr/>
          <p:nvPr/>
        </p:nvPicPr>
        <p:blipFill>
          <a:blip r:embed="rId3"/>
          <a:srcRect/>
          <a:stretch>
            <a:fillRect/>
          </a:stretch>
        </p:blipFill>
        <p:spPr>
          <a:xfrm>
            <a:off x="11475076" y="-227727"/>
            <a:ext cx="716924" cy="857249"/>
          </a:xfrm>
          <a:prstGeom prst="rect">
            <a:avLst/>
          </a:prstGeom>
          <a:ln/>
        </p:spPr>
      </p:pic>
      <p:pic>
        <p:nvPicPr>
          <p:cNvPr id="7" name="Picture 16" descr="http://www.minep.gov.cm/templates/index/images/logo-minepded.png">
            <a:hlinkClick r:id="rId4"/>
          </p:cNvPr>
          <p:cNvPicPr>
            <a:picLocks noChangeAspect="1" noChangeArrowheads="1"/>
          </p:cNvPicPr>
          <p:nvPr/>
        </p:nvPicPr>
        <p:blipFill>
          <a:blip r:embed="rId5"/>
          <a:srcRect/>
          <a:stretch>
            <a:fillRect/>
          </a:stretch>
        </p:blipFill>
        <p:spPr bwMode="auto">
          <a:xfrm>
            <a:off x="-4293" y="-414537"/>
            <a:ext cx="1239423" cy="1276748"/>
          </a:xfrm>
          <a:prstGeom prst="rect">
            <a:avLst/>
          </a:prstGeom>
          <a:noFill/>
          <a:ln w="9525">
            <a:noFill/>
            <a:miter lim="800000"/>
            <a:headEnd/>
            <a:tailEnd/>
          </a:ln>
        </p:spPr>
      </p:pic>
    </p:spTree>
    <p:extLst>
      <p:ext uri="{BB962C8B-B14F-4D97-AF65-F5344CB8AC3E}">
        <p14:creationId xmlns:p14="http://schemas.microsoft.com/office/powerpoint/2010/main" val="3020727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717794E-8423-46E3-A638-EDBE7443CD9F}"/>
              </a:ext>
            </a:extLst>
          </p:cNvPr>
          <p:cNvSpPr>
            <a:spLocks noGrp="1"/>
          </p:cNvSpPr>
          <p:nvPr>
            <p:ph type="title"/>
          </p:nvPr>
        </p:nvSpPr>
        <p:spPr>
          <a:xfrm>
            <a:off x="0" y="-233363"/>
            <a:ext cx="12196293" cy="914400"/>
          </a:xfrm>
          <a:solidFill>
            <a:schemeClr val="accent1">
              <a:lumMod val="75000"/>
            </a:schemeClr>
          </a:solidFill>
        </p:spPr>
        <p:txBody>
          <a:bodyPr>
            <a:normAutofit/>
          </a:bodyPr>
          <a:lstStyle/>
          <a:p>
            <a:pPr algn="ctr"/>
            <a:r>
              <a:rPr lang="fr-FR" sz="3200" b="1" dirty="0" smtClean="0"/>
              <a:t>Méthodologie</a:t>
            </a:r>
            <a:endParaRPr lang="fr-FR" sz="3200" b="1" dirty="0"/>
          </a:p>
        </p:txBody>
      </p:sp>
      <p:sp>
        <p:nvSpPr>
          <p:cNvPr id="3" name="Espace réservé du contenu 2">
            <a:extLst>
              <a:ext uri="{FF2B5EF4-FFF2-40B4-BE49-F238E27FC236}">
                <a16:creationId xmlns="" xmlns:a16="http://schemas.microsoft.com/office/drawing/2014/main" id="{29DD093B-5B7F-4A14-BF24-8BEEC1B5DCA7}"/>
              </a:ext>
            </a:extLst>
          </p:cNvPr>
          <p:cNvSpPr>
            <a:spLocks noGrp="1"/>
          </p:cNvSpPr>
          <p:nvPr>
            <p:ph idx="1"/>
          </p:nvPr>
        </p:nvSpPr>
        <p:spPr>
          <a:xfrm>
            <a:off x="0" y="681036"/>
            <a:ext cx="11901488" cy="6005513"/>
          </a:xfrm>
        </p:spPr>
        <p:txBody>
          <a:bodyPr>
            <a:normAutofit lnSpcReduction="10000"/>
          </a:bodyPr>
          <a:lstStyle/>
          <a:p>
            <a:endParaRPr lang="fr-FR" sz="2000" dirty="0" smtClean="0"/>
          </a:p>
          <a:p>
            <a:r>
              <a:rPr lang="fr-FR" sz="2000" b="1" dirty="0" smtClean="0"/>
              <a:t>Evaluation des  sept (07) actions prioritaires</a:t>
            </a:r>
          </a:p>
          <a:p>
            <a:pPr marL="457200" indent="-457200">
              <a:lnSpc>
                <a:spcPct val="150000"/>
              </a:lnSpc>
              <a:buFont typeface="+mj-lt"/>
              <a:buAutoNum type="arabicPeriod"/>
            </a:pPr>
            <a:r>
              <a:rPr lang="fr-FR" sz="2000" dirty="0" smtClean="0"/>
              <a:t>Informer </a:t>
            </a:r>
            <a:r>
              <a:rPr lang="fr-FR" sz="2000" dirty="0"/>
              <a:t>et sensibiliser tous les acteurs sur l’adaptation aux changements </a:t>
            </a:r>
            <a:r>
              <a:rPr lang="fr-FR" sz="2000" dirty="0" smtClean="0"/>
              <a:t>climatiques. </a:t>
            </a:r>
            <a:r>
              <a:rPr lang="fr-FR" sz="2000" i="1" dirty="0" smtClean="0"/>
              <a:t>Mettre </a:t>
            </a:r>
            <a:r>
              <a:rPr lang="fr-FR" sz="2000" i="1" dirty="0"/>
              <a:t>en œuvre la stratégie de communication sur l’adaptation aux </a:t>
            </a:r>
            <a:r>
              <a:rPr lang="fr-FR" sz="2000" i="1" dirty="0" smtClean="0"/>
              <a:t>CC;</a:t>
            </a:r>
          </a:p>
          <a:p>
            <a:pPr marL="457200" indent="-457200">
              <a:lnSpc>
                <a:spcPct val="150000"/>
              </a:lnSpc>
              <a:buFont typeface="+mj-lt"/>
              <a:buAutoNum type="arabicPeriod"/>
            </a:pPr>
            <a:r>
              <a:rPr lang="fr-FR" sz="2000" dirty="0" smtClean="0"/>
              <a:t>Améliorer </a:t>
            </a:r>
            <a:r>
              <a:rPr lang="fr-FR" sz="2000" dirty="0"/>
              <a:t>le système de prévision climatique et d’alerte </a:t>
            </a:r>
            <a:r>
              <a:rPr lang="fr-FR" sz="2000" dirty="0" smtClean="0"/>
              <a:t>précoce; </a:t>
            </a:r>
          </a:p>
          <a:p>
            <a:pPr marL="457200" indent="-457200">
              <a:lnSpc>
                <a:spcPct val="150000"/>
              </a:lnSpc>
              <a:buFont typeface="+mj-lt"/>
              <a:buAutoNum type="arabicPeriod"/>
            </a:pPr>
            <a:r>
              <a:rPr lang="fr-FR" sz="2000" dirty="0" smtClean="0"/>
              <a:t>Mettre </a:t>
            </a:r>
            <a:r>
              <a:rPr lang="fr-FR" sz="2000" dirty="0"/>
              <a:t>en œuvre un plan d’intervention en cas d’aléas </a:t>
            </a:r>
            <a:r>
              <a:rPr lang="fr-FR" sz="2000" dirty="0" smtClean="0"/>
              <a:t>climatiques;</a:t>
            </a:r>
          </a:p>
          <a:p>
            <a:pPr marL="457200" indent="-457200">
              <a:lnSpc>
                <a:spcPct val="150000"/>
              </a:lnSpc>
              <a:buFont typeface="+mj-lt"/>
              <a:buAutoNum type="arabicPeriod"/>
            </a:pPr>
            <a:r>
              <a:rPr lang="fr-FR" sz="2000" dirty="0" smtClean="0"/>
              <a:t>Mettre </a:t>
            </a:r>
            <a:r>
              <a:rPr lang="fr-FR" sz="2000" dirty="0"/>
              <a:t>en œuvre un projet intégré d’adaptation de l’agriculture aux changements </a:t>
            </a:r>
            <a:r>
              <a:rPr lang="fr-FR" sz="2000" dirty="0" smtClean="0"/>
              <a:t>climatiques;</a:t>
            </a:r>
          </a:p>
          <a:p>
            <a:pPr marL="457200" indent="-457200">
              <a:lnSpc>
                <a:spcPct val="150000"/>
              </a:lnSpc>
              <a:buFont typeface="+mj-lt"/>
              <a:buAutoNum type="arabicPeriod"/>
            </a:pPr>
            <a:r>
              <a:rPr lang="fr-FR" sz="2000" dirty="0" smtClean="0"/>
              <a:t>Mettre </a:t>
            </a:r>
            <a:r>
              <a:rPr lang="fr-FR" sz="2000" dirty="0"/>
              <a:t>en œuvre un projet intégré d’adaptation de l’agriculture aux changements climatiques </a:t>
            </a:r>
            <a:r>
              <a:rPr lang="fr-FR" sz="2000" dirty="0" smtClean="0"/>
              <a:t>;</a:t>
            </a:r>
          </a:p>
          <a:p>
            <a:pPr marL="457200" indent="-457200">
              <a:lnSpc>
                <a:spcPct val="110000"/>
              </a:lnSpc>
              <a:buFont typeface="+mj-lt"/>
              <a:buAutoNum type="arabicPeriod"/>
            </a:pPr>
            <a:r>
              <a:rPr lang="fr-FR" sz="2000" dirty="0" smtClean="0"/>
              <a:t>Mettre </a:t>
            </a:r>
            <a:r>
              <a:rPr lang="fr-FR" sz="2000" dirty="0"/>
              <a:t>en œuvre un programme intégré d’adaptation de l’élevage et de la pêche aux changements climatiques </a:t>
            </a:r>
            <a:endParaRPr lang="fr-FR" sz="2000" dirty="0" smtClean="0"/>
          </a:p>
          <a:p>
            <a:pPr marL="457200" indent="-457200">
              <a:lnSpc>
                <a:spcPct val="110000"/>
              </a:lnSpc>
              <a:buFont typeface="+mj-lt"/>
              <a:buAutoNum type="arabicPeriod"/>
            </a:pPr>
            <a:r>
              <a:rPr lang="fr-FR" sz="2000" dirty="0" smtClean="0"/>
              <a:t>Mettre </a:t>
            </a:r>
            <a:r>
              <a:rPr lang="fr-FR" sz="2000" dirty="0"/>
              <a:t>en œuvre d’autres projets sectoriels et explorer les opportunités de développement économique liées aux changements climatiques</a:t>
            </a:r>
            <a:r>
              <a:rPr lang="fr-FR" sz="2000" dirty="0" smtClean="0"/>
              <a:t>.</a:t>
            </a:r>
          </a:p>
          <a:p>
            <a:r>
              <a:rPr lang="fr-FR" sz="2000" i="1" dirty="0">
                <a:solidFill>
                  <a:srgbClr val="FF0000"/>
                </a:solidFill>
              </a:rPr>
              <a:t>Actions pertinentes, peu efficace, peu efficientes et peu durables (voir </a:t>
            </a:r>
            <a:r>
              <a:rPr lang="fr-FR" sz="2000" i="1" dirty="0" smtClean="0">
                <a:solidFill>
                  <a:srgbClr val="FF0000"/>
                </a:solidFill>
              </a:rPr>
              <a:t>tableau 3 </a:t>
            </a:r>
            <a:r>
              <a:rPr lang="fr-FR" sz="2000" i="1" dirty="0">
                <a:solidFill>
                  <a:srgbClr val="FF0000"/>
                </a:solidFill>
              </a:rPr>
              <a:t>dans le rapport).</a:t>
            </a:r>
          </a:p>
          <a:p>
            <a:endParaRPr lang="fr-FR" sz="2000" dirty="0"/>
          </a:p>
          <a:p>
            <a:endParaRPr lang="fr-FR" sz="2000" dirty="0"/>
          </a:p>
          <a:p>
            <a:pPr marL="457200" indent="-457200">
              <a:lnSpc>
                <a:spcPct val="110000"/>
              </a:lnSpc>
              <a:buFont typeface="+mj-lt"/>
              <a:buAutoNum type="arabicPeriod"/>
            </a:pPr>
            <a:endParaRPr lang="fr-FR" sz="2000" dirty="0"/>
          </a:p>
          <a:p>
            <a:pPr marL="0" indent="0">
              <a:lnSpc>
                <a:spcPct val="110000"/>
              </a:lnSpc>
              <a:buNone/>
            </a:pPr>
            <a:endParaRPr lang="fr-FR" sz="2000" dirty="0"/>
          </a:p>
          <a:p>
            <a:pPr marL="0" indent="0">
              <a:lnSpc>
                <a:spcPct val="110000"/>
              </a:lnSpc>
              <a:buNone/>
            </a:pPr>
            <a:endParaRPr lang="fr-FR" sz="2000" dirty="0"/>
          </a:p>
          <a:p>
            <a:pPr marL="0" indent="0">
              <a:lnSpc>
                <a:spcPct val="110000"/>
              </a:lnSpc>
              <a:buNone/>
            </a:pPr>
            <a:endParaRPr lang="fr-FR" sz="2000" dirty="0"/>
          </a:p>
          <a:p>
            <a:pPr>
              <a:lnSpc>
                <a:spcPct val="110000"/>
              </a:lnSpc>
            </a:pPr>
            <a:endParaRPr lang="fr-FR" sz="2000" dirty="0"/>
          </a:p>
          <a:p>
            <a:pPr>
              <a:lnSpc>
                <a:spcPct val="110000"/>
              </a:lnSpc>
            </a:pPr>
            <a:endParaRPr lang="fr-FR" sz="2000" dirty="0"/>
          </a:p>
          <a:p>
            <a:pPr>
              <a:lnSpc>
                <a:spcPct val="110000"/>
              </a:lnSpc>
            </a:pPr>
            <a:endParaRPr lang="fr-FR" sz="2000" dirty="0"/>
          </a:p>
          <a:p>
            <a:pPr marL="0" indent="0">
              <a:lnSpc>
                <a:spcPct val="110000"/>
              </a:lnSpc>
              <a:buNone/>
            </a:pPr>
            <a:endParaRPr lang="fr-FR" sz="2000" dirty="0"/>
          </a:p>
          <a:p>
            <a:pPr>
              <a:lnSpc>
                <a:spcPct val="110000"/>
              </a:lnSpc>
            </a:pPr>
            <a:endParaRPr lang="fr-FR" sz="2000" dirty="0"/>
          </a:p>
          <a:p>
            <a:pPr>
              <a:lnSpc>
                <a:spcPct val="110000"/>
              </a:lnSpc>
            </a:pPr>
            <a:endParaRPr lang="fr-FR" sz="2000" dirty="0"/>
          </a:p>
          <a:p>
            <a:pPr>
              <a:lnSpc>
                <a:spcPct val="110000"/>
              </a:lnSpc>
            </a:pPr>
            <a:endParaRPr lang="fr-FR" sz="2000" dirty="0"/>
          </a:p>
          <a:p>
            <a:pPr>
              <a:lnSpc>
                <a:spcPct val="110000"/>
              </a:lnSpc>
            </a:pPr>
            <a:endParaRPr lang="fr-FR" sz="2000" dirty="0"/>
          </a:p>
        </p:txBody>
      </p:sp>
      <p:pic>
        <p:nvPicPr>
          <p:cNvPr id="4" name="image1.jpg" descr="uicn_normal_colour">
            <a:extLst>
              <a:ext uri="{FF2B5EF4-FFF2-40B4-BE49-F238E27FC236}">
                <a16:creationId xmlns="" xmlns:a16="http://schemas.microsoft.com/office/drawing/2014/main" id="{1E27C76B-4D5C-4D5B-94EF-E7975D190150}"/>
              </a:ext>
            </a:extLst>
          </p:cNvPr>
          <p:cNvPicPr/>
          <p:nvPr/>
        </p:nvPicPr>
        <p:blipFill>
          <a:blip r:embed="rId2"/>
          <a:srcRect/>
          <a:stretch>
            <a:fillRect/>
          </a:stretch>
        </p:blipFill>
        <p:spPr>
          <a:xfrm>
            <a:off x="-360608" y="-233362"/>
            <a:ext cx="1355090" cy="914400"/>
          </a:xfrm>
          <a:prstGeom prst="rect">
            <a:avLst/>
          </a:prstGeom>
          <a:ln/>
        </p:spPr>
      </p:pic>
      <p:pic>
        <p:nvPicPr>
          <p:cNvPr id="6" name="image2.png" descr="logo">
            <a:extLst>
              <a:ext uri="{FF2B5EF4-FFF2-40B4-BE49-F238E27FC236}">
                <a16:creationId xmlns="" xmlns:a16="http://schemas.microsoft.com/office/drawing/2014/main" id="{2FC08570-1573-41F0-A451-30710EE50C14}"/>
              </a:ext>
            </a:extLst>
          </p:cNvPr>
          <p:cNvPicPr/>
          <p:nvPr/>
        </p:nvPicPr>
        <p:blipFill>
          <a:blip r:embed="rId3"/>
          <a:srcRect/>
          <a:stretch>
            <a:fillRect/>
          </a:stretch>
        </p:blipFill>
        <p:spPr>
          <a:xfrm>
            <a:off x="11475076" y="-227727"/>
            <a:ext cx="716924" cy="857249"/>
          </a:xfrm>
          <a:prstGeom prst="rect">
            <a:avLst/>
          </a:prstGeom>
          <a:ln/>
        </p:spPr>
      </p:pic>
      <p:pic>
        <p:nvPicPr>
          <p:cNvPr id="7" name="Picture 16" descr="http://www.minep.gov.cm/templates/index/images/logo-minepded.png">
            <a:hlinkClick r:id="rId4"/>
          </p:cNvPr>
          <p:cNvPicPr>
            <a:picLocks noChangeAspect="1" noChangeArrowheads="1"/>
          </p:cNvPicPr>
          <p:nvPr/>
        </p:nvPicPr>
        <p:blipFill>
          <a:blip r:embed="rId5"/>
          <a:srcRect/>
          <a:stretch>
            <a:fillRect/>
          </a:stretch>
        </p:blipFill>
        <p:spPr bwMode="auto">
          <a:xfrm>
            <a:off x="-4293" y="-414537"/>
            <a:ext cx="1239423" cy="1276748"/>
          </a:xfrm>
          <a:prstGeom prst="rect">
            <a:avLst/>
          </a:prstGeom>
          <a:noFill/>
          <a:ln w="9525">
            <a:noFill/>
            <a:miter lim="800000"/>
            <a:headEnd/>
            <a:tailEnd/>
          </a:ln>
        </p:spPr>
      </p:pic>
    </p:spTree>
    <p:extLst>
      <p:ext uri="{BB962C8B-B14F-4D97-AF65-F5344CB8AC3E}">
        <p14:creationId xmlns:p14="http://schemas.microsoft.com/office/powerpoint/2010/main" val="3397718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717794E-8423-46E3-A638-EDBE7443CD9F}"/>
              </a:ext>
            </a:extLst>
          </p:cNvPr>
          <p:cNvSpPr>
            <a:spLocks noGrp="1"/>
          </p:cNvSpPr>
          <p:nvPr>
            <p:ph type="title"/>
          </p:nvPr>
        </p:nvSpPr>
        <p:spPr>
          <a:xfrm>
            <a:off x="0" y="-233363"/>
            <a:ext cx="12196293" cy="914400"/>
          </a:xfrm>
          <a:solidFill>
            <a:schemeClr val="accent1">
              <a:lumMod val="75000"/>
            </a:schemeClr>
          </a:solidFill>
        </p:spPr>
        <p:txBody>
          <a:bodyPr>
            <a:normAutofit/>
          </a:bodyPr>
          <a:lstStyle/>
          <a:p>
            <a:pPr algn="ctr"/>
            <a:r>
              <a:rPr lang="fr-FR" sz="3200" b="1" dirty="0" smtClean="0"/>
              <a:t>Résultats</a:t>
            </a:r>
            <a:endParaRPr lang="fr-FR" sz="3200" b="1" dirty="0"/>
          </a:p>
        </p:txBody>
      </p:sp>
      <p:sp>
        <p:nvSpPr>
          <p:cNvPr id="3" name="Espace réservé du contenu 2">
            <a:extLst>
              <a:ext uri="{FF2B5EF4-FFF2-40B4-BE49-F238E27FC236}">
                <a16:creationId xmlns="" xmlns:a16="http://schemas.microsoft.com/office/drawing/2014/main" id="{29DD093B-5B7F-4A14-BF24-8BEEC1B5DCA7}"/>
              </a:ext>
            </a:extLst>
          </p:cNvPr>
          <p:cNvSpPr>
            <a:spLocks noGrp="1"/>
          </p:cNvSpPr>
          <p:nvPr>
            <p:ph idx="1"/>
          </p:nvPr>
        </p:nvSpPr>
        <p:spPr>
          <a:xfrm>
            <a:off x="0" y="681037"/>
            <a:ext cx="11353800" cy="5495926"/>
          </a:xfrm>
        </p:spPr>
        <p:txBody>
          <a:bodyPr>
            <a:normAutofit/>
          </a:bodyPr>
          <a:lstStyle/>
          <a:p>
            <a:endParaRPr lang="fr-FR" sz="2000" dirty="0"/>
          </a:p>
          <a:p>
            <a:r>
              <a:rPr lang="fr-FR" sz="2000" b="1" dirty="0" smtClean="0"/>
              <a:t>Fiches </a:t>
            </a:r>
            <a:r>
              <a:rPr lang="fr-FR" sz="2000" b="1" dirty="0" smtClean="0"/>
              <a:t>de projets</a:t>
            </a:r>
          </a:p>
          <a:p>
            <a:r>
              <a:rPr lang="fr-FR" sz="2000" b="1" dirty="0"/>
              <a:t> </a:t>
            </a:r>
            <a:r>
              <a:rPr lang="fr-FR" sz="2000" dirty="0"/>
              <a:t>Cette évaluation a porté sur les 20 projets retenus dans le PNACC. Elle a consisté à évaluer la pertinence, l’efficacité, l’efficience et la durabilité dans la mise en œuvre desdites fiches de projets (</a:t>
            </a:r>
            <a:r>
              <a:rPr lang="fr-FR" sz="2000" dirty="0" smtClean="0">
                <a:solidFill>
                  <a:srgbClr val="FF0000"/>
                </a:solidFill>
              </a:rPr>
              <a:t>Tableau3 voir rapport</a:t>
            </a:r>
            <a:r>
              <a:rPr lang="fr-FR" sz="2000" dirty="0" smtClean="0"/>
              <a:t>). </a:t>
            </a:r>
          </a:p>
          <a:p>
            <a:endParaRPr lang="fr-FR" sz="2000" dirty="0"/>
          </a:p>
          <a:p>
            <a:r>
              <a:rPr lang="fr-FR" sz="2000" dirty="0" smtClean="0"/>
              <a:t>Il </a:t>
            </a:r>
            <a:r>
              <a:rPr lang="fr-FR" sz="2000" dirty="0"/>
              <a:t>ressort des avis des interviewés que les projets tels que conçus dans le PNACC n’ont pas été réellement mis en œuvre. Toutefois des actions ont été menées de façon isolée dans les différentes structures tant étatiques, privées ou internationales</a:t>
            </a:r>
            <a:r>
              <a:rPr lang="fr-FR" sz="2000" dirty="0" smtClean="0"/>
              <a:t>.</a:t>
            </a:r>
          </a:p>
          <a:p>
            <a:pPr marL="0" indent="0">
              <a:buNone/>
            </a:pPr>
            <a:endParaRPr lang="fr-FR" sz="2000" dirty="0" smtClean="0"/>
          </a:p>
          <a:p>
            <a:endParaRPr lang="fr-FR" sz="2000" dirty="0"/>
          </a:p>
          <a:p>
            <a:r>
              <a:rPr lang="fr-FR" sz="2000" dirty="0" smtClean="0"/>
              <a:t> </a:t>
            </a:r>
            <a:r>
              <a:rPr lang="fr-FR" sz="2000" dirty="0"/>
              <a:t>Ces actions contribuent indirectement aux axes 3 et 4 du PNACC. Ceci pourrait être dû à l’absence de moyens alloués à ces projets, à la non-intégration de ces projets dans le processus de planification des différentes structures, l’insuffisance d’appropriation du PNACC par les acteurs etc.</a:t>
            </a:r>
          </a:p>
          <a:p>
            <a:endParaRPr lang="fr-FR" sz="2000" b="1" dirty="0"/>
          </a:p>
        </p:txBody>
      </p:sp>
      <p:pic>
        <p:nvPicPr>
          <p:cNvPr id="4" name="image1.jpg" descr="uicn_normal_colour">
            <a:extLst>
              <a:ext uri="{FF2B5EF4-FFF2-40B4-BE49-F238E27FC236}">
                <a16:creationId xmlns="" xmlns:a16="http://schemas.microsoft.com/office/drawing/2014/main" id="{1E27C76B-4D5C-4D5B-94EF-E7975D190150}"/>
              </a:ext>
            </a:extLst>
          </p:cNvPr>
          <p:cNvPicPr/>
          <p:nvPr/>
        </p:nvPicPr>
        <p:blipFill>
          <a:blip r:embed="rId2"/>
          <a:srcRect/>
          <a:stretch>
            <a:fillRect/>
          </a:stretch>
        </p:blipFill>
        <p:spPr>
          <a:xfrm>
            <a:off x="-360608" y="-233362"/>
            <a:ext cx="1355090" cy="914400"/>
          </a:xfrm>
          <a:prstGeom prst="rect">
            <a:avLst/>
          </a:prstGeom>
          <a:ln/>
        </p:spPr>
      </p:pic>
      <p:pic>
        <p:nvPicPr>
          <p:cNvPr id="6" name="image2.png" descr="logo">
            <a:extLst>
              <a:ext uri="{FF2B5EF4-FFF2-40B4-BE49-F238E27FC236}">
                <a16:creationId xmlns="" xmlns:a16="http://schemas.microsoft.com/office/drawing/2014/main" id="{2FC08570-1573-41F0-A451-30710EE50C14}"/>
              </a:ext>
            </a:extLst>
          </p:cNvPr>
          <p:cNvPicPr/>
          <p:nvPr/>
        </p:nvPicPr>
        <p:blipFill>
          <a:blip r:embed="rId3"/>
          <a:srcRect/>
          <a:stretch>
            <a:fillRect/>
          </a:stretch>
        </p:blipFill>
        <p:spPr>
          <a:xfrm>
            <a:off x="11475076" y="-227727"/>
            <a:ext cx="716924" cy="857249"/>
          </a:xfrm>
          <a:prstGeom prst="rect">
            <a:avLst/>
          </a:prstGeom>
          <a:ln/>
        </p:spPr>
      </p:pic>
      <p:pic>
        <p:nvPicPr>
          <p:cNvPr id="7" name="Picture 16" descr="http://www.minep.gov.cm/templates/index/images/logo-minepded.png">
            <a:hlinkClick r:id="rId4"/>
          </p:cNvPr>
          <p:cNvPicPr>
            <a:picLocks noChangeAspect="1" noChangeArrowheads="1"/>
          </p:cNvPicPr>
          <p:nvPr/>
        </p:nvPicPr>
        <p:blipFill>
          <a:blip r:embed="rId5"/>
          <a:srcRect/>
          <a:stretch>
            <a:fillRect/>
          </a:stretch>
        </p:blipFill>
        <p:spPr bwMode="auto">
          <a:xfrm>
            <a:off x="-302775" y="-595711"/>
            <a:ext cx="1239423" cy="1276748"/>
          </a:xfrm>
          <a:prstGeom prst="rect">
            <a:avLst/>
          </a:prstGeom>
          <a:noFill/>
          <a:ln w="9525">
            <a:noFill/>
            <a:miter lim="800000"/>
            <a:headEnd/>
            <a:tailEnd/>
          </a:ln>
        </p:spPr>
      </p:pic>
    </p:spTree>
    <p:extLst>
      <p:ext uri="{BB962C8B-B14F-4D97-AF65-F5344CB8AC3E}">
        <p14:creationId xmlns:p14="http://schemas.microsoft.com/office/powerpoint/2010/main" val="1268606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717794E-8423-46E3-A638-EDBE7443CD9F}"/>
              </a:ext>
            </a:extLst>
          </p:cNvPr>
          <p:cNvSpPr>
            <a:spLocks noGrp="1"/>
          </p:cNvSpPr>
          <p:nvPr>
            <p:ph type="title"/>
          </p:nvPr>
        </p:nvSpPr>
        <p:spPr>
          <a:xfrm>
            <a:off x="0" y="-233363"/>
            <a:ext cx="12196293" cy="914400"/>
          </a:xfrm>
          <a:solidFill>
            <a:schemeClr val="accent1">
              <a:lumMod val="75000"/>
            </a:schemeClr>
          </a:solidFill>
        </p:spPr>
        <p:txBody>
          <a:bodyPr>
            <a:normAutofit/>
          </a:bodyPr>
          <a:lstStyle/>
          <a:p>
            <a:pPr algn="ctr"/>
            <a:r>
              <a:rPr lang="fr-FR" sz="3200" b="1" dirty="0" smtClean="0"/>
              <a:t>Résultats</a:t>
            </a:r>
            <a:endParaRPr lang="fr-FR" sz="3200" b="1" dirty="0"/>
          </a:p>
        </p:txBody>
      </p:sp>
      <p:sp>
        <p:nvSpPr>
          <p:cNvPr id="3" name="Espace réservé du contenu 2">
            <a:extLst>
              <a:ext uri="{FF2B5EF4-FFF2-40B4-BE49-F238E27FC236}">
                <a16:creationId xmlns="" xmlns:a16="http://schemas.microsoft.com/office/drawing/2014/main" id="{29DD093B-5B7F-4A14-BF24-8BEEC1B5DCA7}"/>
              </a:ext>
            </a:extLst>
          </p:cNvPr>
          <p:cNvSpPr>
            <a:spLocks noGrp="1"/>
          </p:cNvSpPr>
          <p:nvPr>
            <p:ph idx="1"/>
          </p:nvPr>
        </p:nvSpPr>
        <p:spPr>
          <a:xfrm>
            <a:off x="0" y="681037"/>
            <a:ext cx="11353800" cy="5495926"/>
          </a:xfrm>
        </p:spPr>
        <p:txBody>
          <a:bodyPr>
            <a:normAutofit/>
          </a:bodyPr>
          <a:lstStyle/>
          <a:p>
            <a:endParaRPr lang="fr-FR" sz="2000" dirty="0"/>
          </a:p>
          <a:p>
            <a:r>
              <a:rPr lang="fr-FR" sz="2000" b="1" dirty="0" smtClean="0"/>
              <a:t>Orientations à prendre en compte</a:t>
            </a:r>
          </a:p>
          <a:p>
            <a:r>
              <a:rPr lang="fr-FR" sz="2000" b="1" dirty="0"/>
              <a:t>. Cohérence du Nouveau PNACC avec les politiques et stratégies en cours</a:t>
            </a:r>
            <a:endParaRPr lang="fr-FR" sz="2000" dirty="0"/>
          </a:p>
          <a:p>
            <a:pPr lvl="0"/>
            <a:r>
              <a:rPr lang="fr-FR" sz="2000" dirty="0"/>
              <a:t>Arrimer le plan de financement du PNACC aux objectifs de la SND30 ;</a:t>
            </a:r>
          </a:p>
          <a:p>
            <a:pPr lvl="0"/>
            <a:r>
              <a:rPr lang="fr-FR" sz="2000" dirty="0"/>
              <a:t>Le nouveau PNACC doit s’aligner aux nouvelles stratégies élaborées notamment, la SND30, la CDN révisée ;  </a:t>
            </a:r>
          </a:p>
          <a:p>
            <a:pPr lvl="0"/>
            <a:r>
              <a:rPr lang="fr-FR" sz="2000" dirty="0"/>
              <a:t> Prendre en compte les résolutions de la COP26 en matière d’Adaptation dans le processus en cours ;</a:t>
            </a:r>
          </a:p>
          <a:p>
            <a:pPr lvl="0"/>
            <a:r>
              <a:rPr lang="fr-FR" sz="2000" dirty="0"/>
              <a:t>Prendre en compte l’atténuation des changements climatiques élaborée entre temps pour mieux adresser la révision ;</a:t>
            </a:r>
          </a:p>
          <a:p>
            <a:pPr lvl="0"/>
            <a:r>
              <a:rPr lang="fr-FR" sz="2000" dirty="0"/>
              <a:t>Capitaliser les rapports d’Adaptation dans le processus de révision ;</a:t>
            </a:r>
          </a:p>
          <a:p>
            <a:pPr lvl="0"/>
            <a:r>
              <a:rPr lang="fr-FR" sz="2000" dirty="0"/>
              <a:t>Renforcer les mesures  de protection sur l’ensemble du territoire et particulièrement dans les zones à écologie fragile ;</a:t>
            </a:r>
          </a:p>
          <a:p>
            <a:r>
              <a:rPr lang="fr-FR" sz="2000" dirty="0"/>
              <a:t>Mettre en Cohérence du nouveau PNACC avec les autres documents de politiques tels que le plan national d’industrialisation, le plan national d’urbanisation, le plan </a:t>
            </a:r>
            <a:r>
              <a:rPr lang="fr-FR" sz="2000" dirty="0" smtClean="0"/>
              <a:t>agricole.</a:t>
            </a:r>
            <a:endParaRPr lang="fr-FR" sz="2000" b="1" dirty="0" smtClean="0"/>
          </a:p>
        </p:txBody>
      </p:sp>
      <p:pic>
        <p:nvPicPr>
          <p:cNvPr id="4" name="image1.jpg" descr="uicn_normal_colour">
            <a:extLst>
              <a:ext uri="{FF2B5EF4-FFF2-40B4-BE49-F238E27FC236}">
                <a16:creationId xmlns="" xmlns:a16="http://schemas.microsoft.com/office/drawing/2014/main" id="{1E27C76B-4D5C-4D5B-94EF-E7975D190150}"/>
              </a:ext>
            </a:extLst>
          </p:cNvPr>
          <p:cNvPicPr/>
          <p:nvPr/>
        </p:nvPicPr>
        <p:blipFill>
          <a:blip r:embed="rId2"/>
          <a:srcRect/>
          <a:stretch>
            <a:fillRect/>
          </a:stretch>
        </p:blipFill>
        <p:spPr>
          <a:xfrm>
            <a:off x="-360608" y="-233362"/>
            <a:ext cx="1355090" cy="914400"/>
          </a:xfrm>
          <a:prstGeom prst="rect">
            <a:avLst/>
          </a:prstGeom>
          <a:ln/>
        </p:spPr>
      </p:pic>
      <p:pic>
        <p:nvPicPr>
          <p:cNvPr id="6" name="image2.png" descr="logo">
            <a:extLst>
              <a:ext uri="{FF2B5EF4-FFF2-40B4-BE49-F238E27FC236}">
                <a16:creationId xmlns="" xmlns:a16="http://schemas.microsoft.com/office/drawing/2014/main" id="{2FC08570-1573-41F0-A451-30710EE50C14}"/>
              </a:ext>
            </a:extLst>
          </p:cNvPr>
          <p:cNvPicPr/>
          <p:nvPr/>
        </p:nvPicPr>
        <p:blipFill>
          <a:blip r:embed="rId3"/>
          <a:srcRect/>
          <a:stretch>
            <a:fillRect/>
          </a:stretch>
        </p:blipFill>
        <p:spPr>
          <a:xfrm>
            <a:off x="11475076" y="-227727"/>
            <a:ext cx="716924" cy="857249"/>
          </a:xfrm>
          <a:prstGeom prst="rect">
            <a:avLst/>
          </a:prstGeom>
          <a:ln/>
        </p:spPr>
      </p:pic>
      <p:pic>
        <p:nvPicPr>
          <p:cNvPr id="7" name="Picture 16" descr="http://www.minep.gov.cm/templates/index/images/logo-minepded.png">
            <a:hlinkClick r:id="rId4"/>
          </p:cNvPr>
          <p:cNvPicPr>
            <a:picLocks noChangeAspect="1" noChangeArrowheads="1"/>
          </p:cNvPicPr>
          <p:nvPr/>
        </p:nvPicPr>
        <p:blipFill>
          <a:blip r:embed="rId5"/>
          <a:srcRect/>
          <a:stretch>
            <a:fillRect/>
          </a:stretch>
        </p:blipFill>
        <p:spPr bwMode="auto">
          <a:xfrm>
            <a:off x="-302775" y="-595711"/>
            <a:ext cx="1239423" cy="1276748"/>
          </a:xfrm>
          <a:prstGeom prst="rect">
            <a:avLst/>
          </a:prstGeom>
          <a:noFill/>
          <a:ln w="9525">
            <a:noFill/>
            <a:miter lim="800000"/>
            <a:headEnd/>
            <a:tailEnd/>
          </a:ln>
        </p:spPr>
      </p:pic>
    </p:spTree>
    <p:extLst>
      <p:ext uri="{BB962C8B-B14F-4D97-AF65-F5344CB8AC3E}">
        <p14:creationId xmlns:p14="http://schemas.microsoft.com/office/powerpoint/2010/main" val="1137570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717794E-8423-46E3-A638-EDBE7443CD9F}"/>
              </a:ext>
            </a:extLst>
          </p:cNvPr>
          <p:cNvSpPr>
            <a:spLocks noGrp="1"/>
          </p:cNvSpPr>
          <p:nvPr>
            <p:ph type="title"/>
          </p:nvPr>
        </p:nvSpPr>
        <p:spPr>
          <a:xfrm>
            <a:off x="0" y="-233363"/>
            <a:ext cx="12196293" cy="914400"/>
          </a:xfrm>
          <a:solidFill>
            <a:schemeClr val="accent1">
              <a:lumMod val="75000"/>
            </a:schemeClr>
          </a:solidFill>
        </p:spPr>
        <p:txBody>
          <a:bodyPr>
            <a:normAutofit/>
          </a:bodyPr>
          <a:lstStyle/>
          <a:p>
            <a:pPr algn="ctr"/>
            <a:r>
              <a:rPr lang="fr-FR" sz="3200" b="1" dirty="0" smtClean="0"/>
              <a:t>Résultats</a:t>
            </a:r>
            <a:endParaRPr lang="fr-FR" sz="3200" b="1" dirty="0"/>
          </a:p>
        </p:txBody>
      </p:sp>
      <p:sp>
        <p:nvSpPr>
          <p:cNvPr id="3" name="Espace réservé du contenu 2">
            <a:extLst>
              <a:ext uri="{FF2B5EF4-FFF2-40B4-BE49-F238E27FC236}">
                <a16:creationId xmlns="" xmlns:a16="http://schemas.microsoft.com/office/drawing/2014/main" id="{29DD093B-5B7F-4A14-BF24-8BEEC1B5DCA7}"/>
              </a:ext>
            </a:extLst>
          </p:cNvPr>
          <p:cNvSpPr>
            <a:spLocks noGrp="1"/>
          </p:cNvSpPr>
          <p:nvPr>
            <p:ph idx="1"/>
          </p:nvPr>
        </p:nvSpPr>
        <p:spPr>
          <a:xfrm>
            <a:off x="0" y="681037"/>
            <a:ext cx="12192000" cy="5991226"/>
          </a:xfrm>
        </p:spPr>
        <p:txBody>
          <a:bodyPr>
            <a:normAutofit fontScale="85000" lnSpcReduction="20000"/>
          </a:bodyPr>
          <a:lstStyle/>
          <a:p>
            <a:endParaRPr lang="fr-FR" sz="2000" dirty="0"/>
          </a:p>
          <a:p>
            <a:r>
              <a:rPr lang="fr-FR" b="1" dirty="0" smtClean="0"/>
              <a:t>Orientations à prendre en compte</a:t>
            </a:r>
          </a:p>
          <a:p>
            <a:r>
              <a:rPr lang="fr-FR" sz="2000" dirty="0" smtClean="0"/>
              <a:t>.</a:t>
            </a:r>
            <a:r>
              <a:rPr lang="fr-FR" sz="2000" b="1" dirty="0"/>
              <a:t> Axes stratégiques</a:t>
            </a:r>
            <a:endParaRPr lang="fr-FR" sz="2000" dirty="0"/>
          </a:p>
          <a:p>
            <a:pPr lvl="0"/>
            <a:r>
              <a:rPr lang="fr-FR" sz="2000" b="1" dirty="0"/>
              <a:t>Axe stratégique1 </a:t>
            </a:r>
            <a:r>
              <a:rPr lang="fr-FR" sz="2000" dirty="0"/>
              <a:t>sur la mise en œuvre des mécanismes financiers efficaces</a:t>
            </a:r>
            <a:r>
              <a:rPr lang="fr-FR" sz="2000" b="1" dirty="0"/>
              <a:t> </a:t>
            </a:r>
            <a:r>
              <a:rPr lang="fr-FR" sz="2000" dirty="0"/>
              <a:t>et durables ;</a:t>
            </a:r>
          </a:p>
          <a:p>
            <a:pPr lvl="0"/>
            <a:r>
              <a:rPr lang="fr-FR" sz="2000" b="1" dirty="0"/>
              <a:t>Axe stratégique 2</a:t>
            </a:r>
            <a:r>
              <a:rPr lang="fr-FR" sz="2000" dirty="0"/>
              <a:t> sur la promotion de la gestion durable des terres  et des paysages dégradés ;</a:t>
            </a:r>
          </a:p>
          <a:p>
            <a:r>
              <a:rPr lang="fr-FR" sz="2000" dirty="0"/>
              <a:t> </a:t>
            </a:r>
            <a:r>
              <a:rPr lang="fr-FR" sz="2000" b="1" dirty="0"/>
              <a:t>Axe stratégique 3</a:t>
            </a:r>
            <a:r>
              <a:rPr lang="fr-FR" sz="2000" dirty="0"/>
              <a:t> sur la sécurité </a:t>
            </a:r>
            <a:r>
              <a:rPr lang="fr-FR" sz="2000" dirty="0" smtClean="0"/>
              <a:t>alimentaire.</a:t>
            </a:r>
          </a:p>
          <a:p>
            <a:endParaRPr lang="fr-FR" sz="2000" b="1" dirty="0"/>
          </a:p>
          <a:p>
            <a:r>
              <a:rPr lang="fr-FR" sz="2000" b="1" dirty="0" smtClean="0"/>
              <a:t>Actions </a:t>
            </a:r>
            <a:r>
              <a:rPr lang="fr-FR" sz="2000" b="1" dirty="0"/>
              <a:t>à prendre en compte dans le nouveau PNACC</a:t>
            </a:r>
            <a:endParaRPr lang="fr-FR" sz="2000" dirty="0"/>
          </a:p>
          <a:p>
            <a:pPr lvl="0"/>
            <a:r>
              <a:rPr lang="fr-FR" sz="2000" dirty="0"/>
              <a:t>Actualisation des actions de l’ancien PNACC ;</a:t>
            </a:r>
          </a:p>
          <a:p>
            <a:pPr lvl="0"/>
            <a:r>
              <a:rPr lang="fr-FR" sz="2000" dirty="0"/>
              <a:t>Densification du réseau national météorologique ;</a:t>
            </a:r>
          </a:p>
          <a:p>
            <a:pPr lvl="0"/>
            <a:r>
              <a:rPr lang="fr-FR" sz="2000" dirty="0"/>
              <a:t>Renforcement de la fourniture des services agrométéorologiques ;</a:t>
            </a:r>
          </a:p>
          <a:p>
            <a:pPr lvl="0"/>
            <a:r>
              <a:rPr lang="fr-FR" sz="2000" dirty="0"/>
              <a:t>Intensification des actions de restauration des paysages forestiers et des terres dégradés ;</a:t>
            </a:r>
          </a:p>
          <a:p>
            <a:pPr lvl="0"/>
            <a:r>
              <a:rPr lang="en-US" sz="2000" dirty="0"/>
              <a:t>Actualisation des aspects liés aux changements climatiques ; </a:t>
            </a:r>
            <a:endParaRPr lang="fr-FR" sz="2000" dirty="0"/>
          </a:p>
          <a:p>
            <a:pPr lvl="0"/>
            <a:r>
              <a:rPr lang="en-US" sz="2000" dirty="0"/>
              <a:t>Analyse plus réaliste et plus détaillée du contexte climatique camerounais ;</a:t>
            </a:r>
            <a:endParaRPr lang="fr-FR" sz="2000" dirty="0"/>
          </a:p>
          <a:p>
            <a:pPr lvl="0"/>
            <a:r>
              <a:rPr lang="en-US" sz="2000" dirty="0"/>
              <a:t>Actualisation des cartes climatiques du Cameroun; </a:t>
            </a:r>
            <a:endParaRPr lang="fr-FR" sz="2000" dirty="0"/>
          </a:p>
          <a:p>
            <a:pPr lvl="0"/>
            <a:r>
              <a:rPr lang="fr-FR" sz="2000" dirty="0"/>
              <a:t>Renforcement de la communication et le dispositif de suivi- évaluation dans la mise en œuvre des initiatives adaptation ;</a:t>
            </a:r>
          </a:p>
          <a:p>
            <a:pPr lvl="0"/>
            <a:r>
              <a:rPr lang="fr-FR" sz="2000" dirty="0"/>
              <a:t>Gestion Intégrée des Ressources en eau ;</a:t>
            </a:r>
          </a:p>
          <a:p>
            <a:pPr lvl="0"/>
            <a:r>
              <a:rPr lang="fr-FR" sz="2000" dirty="0"/>
              <a:t>Appropriation du PNACC par les parties prenantes ;</a:t>
            </a:r>
          </a:p>
          <a:p>
            <a:pPr lvl="0"/>
            <a:r>
              <a:rPr lang="fr-FR" sz="2000" dirty="0"/>
              <a:t>Restauration des assiettes annuelles de coupe exploitées et fermées à l’exploitation  </a:t>
            </a:r>
            <a:r>
              <a:rPr lang="fr-FR" sz="2000" dirty="0" smtClean="0"/>
              <a:t>etc.</a:t>
            </a:r>
            <a:endParaRPr lang="fr-FR" sz="2000" dirty="0"/>
          </a:p>
        </p:txBody>
      </p:sp>
      <p:pic>
        <p:nvPicPr>
          <p:cNvPr id="4" name="image1.jpg" descr="uicn_normal_colour">
            <a:extLst>
              <a:ext uri="{FF2B5EF4-FFF2-40B4-BE49-F238E27FC236}">
                <a16:creationId xmlns="" xmlns:a16="http://schemas.microsoft.com/office/drawing/2014/main" id="{1E27C76B-4D5C-4D5B-94EF-E7975D190150}"/>
              </a:ext>
            </a:extLst>
          </p:cNvPr>
          <p:cNvPicPr/>
          <p:nvPr/>
        </p:nvPicPr>
        <p:blipFill>
          <a:blip r:embed="rId2"/>
          <a:srcRect/>
          <a:stretch>
            <a:fillRect/>
          </a:stretch>
        </p:blipFill>
        <p:spPr>
          <a:xfrm>
            <a:off x="-360608" y="-233362"/>
            <a:ext cx="1355090" cy="914400"/>
          </a:xfrm>
          <a:prstGeom prst="rect">
            <a:avLst/>
          </a:prstGeom>
          <a:ln/>
        </p:spPr>
      </p:pic>
      <p:pic>
        <p:nvPicPr>
          <p:cNvPr id="6" name="image2.png" descr="logo">
            <a:extLst>
              <a:ext uri="{FF2B5EF4-FFF2-40B4-BE49-F238E27FC236}">
                <a16:creationId xmlns="" xmlns:a16="http://schemas.microsoft.com/office/drawing/2014/main" id="{2FC08570-1573-41F0-A451-30710EE50C14}"/>
              </a:ext>
            </a:extLst>
          </p:cNvPr>
          <p:cNvPicPr/>
          <p:nvPr/>
        </p:nvPicPr>
        <p:blipFill>
          <a:blip r:embed="rId3"/>
          <a:srcRect/>
          <a:stretch>
            <a:fillRect/>
          </a:stretch>
        </p:blipFill>
        <p:spPr>
          <a:xfrm>
            <a:off x="11475076" y="-227727"/>
            <a:ext cx="716924" cy="857249"/>
          </a:xfrm>
          <a:prstGeom prst="rect">
            <a:avLst/>
          </a:prstGeom>
          <a:ln/>
        </p:spPr>
      </p:pic>
      <p:pic>
        <p:nvPicPr>
          <p:cNvPr id="7" name="Picture 16" descr="http://www.minep.gov.cm/templates/index/images/logo-minepded.png">
            <a:hlinkClick r:id="rId4"/>
          </p:cNvPr>
          <p:cNvPicPr>
            <a:picLocks noChangeAspect="1" noChangeArrowheads="1"/>
          </p:cNvPicPr>
          <p:nvPr/>
        </p:nvPicPr>
        <p:blipFill>
          <a:blip r:embed="rId5"/>
          <a:srcRect/>
          <a:stretch>
            <a:fillRect/>
          </a:stretch>
        </p:blipFill>
        <p:spPr bwMode="auto">
          <a:xfrm>
            <a:off x="-302775" y="-595711"/>
            <a:ext cx="1239423" cy="1276748"/>
          </a:xfrm>
          <a:prstGeom prst="rect">
            <a:avLst/>
          </a:prstGeom>
          <a:noFill/>
          <a:ln w="9525">
            <a:noFill/>
            <a:miter lim="800000"/>
            <a:headEnd/>
            <a:tailEnd/>
          </a:ln>
        </p:spPr>
      </p:pic>
    </p:spTree>
    <p:extLst>
      <p:ext uri="{BB962C8B-B14F-4D97-AF65-F5344CB8AC3E}">
        <p14:creationId xmlns:p14="http://schemas.microsoft.com/office/powerpoint/2010/main" val="1658935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717794E-8423-46E3-A638-EDBE7443CD9F}"/>
              </a:ext>
            </a:extLst>
          </p:cNvPr>
          <p:cNvSpPr>
            <a:spLocks noGrp="1"/>
          </p:cNvSpPr>
          <p:nvPr>
            <p:ph type="title"/>
          </p:nvPr>
        </p:nvSpPr>
        <p:spPr>
          <a:xfrm>
            <a:off x="0" y="-233363"/>
            <a:ext cx="12196293" cy="914400"/>
          </a:xfrm>
          <a:solidFill>
            <a:schemeClr val="accent1">
              <a:lumMod val="75000"/>
            </a:schemeClr>
          </a:solidFill>
        </p:spPr>
        <p:txBody>
          <a:bodyPr>
            <a:normAutofit/>
          </a:bodyPr>
          <a:lstStyle/>
          <a:p>
            <a:pPr algn="ctr"/>
            <a:r>
              <a:rPr lang="fr-FR" sz="3200" b="1" dirty="0" smtClean="0"/>
              <a:t>Résultats</a:t>
            </a:r>
            <a:endParaRPr lang="fr-FR" sz="3200" b="1" dirty="0"/>
          </a:p>
        </p:txBody>
      </p:sp>
      <p:sp>
        <p:nvSpPr>
          <p:cNvPr id="3" name="Espace réservé du contenu 2">
            <a:extLst>
              <a:ext uri="{FF2B5EF4-FFF2-40B4-BE49-F238E27FC236}">
                <a16:creationId xmlns="" xmlns:a16="http://schemas.microsoft.com/office/drawing/2014/main" id="{29DD093B-5B7F-4A14-BF24-8BEEC1B5DCA7}"/>
              </a:ext>
            </a:extLst>
          </p:cNvPr>
          <p:cNvSpPr>
            <a:spLocks noGrp="1"/>
          </p:cNvSpPr>
          <p:nvPr>
            <p:ph idx="1"/>
          </p:nvPr>
        </p:nvSpPr>
        <p:spPr>
          <a:xfrm>
            <a:off x="0" y="681037"/>
            <a:ext cx="12192000" cy="5991226"/>
          </a:xfrm>
        </p:spPr>
        <p:txBody>
          <a:bodyPr>
            <a:normAutofit/>
          </a:bodyPr>
          <a:lstStyle/>
          <a:p>
            <a:endParaRPr lang="fr-FR" sz="2000" dirty="0"/>
          </a:p>
          <a:p>
            <a:r>
              <a:rPr lang="fr-FR" b="1" dirty="0" smtClean="0"/>
              <a:t>Orientations à prendre en compte</a:t>
            </a:r>
          </a:p>
          <a:p>
            <a:r>
              <a:rPr lang="fr-FR" sz="2000" b="1" dirty="0" smtClean="0"/>
              <a:t>Fiches de projets</a:t>
            </a:r>
          </a:p>
          <a:p>
            <a:pPr lvl="0">
              <a:lnSpc>
                <a:spcPct val="150000"/>
              </a:lnSpc>
            </a:pPr>
            <a:r>
              <a:rPr lang="fr-FR" sz="2000" dirty="0" smtClean="0"/>
              <a:t>Réflexion </a:t>
            </a:r>
            <a:r>
              <a:rPr lang="fr-FR" sz="2000" dirty="0"/>
              <a:t>sur les futures fiches de projets qui doivent être produits par les ministères techniques en lien avec leur cadre de performance ;</a:t>
            </a:r>
          </a:p>
          <a:p>
            <a:pPr lvl="0">
              <a:lnSpc>
                <a:spcPct val="150000"/>
              </a:lnSpc>
            </a:pPr>
            <a:r>
              <a:rPr lang="fr-FR" sz="2000" dirty="0"/>
              <a:t>Identification des fiches de projets qui s’arriment avec la CDN et les actualiser ;</a:t>
            </a:r>
          </a:p>
          <a:p>
            <a:pPr lvl="0">
              <a:lnSpc>
                <a:spcPct val="150000"/>
              </a:lnSpc>
            </a:pPr>
            <a:r>
              <a:rPr lang="fr-FR" sz="2000" dirty="0"/>
              <a:t> Transformation de certains projets en programme par exemple : les  projets 12,16, 17 et 18 ;</a:t>
            </a:r>
          </a:p>
          <a:p>
            <a:pPr lvl="0">
              <a:lnSpc>
                <a:spcPct val="150000"/>
              </a:lnSpc>
            </a:pPr>
            <a:r>
              <a:rPr lang="fr-FR" sz="2000" dirty="0"/>
              <a:t>Reformulation des indicateurs et faire le casting priorisation des mesures /actions ;</a:t>
            </a:r>
          </a:p>
          <a:p>
            <a:pPr lvl="0">
              <a:lnSpc>
                <a:spcPct val="150000"/>
              </a:lnSpc>
            </a:pPr>
            <a:r>
              <a:rPr lang="fr-FR" sz="2000" dirty="0"/>
              <a:t>Structuration des fiches de projets du PNACC.</a:t>
            </a:r>
          </a:p>
          <a:p>
            <a:pPr>
              <a:lnSpc>
                <a:spcPct val="150000"/>
              </a:lnSpc>
            </a:pPr>
            <a:r>
              <a:rPr lang="fr-FR" sz="2000" dirty="0"/>
              <a:t> </a:t>
            </a:r>
          </a:p>
          <a:p>
            <a:pPr>
              <a:lnSpc>
                <a:spcPct val="150000"/>
              </a:lnSpc>
            </a:pPr>
            <a:endParaRPr lang="fr-FR" sz="2000" b="1" dirty="0"/>
          </a:p>
        </p:txBody>
      </p:sp>
      <p:pic>
        <p:nvPicPr>
          <p:cNvPr id="4" name="image1.jpg" descr="uicn_normal_colour">
            <a:extLst>
              <a:ext uri="{FF2B5EF4-FFF2-40B4-BE49-F238E27FC236}">
                <a16:creationId xmlns="" xmlns:a16="http://schemas.microsoft.com/office/drawing/2014/main" id="{1E27C76B-4D5C-4D5B-94EF-E7975D190150}"/>
              </a:ext>
            </a:extLst>
          </p:cNvPr>
          <p:cNvPicPr/>
          <p:nvPr/>
        </p:nvPicPr>
        <p:blipFill>
          <a:blip r:embed="rId2"/>
          <a:srcRect/>
          <a:stretch>
            <a:fillRect/>
          </a:stretch>
        </p:blipFill>
        <p:spPr>
          <a:xfrm>
            <a:off x="-360608" y="-233362"/>
            <a:ext cx="1355090" cy="914400"/>
          </a:xfrm>
          <a:prstGeom prst="rect">
            <a:avLst/>
          </a:prstGeom>
          <a:ln/>
        </p:spPr>
      </p:pic>
      <p:pic>
        <p:nvPicPr>
          <p:cNvPr id="6" name="image2.png" descr="logo">
            <a:extLst>
              <a:ext uri="{FF2B5EF4-FFF2-40B4-BE49-F238E27FC236}">
                <a16:creationId xmlns="" xmlns:a16="http://schemas.microsoft.com/office/drawing/2014/main" id="{2FC08570-1573-41F0-A451-30710EE50C14}"/>
              </a:ext>
            </a:extLst>
          </p:cNvPr>
          <p:cNvPicPr/>
          <p:nvPr/>
        </p:nvPicPr>
        <p:blipFill>
          <a:blip r:embed="rId3"/>
          <a:srcRect/>
          <a:stretch>
            <a:fillRect/>
          </a:stretch>
        </p:blipFill>
        <p:spPr>
          <a:xfrm>
            <a:off x="11475076" y="-227727"/>
            <a:ext cx="716924" cy="857249"/>
          </a:xfrm>
          <a:prstGeom prst="rect">
            <a:avLst/>
          </a:prstGeom>
          <a:ln/>
        </p:spPr>
      </p:pic>
      <p:pic>
        <p:nvPicPr>
          <p:cNvPr id="7" name="Picture 16" descr="http://www.minep.gov.cm/templates/index/images/logo-minepded.png">
            <a:hlinkClick r:id="rId4"/>
          </p:cNvPr>
          <p:cNvPicPr>
            <a:picLocks noChangeAspect="1" noChangeArrowheads="1"/>
          </p:cNvPicPr>
          <p:nvPr/>
        </p:nvPicPr>
        <p:blipFill>
          <a:blip r:embed="rId5"/>
          <a:srcRect/>
          <a:stretch>
            <a:fillRect/>
          </a:stretch>
        </p:blipFill>
        <p:spPr bwMode="auto">
          <a:xfrm>
            <a:off x="-302775" y="-595711"/>
            <a:ext cx="1239423" cy="1276748"/>
          </a:xfrm>
          <a:prstGeom prst="rect">
            <a:avLst/>
          </a:prstGeom>
          <a:noFill/>
          <a:ln w="9525">
            <a:noFill/>
            <a:miter lim="800000"/>
            <a:headEnd/>
            <a:tailEnd/>
          </a:ln>
        </p:spPr>
      </p:pic>
    </p:spTree>
    <p:extLst>
      <p:ext uri="{BB962C8B-B14F-4D97-AF65-F5344CB8AC3E}">
        <p14:creationId xmlns:p14="http://schemas.microsoft.com/office/powerpoint/2010/main" val="3812232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717794E-8423-46E3-A638-EDBE7443CD9F}"/>
              </a:ext>
            </a:extLst>
          </p:cNvPr>
          <p:cNvSpPr>
            <a:spLocks noGrp="1"/>
          </p:cNvSpPr>
          <p:nvPr>
            <p:ph type="title"/>
          </p:nvPr>
        </p:nvSpPr>
        <p:spPr>
          <a:xfrm>
            <a:off x="90152" y="-476517"/>
            <a:ext cx="12196293" cy="914400"/>
          </a:xfrm>
          <a:solidFill>
            <a:schemeClr val="accent1">
              <a:lumMod val="75000"/>
            </a:schemeClr>
          </a:solidFill>
        </p:spPr>
        <p:txBody>
          <a:bodyPr>
            <a:normAutofit/>
          </a:bodyPr>
          <a:lstStyle/>
          <a:p>
            <a:pPr algn="ctr"/>
            <a:r>
              <a:rPr lang="fr-FR" sz="3200" b="1" dirty="0" smtClean="0"/>
              <a:t>RESULTATS</a:t>
            </a:r>
            <a:endParaRPr lang="fr-FR" sz="3200" b="1" dirty="0"/>
          </a:p>
        </p:txBody>
      </p:sp>
      <p:sp>
        <p:nvSpPr>
          <p:cNvPr id="3" name="Espace réservé du contenu 2">
            <a:extLst>
              <a:ext uri="{FF2B5EF4-FFF2-40B4-BE49-F238E27FC236}">
                <a16:creationId xmlns="" xmlns:a16="http://schemas.microsoft.com/office/drawing/2014/main" id="{29DD093B-5B7F-4A14-BF24-8BEEC1B5DCA7}"/>
              </a:ext>
            </a:extLst>
          </p:cNvPr>
          <p:cNvSpPr>
            <a:spLocks noGrp="1"/>
          </p:cNvSpPr>
          <p:nvPr>
            <p:ph idx="1"/>
          </p:nvPr>
        </p:nvSpPr>
        <p:spPr>
          <a:xfrm>
            <a:off x="0" y="681036"/>
            <a:ext cx="11353800" cy="6402343"/>
          </a:xfrm>
        </p:spPr>
        <p:txBody>
          <a:bodyPr>
            <a:normAutofit/>
          </a:bodyPr>
          <a:lstStyle/>
          <a:p>
            <a:r>
              <a:rPr lang="fr-FR" sz="2400" b="1" dirty="0" smtClean="0"/>
              <a:t>II. Gouvernance</a:t>
            </a:r>
          </a:p>
          <a:p>
            <a:pPr>
              <a:lnSpc>
                <a:spcPct val="150000"/>
              </a:lnSpc>
            </a:pPr>
            <a:r>
              <a:rPr lang="fr-FR" sz="2400" dirty="0"/>
              <a:t>La gouvernance qui a été proposée dans le PNACC est celle qui part du niveau central pour les régions et les Collectivités Territoriales Décentralisées (CTD). Elle implique les acteurs étatiques, la société civile, les partenaires techniques et financiers et le secteur privé. </a:t>
            </a:r>
            <a:endParaRPr lang="fr-FR" sz="2400" dirty="0" smtClean="0"/>
          </a:p>
          <a:p>
            <a:pPr marL="0" indent="0">
              <a:lnSpc>
                <a:spcPct val="150000"/>
              </a:lnSpc>
              <a:buNone/>
            </a:pPr>
            <a:endParaRPr lang="fr-FR" sz="2400" dirty="0" smtClean="0"/>
          </a:p>
          <a:p>
            <a:pPr>
              <a:lnSpc>
                <a:spcPct val="150000"/>
              </a:lnSpc>
            </a:pPr>
            <a:r>
              <a:rPr lang="fr-FR" sz="2400" dirty="0" smtClean="0"/>
              <a:t>Mais </a:t>
            </a:r>
            <a:r>
              <a:rPr lang="fr-FR" sz="2400" dirty="0"/>
              <a:t>cette gouvernance n’a pas été réellement implémentée parce que le PNACC en lui-même n’a pas été effectivement mis en œuvre. Toutefois, dans le cadre de ce rapport, une évaluation de cette gouvernance a été faite en vue de proposer des orientations à prendre en compte dans le cadre de la révision du nouveau PNACC.</a:t>
            </a:r>
          </a:p>
          <a:p>
            <a:pPr>
              <a:lnSpc>
                <a:spcPct val="150000"/>
              </a:lnSpc>
            </a:pPr>
            <a:endParaRPr lang="fr-FR" sz="2400" b="1" dirty="0"/>
          </a:p>
        </p:txBody>
      </p:sp>
      <p:pic>
        <p:nvPicPr>
          <p:cNvPr id="4" name="image2.png" descr="logo">
            <a:extLst>
              <a:ext uri="{FF2B5EF4-FFF2-40B4-BE49-F238E27FC236}">
                <a16:creationId xmlns="" xmlns:a16="http://schemas.microsoft.com/office/drawing/2014/main" id="{69D8C3EF-1FAC-4253-85FF-66FC5C512AB0}"/>
              </a:ext>
            </a:extLst>
          </p:cNvPr>
          <p:cNvPicPr/>
          <p:nvPr/>
        </p:nvPicPr>
        <p:blipFill>
          <a:blip r:embed="rId2"/>
          <a:srcRect/>
          <a:stretch>
            <a:fillRect/>
          </a:stretch>
        </p:blipFill>
        <p:spPr>
          <a:xfrm>
            <a:off x="11475076" y="-469335"/>
            <a:ext cx="716924" cy="857249"/>
          </a:xfrm>
          <a:prstGeom prst="rect">
            <a:avLst/>
          </a:prstGeom>
          <a:ln/>
        </p:spPr>
      </p:pic>
      <p:pic>
        <p:nvPicPr>
          <p:cNvPr id="6" name="Picture 16" descr="http://www.minep.gov.cm/templates/index/images/logo-minepded.png">
            <a:hlinkClick r:id="rId3"/>
          </p:cNvPr>
          <p:cNvPicPr>
            <a:picLocks noChangeAspect="1" noChangeArrowheads="1"/>
          </p:cNvPicPr>
          <p:nvPr/>
        </p:nvPicPr>
        <p:blipFill>
          <a:blip r:embed="rId4"/>
          <a:srcRect/>
          <a:stretch>
            <a:fillRect/>
          </a:stretch>
        </p:blipFill>
        <p:spPr bwMode="auto">
          <a:xfrm>
            <a:off x="-302775" y="-595711"/>
            <a:ext cx="1239423" cy="1276748"/>
          </a:xfrm>
          <a:prstGeom prst="rect">
            <a:avLst/>
          </a:prstGeom>
          <a:noFill/>
          <a:ln w="9525">
            <a:noFill/>
            <a:miter lim="800000"/>
            <a:headEnd/>
            <a:tailEnd/>
          </a:ln>
        </p:spPr>
      </p:pic>
    </p:spTree>
    <p:extLst>
      <p:ext uri="{BB962C8B-B14F-4D97-AF65-F5344CB8AC3E}">
        <p14:creationId xmlns:p14="http://schemas.microsoft.com/office/powerpoint/2010/main" val="634812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12192000" cy="1171976"/>
          </a:xfrm>
          <a:solidFill>
            <a:schemeClr val="accent1"/>
          </a:solidFill>
          <a:ln>
            <a:solidFill>
              <a:schemeClr val="accent1"/>
            </a:solidFill>
          </a:ln>
        </p:spPr>
        <p:txBody>
          <a:bodyPr/>
          <a:lstStyle/>
          <a:p>
            <a:pPr algn="ctr"/>
            <a:r>
              <a:rPr lang="fr-FR" dirty="0"/>
              <a:t>PLAN</a:t>
            </a:r>
          </a:p>
        </p:txBody>
      </p:sp>
      <p:sp>
        <p:nvSpPr>
          <p:cNvPr id="3" name="Espace réservé du contenu 2"/>
          <p:cNvSpPr>
            <a:spLocks noGrp="1"/>
          </p:cNvSpPr>
          <p:nvPr>
            <p:ph idx="1"/>
          </p:nvPr>
        </p:nvSpPr>
        <p:spPr>
          <a:xfrm>
            <a:off x="0" y="655094"/>
            <a:ext cx="12214746" cy="6202906"/>
          </a:xfrm>
        </p:spPr>
        <p:txBody>
          <a:bodyPr>
            <a:normAutofit fontScale="85000" lnSpcReduction="20000"/>
          </a:bodyPr>
          <a:lstStyle/>
          <a:p>
            <a:pPr marL="0" indent="0">
              <a:buNone/>
            </a:pPr>
            <a:r>
              <a:rPr lang="fr-FR" b="1" dirty="0" smtClean="0"/>
              <a:t>I Introduction</a:t>
            </a:r>
          </a:p>
          <a:p>
            <a:pPr>
              <a:buFont typeface="Wingdings" panose="05000000000000000000" pitchFamily="2" charset="2"/>
              <a:buChar char="v"/>
            </a:pPr>
            <a:r>
              <a:rPr lang="fr-FR" dirty="0" smtClean="0"/>
              <a:t> Contexte</a:t>
            </a:r>
          </a:p>
          <a:p>
            <a:pPr>
              <a:buFont typeface="Wingdings" panose="05000000000000000000" pitchFamily="2" charset="2"/>
              <a:buChar char="v"/>
            </a:pPr>
            <a:r>
              <a:rPr lang="fr-FR" dirty="0" smtClean="0"/>
              <a:t>Rappel des objectifs </a:t>
            </a:r>
          </a:p>
          <a:p>
            <a:pPr>
              <a:buFont typeface="Wingdings" panose="05000000000000000000" pitchFamily="2" charset="2"/>
              <a:buChar char="v"/>
            </a:pPr>
            <a:r>
              <a:rPr lang="fr-FR" dirty="0" smtClean="0"/>
              <a:t>Livrables attendus</a:t>
            </a:r>
          </a:p>
          <a:p>
            <a:pPr marL="0" indent="0">
              <a:buNone/>
            </a:pPr>
            <a:endParaRPr lang="fr-FR" dirty="0" smtClean="0"/>
          </a:p>
          <a:p>
            <a:pPr marL="0" indent="0">
              <a:buNone/>
            </a:pPr>
            <a:r>
              <a:rPr lang="fr-FR" b="1" dirty="0" smtClean="0"/>
              <a:t>II. Méthodologie de  l’évaluation</a:t>
            </a:r>
          </a:p>
          <a:p>
            <a:pPr>
              <a:buFont typeface="Wingdings" panose="05000000000000000000" pitchFamily="2" charset="2"/>
              <a:buChar char="v"/>
            </a:pPr>
            <a:r>
              <a:rPr lang="fr-FR" b="1" dirty="0"/>
              <a:t> </a:t>
            </a:r>
            <a:r>
              <a:rPr lang="fr-FR" dirty="0" smtClean="0"/>
              <a:t>Revue de la littérature</a:t>
            </a:r>
          </a:p>
          <a:p>
            <a:pPr>
              <a:buFont typeface="Wingdings" panose="05000000000000000000" pitchFamily="2" charset="2"/>
              <a:buChar char="v"/>
            </a:pPr>
            <a:r>
              <a:rPr lang="fr-FR" dirty="0" smtClean="0"/>
              <a:t>Consultation des parties prenantes</a:t>
            </a:r>
          </a:p>
          <a:p>
            <a:pPr>
              <a:buFont typeface="Wingdings" panose="05000000000000000000" pitchFamily="2" charset="2"/>
              <a:buChar char="v"/>
            </a:pPr>
            <a:r>
              <a:rPr lang="fr-FR" dirty="0" smtClean="0"/>
              <a:t>Consultation individuelle dans les différentes zones agroécologiques</a:t>
            </a:r>
          </a:p>
          <a:p>
            <a:pPr>
              <a:buFont typeface="Wingdings" panose="05000000000000000000" pitchFamily="2" charset="2"/>
              <a:buChar char="v"/>
            </a:pPr>
            <a:r>
              <a:rPr lang="fr-FR" dirty="0" smtClean="0"/>
              <a:t>Analyse SWOT</a:t>
            </a:r>
          </a:p>
          <a:p>
            <a:pPr marL="0" indent="0">
              <a:buNone/>
            </a:pPr>
            <a:endParaRPr lang="fr-FR" b="1" dirty="0"/>
          </a:p>
          <a:p>
            <a:pPr marL="0" indent="0">
              <a:buNone/>
            </a:pPr>
            <a:r>
              <a:rPr lang="fr-FR" b="1" dirty="0" smtClean="0"/>
              <a:t>III. Résultats </a:t>
            </a:r>
          </a:p>
          <a:p>
            <a:pPr>
              <a:buFont typeface="Wingdings" panose="05000000000000000000" pitchFamily="2" charset="2"/>
              <a:buChar char="v"/>
            </a:pPr>
            <a:r>
              <a:rPr lang="fr-FR" dirty="0"/>
              <a:t> </a:t>
            </a:r>
            <a:r>
              <a:rPr lang="fr-FR" dirty="0" smtClean="0"/>
              <a:t> Evaluation Axes,  actions et fiches de projets</a:t>
            </a:r>
          </a:p>
          <a:p>
            <a:pPr>
              <a:buFont typeface="Wingdings" panose="05000000000000000000" pitchFamily="2" charset="2"/>
              <a:buChar char="v"/>
            </a:pPr>
            <a:r>
              <a:rPr lang="fr-FR" dirty="0" smtClean="0"/>
              <a:t>Gouvernance</a:t>
            </a:r>
          </a:p>
          <a:p>
            <a:pPr>
              <a:buFont typeface="Wingdings" panose="05000000000000000000" pitchFamily="2" charset="2"/>
              <a:buChar char="v"/>
            </a:pPr>
            <a:r>
              <a:rPr lang="fr-FR" dirty="0" smtClean="0"/>
              <a:t>Mécanisme </a:t>
            </a:r>
            <a:r>
              <a:rPr lang="fr-FR" dirty="0" smtClean="0"/>
              <a:t>de financement</a:t>
            </a:r>
          </a:p>
          <a:p>
            <a:pPr>
              <a:buFont typeface="Wingdings" panose="05000000000000000000" pitchFamily="2" charset="2"/>
              <a:buChar char="v"/>
            </a:pPr>
            <a:r>
              <a:rPr lang="fr-FR" dirty="0" smtClean="0"/>
              <a:t>Capitalisation des acquis</a:t>
            </a:r>
            <a:endParaRPr lang="fr-FR" dirty="0"/>
          </a:p>
          <a:p>
            <a:pPr>
              <a:buFont typeface="Wingdings" panose="05000000000000000000" pitchFamily="2" charset="2"/>
              <a:buChar char="v"/>
            </a:pPr>
            <a:endParaRPr lang="fr-FR" sz="2400" dirty="0" smtClean="0"/>
          </a:p>
          <a:p>
            <a:pPr>
              <a:buFont typeface="Wingdings" panose="05000000000000000000" pitchFamily="2" charset="2"/>
              <a:buChar char="v"/>
            </a:pPr>
            <a:endParaRPr lang="fr-FR" sz="2400" dirty="0"/>
          </a:p>
          <a:p>
            <a:endParaRPr lang="fr-FR" dirty="0"/>
          </a:p>
          <a:p>
            <a:endParaRPr lang="fr-FR" dirty="0"/>
          </a:p>
          <a:p>
            <a:endParaRPr lang="fr-FR" dirty="0"/>
          </a:p>
        </p:txBody>
      </p:sp>
      <p:pic>
        <p:nvPicPr>
          <p:cNvPr id="5" name="image2.png" descr="logo">
            <a:extLst>
              <a:ext uri="{FF2B5EF4-FFF2-40B4-BE49-F238E27FC236}">
                <a16:creationId xmlns="" xmlns:a16="http://schemas.microsoft.com/office/drawing/2014/main" id="{34A588B5-27BA-4DDD-A887-20499BC6CB7D}"/>
              </a:ext>
            </a:extLst>
          </p:cNvPr>
          <p:cNvPicPr/>
          <p:nvPr/>
        </p:nvPicPr>
        <p:blipFill>
          <a:blip r:embed="rId2"/>
          <a:srcRect/>
          <a:stretch>
            <a:fillRect/>
          </a:stretch>
        </p:blipFill>
        <p:spPr>
          <a:xfrm>
            <a:off x="10401300" y="53180"/>
            <a:ext cx="1790700" cy="1171575"/>
          </a:xfrm>
          <a:prstGeom prst="rect">
            <a:avLst/>
          </a:prstGeom>
          <a:ln/>
        </p:spPr>
      </p:pic>
      <p:pic>
        <p:nvPicPr>
          <p:cNvPr id="6" name="Picture 16" descr="http://www.minep.gov.cm/templates/index/images/logo-minepded.png">
            <a:hlinkClick r:id="rId3"/>
          </p:cNvPr>
          <p:cNvPicPr>
            <a:picLocks noChangeAspect="1" noChangeArrowheads="1"/>
          </p:cNvPicPr>
          <p:nvPr/>
        </p:nvPicPr>
        <p:blipFill>
          <a:blip r:embed="rId4"/>
          <a:srcRect/>
          <a:stretch>
            <a:fillRect/>
          </a:stretch>
        </p:blipFill>
        <p:spPr bwMode="auto">
          <a:xfrm>
            <a:off x="0" y="-290910"/>
            <a:ext cx="1528762" cy="1574800"/>
          </a:xfrm>
          <a:prstGeom prst="rect">
            <a:avLst/>
          </a:prstGeom>
          <a:noFill/>
          <a:ln w="9525">
            <a:noFill/>
            <a:miter lim="800000"/>
            <a:headEnd/>
            <a:tailEnd/>
          </a:ln>
        </p:spPr>
      </p:pic>
    </p:spTree>
    <p:extLst>
      <p:ext uri="{BB962C8B-B14F-4D97-AF65-F5344CB8AC3E}">
        <p14:creationId xmlns:p14="http://schemas.microsoft.com/office/powerpoint/2010/main" val="2989251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717794E-8423-46E3-A638-EDBE7443CD9F}"/>
              </a:ext>
            </a:extLst>
          </p:cNvPr>
          <p:cNvSpPr>
            <a:spLocks noGrp="1"/>
          </p:cNvSpPr>
          <p:nvPr>
            <p:ph type="title"/>
          </p:nvPr>
        </p:nvSpPr>
        <p:spPr>
          <a:xfrm>
            <a:off x="90152" y="-476517"/>
            <a:ext cx="12196293" cy="914400"/>
          </a:xfrm>
          <a:solidFill>
            <a:schemeClr val="accent1">
              <a:lumMod val="75000"/>
            </a:schemeClr>
          </a:solidFill>
        </p:spPr>
        <p:txBody>
          <a:bodyPr>
            <a:normAutofit/>
          </a:bodyPr>
          <a:lstStyle/>
          <a:p>
            <a:pPr algn="ctr"/>
            <a:r>
              <a:rPr lang="fr-FR" sz="3200" b="1" dirty="0" smtClean="0"/>
              <a:t>RESULTATS</a:t>
            </a:r>
            <a:endParaRPr lang="fr-FR" sz="3200" b="1" dirty="0"/>
          </a:p>
        </p:txBody>
      </p:sp>
      <p:sp>
        <p:nvSpPr>
          <p:cNvPr id="3" name="Espace réservé du contenu 2">
            <a:extLst>
              <a:ext uri="{FF2B5EF4-FFF2-40B4-BE49-F238E27FC236}">
                <a16:creationId xmlns="" xmlns:a16="http://schemas.microsoft.com/office/drawing/2014/main" id="{29DD093B-5B7F-4A14-BF24-8BEEC1B5DCA7}"/>
              </a:ext>
            </a:extLst>
          </p:cNvPr>
          <p:cNvSpPr>
            <a:spLocks noGrp="1"/>
          </p:cNvSpPr>
          <p:nvPr>
            <p:ph idx="1"/>
          </p:nvPr>
        </p:nvSpPr>
        <p:spPr>
          <a:xfrm>
            <a:off x="0" y="681036"/>
            <a:ext cx="11353800" cy="6402343"/>
          </a:xfrm>
        </p:spPr>
        <p:txBody>
          <a:bodyPr>
            <a:normAutofit fontScale="92500" lnSpcReduction="20000"/>
          </a:bodyPr>
          <a:lstStyle/>
          <a:p>
            <a:r>
              <a:rPr lang="fr-FR" sz="2400" b="1" dirty="0" smtClean="0"/>
              <a:t>II. Gouvernance</a:t>
            </a:r>
          </a:p>
          <a:p>
            <a:r>
              <a:rPr lang="fr-FR" sz="2400" dirty="0"/>
              <a:t>L’analyse SWOT démontre que : </a:t>
            </a:r>
          </a:p>
          <a:p>
            <a:pPr lvl="0"/>
            <a:r>
              <a:rPr lang="fr-FR" sz="2400" dirty="0"/>
              <a:t>Le manque de communication et la circulation d’information est un frein à la mobilisation des parties prenantes : les informations sur les processus </a:t>
            </a:r>
            <a:r>
              <a:rPr lang="fr-FR" sz="2400" dirty="0" smtClean="0"/>
              <a:t>climat en général et d’adaptation en particulier </a:t>
            </a:r>
            <a:r>
              <a:rPr lang="fr-FR" sz="2400" dirty="0"/>
              <a:t>doivent davantage être partagées </a:t>
            </a:r>
            <a:r>
              <a:rPr lang="fr-FR" sz="2400" dirty="0" smtClean="0"/>
              <a:t>;</a:t>
            </a:r>
          </a:p>
          <a:p>
            <a:pPr lvl="0"/>
            <a:endParaRPr lang="fr-FR" sz="2400" dirty="0"/>
          </a:p>
          <a:p>
            <a:pPr lvl="0"/>
            <a:r>
              <a:rPr lang="fr-FR" sz="2400" dirty="0"/>
              <a:t>Si une poignée d’acteurs à une très bonne connaissance des processus climat en cours au Cameroun, il y a un besoin de renforcement des capacités dans les différents secteurs des changements climatiques, incluant bien entendu la finance climat pour arriver à disposer d’une masse critique d’acteurs pour réellement obtenir des changements </a:t>
            </a:r>
            <a:r>
              <a:rPr lang="fr-FR" sz="2400" dirty="0" smtClean="0"/>
              <a:t>;</a:t>
            </a:r>
          </a:p>
          <a:p>
            <a:pPr lvl="0"/>
            <a:endParaRPr lang="fr-FR" sz="2400" dirty="0" smtClean="0"/>
          </a:p>
          <a:p>
            <a:r>
              <a:rPr lang="fr-FR" sz="2400" dirty="0"/>
              <a:t>Absence d’un cadre de concertation au niveau des autres administrations sectorielles pour le suivi des actions menées ; </a:t>
            </a:r>
            <a:endParaRPr lang="fr-FR" sz="2400" dirty="0" smtClean="0"/>
          </a:p>
          <a:p>
            <a:r>
              <a:rPr lang="fr-FR" sz="2400" dirty="0" smtClean="0"/>
              <a:t>Absence d’une stratégie de mise en œuvre du PNACC;</a:t>
            </a:r>
          </a:p>
          <a:p>
            <a:endParaRPr lang="fr-FR" sz="2400" dirty="0" smtClean="0"/>
          </a:p>
          <a:p>
            <a:r>
              <a:rPr lang="fr-FR" sz="2400" dirty="0" smtClean="0"/>
              <a:t>Faible synergie des  interventions   liées à l’adaptation aux changements climatiques dans les différents secteurs;</a:t>
            </a:r>
          </a:p>
          <a:p>
            <a:endParaRPr lang="fr-FR" sz="2400" dirty="0"/>
          </a:p>
          <a:p>
            <a:r>
              <a:rPr lang="fr-FR" sz="2400" dirty="0"/>
              <a:t>Mauvaise appropriation du PNACC par les CTD ;</a:t>
            </a:r>
          </a:p>
          <a:p>
            <a:pPr lvl="0"/>
            <a:r>
              <a:rPr lang="fr-FR" sz="2400" dirty="0" smtClean="0"/>
              <a:t>Etc</a:t>
            </a:r>
            <a:r>
              <a:rPr lang="fr-FR" sz="2400" dirty="0"/>
              <a:t>.</a:t>
            </a:r>
          </a:p>
          <a:p>
            <a:pPr>
              <a:lnSpc>
                <a:spcPct val="150000"/>
              </a:lnSpc>
            </a:pPr>
            <a:endParaRPr lang="fr-FR" sz="2400" b="1" dirty="0"/>
          </a:p>
        </p:txBody>
      </p:sp>
      <p:pic>
        <p:nvPicPr>
          <p:cNvPr id="4" name="image2.png" descr="logo">
            <a:extLst>
              <a:ext uri="{FF2B5EF4-FFF2-40B4-BE49-F238E27FC236}">
                <a16:creationId xmlns="" xmlns:a16="http://schemas.microsoft.com/office/drawing/2014/main" id="{69D8C3EF-1FAC-4253-85FF-66FC5C512AB0}"/>
              </a:ext>
            </a:extLst>
          </p:cNvPr>
          <p:cNvPicPr/>
          <p:nvPr/>
        </p:nvPicPr>
        <p:blipFill>
          <a:blip r:embed="rId2"/>
          <a:srcRect/>
          <a:stretch>
            <a:fillRect/>
          </a:stretch>
        </p:blipFill>
        <p:spPr>
          <a:xfrm>
            <a:off x="11475076" y="-469335"/>
            <a:ext cx="716924" cy="857249"/>
          </a:xfrm>
          <a:prstGeom prst="rect">
            <a:avLst/>
          </a:prstGeom>
          <a:ln/>
        </p:spPr>
      </p:pic>
      <p:pic>
        <p:nvPicPr>
          <p:cNvPr id="6" name="Picture 16" descr="http://www.minep.gov.cm/templates/index/images/logo-minepded.png">
            <a:hlinkClick r:id="rId3"/>
          </p:cNvPr>
          <p:cNvPicPr>
            <a:picLocks noChangeAspect="1" noChangeArrowheads="1"/>
          </p:cNvPicPr>
          <p:nvPr/>
        </p:nvPicPr>
        <p:blipFill>
          <a:blip r:embed="rId4"/>
          <a:srcRect/>
          <a:stretch>
            <a:fillRect/>
          </a:stretch>
        </p:blipFill>
        <p:spPr bwMode="auto">
          <a:xfrm>
            <a:off x="-302775" y="-595711"/>
            <a:ext cx="1239423" cy="1276748"/>
          </a:xfrm>
          <a:prstGeom prst="rect">
            <a:avLst/>
          </a:prstGeom>
          <a:noFill/>
          <a:ln w="9525">
            <a:noFill/>
            <a:miter lim="800000"/>
            <a:headEnd/>
            <a:tailEnd/>
          </a:ln>
        </p:spPr>
      </p:pic>
    </p:spTree>
    <p:extLst>
      <p:ext uri="{BB962C8B-B14F-4D97-AF65-F5344CB8AC3E}">
        <p14:creationId xmlns:p14="http://schemas.microsoft.com/office/powerpoint/2010/main" val="3955319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717794E-8423-46E3-A638-EDBE7443CD9F}"/>
              </a:ext>
            </a:extLst>
          </p:cNvPr>
          <p:cNvSpPr>
            <a:spLocks noGrp="1"/>
          </p:cNvSpPr>
          <p:nvPr>
            <p:ph type="title"/>
          </p:nvPr>
        </p:nvSpPr>
        <p:spPr>
          <a:xfrm>
            <a:off x="90152" y="-476517"/>
            <a:ext cx="12196293" cy="914400"/>
          </a:xfrm>
          <a:solidFill>
            <a:schemeClr val="accent1">
              <a:lumMod val="75000"/>
            </a:schemeClr>
          </a:solidFill>
        </p:spPr>
        <p:txBody>
          <a:bodyPr>
            <a:normAutofit/>
          </a:bodyPr>
          <a:lstStyle/>
          <a:p>
            <a:pPr algn="ctr"/>
            <a:r>
              <a:rPr lang="fr-FR" sz="3200" b="1" dirty="0" smtClean="0"/>
              <a:t>RESULTATS</a:t>
            </a:r>
            <a:endParaRPr lang="fr-FR" sz="3200" b="1" dirty="0"/>
          </a:p>
        </p:txBody>
      </p:sp>
      <p:sp>
        <p:nvSpPr>
          <p:cNvPr id="3" name="Espace réservé du contenu 2">
            <a:extLst>
              <a:ext uri="{FF2B5EF4-FFF2-40B4-BE49-F238E27FC236}">
                <a16:creationId xmlns="" xmlns:a16="http://schemas.microsoft.com/office/drawing/2014/main" id="{29DD093B-5B7F-4A14-BF24-8BEEC1B5DCA7}"/>
              </a:ext>
            </a:extLst>
          </p:cNvPr>
          <p:cNvSpPr>
            <a:spLocks noGrp="1"/>
          </p:cNvSpPr>
          <p:nvPr>
            <p:ph idx="1"/>
          </p:nvPr>
        </p:nvSpPr>
        <p:spPr>
          <a:xfrm>
            <a:off x="0" y="681036"/>
            <a:ext cx="11353800" cy="6402343"/>
          </a:xfrm>
        </p:spPr>
        <p:txBody>
          <a:bodyPr>
            <a:normAutofit lnSpcReduction="10000"/>
          </a:bodyPr>
          <a:lstStyle/>
          <a:p>
            <a:r>
              <a:rPr lang="fr-FR" sz="2400" b="1" dirty="0" smtClean="0"/>
              <a:t>II. Gouvernance</a:t>
            </a:r>
          </a:p>
          <a:p>
            <a:pPr>
              <a:lnSpc>
                <a:spcPct val="150000"/>
              </a:lnSpc>
            </a:pPr>
            <a:r>
              <a:rPr lang="fr-FR" sz="2400" b="1" dirty="0" smtClean="0"/>
              <a:t>Orientations à prendre en compte</a:t>
            </a:r>
          </a:p>
          <a:p>
            <a:pPr lvl="0"/>
            <a:r>
              <a:rPr lang="fr-FR" sz="2200" dirty="0"/>
              <a:t>Mise en place un système de mesure, notification et vérification des résultats d’adaptation ;</a:t>
            </a:r>
          </a:p>
          <a:p>
            <a:pPr lvl="0"/>
            <a:r>
              <a:rPr lang="en-US" sz="2200" dirty="0" err="1"/>
              <a:t>Mise</a:t>
            </a:r>
            <a:r>
              <a:rPr lang="en-US" sz="2200" dirty="0"/>
              <a:t> en œuvre d’une taxation </a:t>
            </a:r>
            <a:r>
              <a:rPr lang="en-US" sz="2200" dirty="0" err="1"/>
              <a:t>sur</a:t>
            </a:r>
            <a:r>
              <a:rPr lang="en-US" sz="2200" dirty="0"/>
              <a:t> les changements climatiques ;</a:t>
            </a:r>
            <a:endParaRPr lang="fr-FR" sz="2200" dirty="0"/>
          </a:p>
          <a:p>
            <a:pPr lvl="0"/>
            <a:r>
              <a:rPr lang="en-US" sz="2200" dirty="0"/>
              <a:t>Renforcement des capacités dans la collecte, le </a:t>
            </a:r>
            <a:r>
              <a:rPr lang="en-US" sz="2200" dirty="0" err="1"/>
              <a:t>traitement</a:t>
            </a:r>
            <a:r>
              <a:rPr lang="en-US" sz="2200" dirty="0"/>
              <a:t> et </a:t>
            </a:r>
            <a:r>
              <a:rPr lang="en-US" sz="2200" dirty="0" err="1"/>
              <a:t>l’analyse</a:t>
            </a:r>
            <a:r>
              <a:rPr lang="en-US" sz="2200" dirty="0"/>
              <a:t> des </a:t>
            </a:r>
            <a:r>
              <a:rPr lang="en-US" sz="2200" dirty="0" err="1"/>
              <a:t>données</a:t>
            </a:r>
            <a:r>
              <a:rPr lang="en-US" sz="2200" dirty="0"/>
              <a:t> ;</a:t>
            </a:r>
            <a:endParaRPr lang="fr-FR" sz="2200" dirty="0"/>
          </a:p>
          <a:p>
            <a:pPr lvl="0"/>
            <a:r>
              <a:rPr lang="en-US" sz="2200" dirty="0"/>
              <a:t> Renforcement des capacités dans la rédaction administrative, la coopération, la communication, la mobilisation des financements, l’évaluation socio-</a:t>
            </a:r>
            <a:r>
              <a:rPr lang="en-US" sz="2200" dirty="0" err="1"/>
              <a:t>économique</a:t>
            </a:r>
            <a:r>
              <a:rPr lang="en-US" sz="2200" dirty="0"/>
              <a:t> ;</a:t>
            </a:r>
            <a:endParaRPr lang="fr-FR" sz="2200" dirty="0"/>
          </a:p>
          <a:p>
            <a:pPr lvl="0"/>
            <a:r>
              <a:rPr lang="en-US" sz="2200" dirty="0"/>
              <a:t>Renforcement des capacités par la </a:t>
            </a:r>
            <a:r>
              <a:rPr lang="en-US" sz="2200" dirty="0" err="1"/>
              <a:t>mise</a:t>
            </a:r>
            <a:r>
              <a:rPr lang="en-US" sz="2200" dirty="0"/>
              <a:t> à disposition des </a:t>
            </a:r>
            <a:r>
              <a:rPr lang="en-US" sz="2200" dirty="0" err="1"/>
              <a:t>outils</a:t>
            </a:r>
            <a:r>
              <a:rPr lang="en-US" sz="2200" dirty="0"/>
              <a:t> </a:t>
            </a:r>
            <a:r>
              <a:rPr lang="en-US" sz="2200" dirty="0" err="1"/>
              <a:t>technologiques</a:t>
            </a:r>
            <a:r>
              <a:rPr lang="en-US" sz="2200" dirty="0"/>
              <a:t> (</a:t>
            </a:r>
            <a:r>
              <a:rPr lang="en-US" sz="2200" dirty="0" err="1"/>
              <a:t>ordinateurs</a:t>
            </a:r>
            <a:r>
              <a:rPr lang="en-US" sz="2200" dirty="0"/>
              <a:t>, </a:t>
            </a:r>
            <a:r>
              <a:rPr lang="en-US" sz="2200" dirty="0" err="1"/>
              <a:t>logiciels</a:t>
            </a:r>
            <a:r>
              <a:rPr lang="en-US" sz="2200" dirty="0"/>
              <a:t>, </a:t>
            </a:r>
            <a:r>
              <a:rPr lang="en-US" sz="2200" dirty="0" err="1"/>
              <a:t>véhicules</a:t>
            </a:r>
            <a:r>
              <a:rPr lang="en-US" sz="2200" dirty="0"/>
              <a:t>, etc.) ; </a:t>
            </a:r>
            <a:endParaRPr lang="fr-FR" sz="2200" dirty="0"/>
          </a:p>
          <a:p>
            <a:pPr lvl="0"/>
            <a:r>
              <a:rPr lang="en-US" sz="2200" dirty="0"/>
              <a:t>Renforcement des capacités dans la diffusion des informations </a:t>
            </a:r>
            <a:r>
              <a:rPr lang="en-US" sz="2200" dirty="0" err="1"/>
              <a:t>produites</a:t>
            </a:r>
            <a:r>
              <a:rPr lang="en-US" sz="2200" dirty="0"/>
              <a:t>;  </a:t>
            </a:r>
            <a:endParaRPr lang="fr-FR" sz="2200" dirty="0"/>
          </a:p>
          <a:p>
            <a:pPr lvl="0"/>
            <a:r>
              <a:rPr lang="fr-FR" sz="2200" dirty="0"/>
              <a:t>Consultations préalables et implication de toutes les parties prenantes (OSC, OBC, Associations de Peuples Autochtones, de Jeunes, de Femmes, Secteur privé, universitaires, instituts de recherche, CDT, secteur public, etc., </a:t>
            </a:r>
          </a:p>
          <a:p>
            <a:pPr lvl="0"/>
            <a:r>
              <a:rPr lang="fr-FR" sz="2200" dirty="0"/>
              <a:t>Parmi les institutions académiques d’enseignement supérieure, intégrer les Universités inter-Etat ; </a:t>
            </a:r>
          </a:p>
          <a:p>
            <a:r>
              <a:rPr lang="fr-FR" sz="2200" dirty="0"/>
              <a:t>Implication davantage du ministère de la communication pour mettre en œuvre la stratégie de communication sur l’adaptation aux changements </a:t>
            </a:r>
            <a:r>
              <a:rPr lang="fr-FR" sz="2200" dirty="0" smtClean="0"/>
              <a:t>climatiques</a:t>
            </a:r>
            <a:endParaRPr lang="fr-FR" sz="2200" b="1" dirty="0"/>
          </a:p>
        </p:txBody>
      </p:sp>
      <p:pic>
        <p:nvPicPr>
          <p:cNvPr id="4" name="image2.png" descr="logo">
            <a:extLst>
              <a:ext uri="{FF2B5EF4-FFF2-40B4-BE49-F238E27FC236}">
                <a16:creationId xmlns="" xmlns:a16="http://schemas.microsoft.com/office/drawing/2014/main" id="{69D8C3EF-1FAC-4253-85FF-66FC5C512AB0}"/>
              </a:ext>
            </a:extLst>
          </p:cNvPr>
          <p:cNvPicPr/>
          <p:nvPr/>
        </p:nvPicPr>
        <p:blipFill>
          <a:blip r:embed="rId2"/>
          <a:srcRect/>
          <a:stretch>
            <a:fillRect/>
          </a:stretch>
        </p:blipFill>
        <p:spPr>
          <a:xfrm>
            <a:off x="11475076" y="-469335"/>
            <a:ext cx="716924" cy="857249"/>
          </a:xfrm>
          <a:prstGeom prst="rect">
            <a:avLst/>
          </a:prstGeom>
          <a:ln/>
        </p:spPr>
      </p:pic>
      <p:pic>
        <p:nvPicPr>
          <p:cNvPr id="6" name="Picture 16" descr="http://www.minep.gov.cm/templates/index/images/logo-minepded.png">
            <a:hlinkClick r:id="rId3"/>
          </p:cNvPr>
          <p:cNvPicPr>
            <a:picLocks noChangeAspect="1" noChangeArrowheads="1"/>
          </p:cNvPicPr>
          <p:nvPr/>
        </p:nvPicPr>
        <p:blipFill>
          <a:blip r:embed="rId4"/>
          <a:srcRect/>
          <a:stretch>
            <a:fillRect/>
          </a:stretch>
        </p:blipFill>
        <p:spPr bwMode="auto">
          <a:xfrm>
            <a:off x="-302775" y="-595711"/>
            <a:ext cx="1239423" cy="1276748"/>
          </a:xfrm>
          <a:prstGeom prst="rect">
            <a:avLst/>
          </a:prstGeom>
          <a:noFill/>
          <a:ln w="9525">
            <a:noFill/>
            <a:miter lim="800000"/>
            <a:headEnd/>
            <a:tailEnd/>
          </a:ln>
        </p:spPr>
      </p:pic>
    </p:spTree>
    <p:extLst>
      <p:ext uri="{BB962C8B-B14F-4D97-AF65-F5344CB8AC3E}">
        <p14:creationId xmlns:p14="http://schemas.microsoft.com/office/powerpoint/2010/main" val="2789949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717794E-8423-46E3-A638-EDBE7443CD9F}"/>
              </a:ext>
            </a:extLst>
          </p:cNvPr>
          <p:cNvSpPr>
            <a:spLocks noGrp="1"/>
          </p:cNvSpPr>
          <p:nvPr>
            <p:ph type="title"/>
          </p:nvPr>
        </p:nvSpPr>
        <p:spPr>
          <a:xfrm>
            <a:off x="90152" y="-476517"/>
            <a:ext cx="12196293" cy="914400"/>
          </a:xfrm>
          <a:solidFill>
            <a:schemeClr val="accent1">
              <a:lumMod val="75000"/>
            </a:schemeClr>
          </a:solidFill>
        </p:spPr>
        <p:txBody>
          <a:bodyPr>
            <a:normAutofit/>
          </a:bodyPr>
          <a:lstStyle/>
          <a:p>
            <a:pPr algn="ctr"/>
            <a:r>
              <a:rPr lang="fr-FR" sz="3200" b="1" dirty="0" smtClean="0"/>
              <a:t>RESULTATS</a:t>
            </a:r>
            <a:endParaRPr lang="fr-FR" sz="3200" b="1" dirty="0"/>
          </a:p>
        </p:txBody>
      </p:sp>
      <p:sp>
        <p:nvSpPr>
          <p:cNvPr id="3" name="Espace réservé du contenu 2">
            <a:extLst>
              <a:ext uri="{FF2B5EF4-FFF2-40B4-BE49-F238E27FC236}">
                <a16:creationId xmlns="" xmlns:a16="http://schemas.microsoft.com/office/drawing/2014/main" id="{29DD093B-5B7F-4A14-BF24-8BEEC1B5DCA7}"/>
              </a:ext>
            </a:extLst>
          </p:cNvPr>
          <p:cNvSpPr>
            <a:spLocks noGrp="1"/>
          </p:cNvSpPr>
          <p:nvPr>
            <p:ph idx="1"/>
          </p:nvPr>
        </p:nvSpPr>
        <p:spPr>
          <a:xfrm>
            <a:off x="0" y="681036"/>
            <a:ext cx="11353800" cy="6402343"/>
          </a:xfrm>
        </p:spPr>
        <p:txBody>
          <a:bodyPr>
            <a:normAutofit fontScale="92500"/>
          </a:bodyPr>
          <a:lstStyle/>
          <a:p>
            <a:r>
              <a:rPr lang="fr-FR" sz="2400" b="1" dirty="0" smtClean="0"/>
              <a:t>II. Gouvernance</a:t>
            </a:r>
          </a:p>
          <a:p>
            <a:pPr>
              <a:lnSpc>
                <a:spcPct val="150000"/>
              </a:lnSpc>
            </a:pPr>
            <a:r>
              <a:rPr lang="fr-FR" sz="2400" b="1" dirty="0" smtClean="0"/>
              <a:t>Orientations à prendre en compte</a:t>
            </a:r>
          </a:p>
          <a:p>
            <a:pPr lvl="0"/>
            <a:r>
              <a:rPr lang="fr-FR" sz="2400" dirty="0"/>
              <a:t>Un mécanisme de suivi des projets pour une meilleure pérennisation des acquis ;</a:t>
            </a:r>
          </a:p>
          <a:p>
            <a:pPr lvl="0"/>
            <a:r>
              <a:rPr lang="fr-FR" sz="2400" dirty="0"/>
              <a:t>Opérationnalisation du dispositif institutionnel de la CDN </a:t>
            </a:r>
            <a:r>
              <a:rPr lang="fr-FR" sz="2400" dirty="0" smtClean="0"/>
              <a:t>;</a:t>
            </a:r>
          </a:p>
          <a:p>
            <a:pPr lvl="0"/>
            <a:endParaRPr lang="fr-FR" sz="2400" dirty="0"/>
          </a:p>
          <a:p>
            <a:pPr lvl="0"/>
            <a:r>
              <a:rPr lang="fr-FR" sz="2400" dirty="0"/>
              <a:t>Dans chaque institution, mettre en place une instance de veille </a:t>
            </a:r>
            <a:r>
              <a:rPr lang="fr-FR" sz="2400" dirty="0" smtClean="0"/>
              <a:t>climatique;</a:t>
            </a:r>
          </a:p>
          <a:p>
            <a:pPr lvl="0"/>
            <a:endParaRPr lang="fr-FR" sz="2400" dirty="0" smtClean="0"/>
          </a:p>
          <a:p>
            <a:pPr lvl="0"/>
            <a:r>
              <a:rPr lang="fr-FR" sz="2400" dirty="0"/>
              <a:t>Besoin de renforcement sur le plan institutionnel, technique, technologique et financier </a:t>
            </a:r>
            <a:endParaRPr lang="fr-FR" sz="2400" dirty="0" smtClean="0"/>
          </a:p>
          <a:p>
            <a:pPr lvl="0"/>
            <a:endParaRPr lang="fr-FR" sz="2400" dirty="0"/>
          </a:p>
          <a:p>
            <a:pPr lvl="0"/>
            <a:r>
              <a:rPr lang="fr-FR" sz="2400" dirty="0"/>
              <a:t>Implication effective du secteur privé et de la société civile dans toutes les initiatives d’adaptation afin de réduire la vulnérabilité des communautés aux changements climatiques</a:t>
            </a:r>
            <a:r>
              <a:rPr lang="fr-FR" sz="2400" b="1" dirty="0"/>
              <a:t> </a:t>
            </a:r>
            <a:r>
              <a:rPr lang="fr-FR" sz="2400" b="1" dirty="0" smtClean="0"/>
              <a:t>;</a:t>
            </a:r>
          </a:p>
          <a:p>
            <a:pPr lvl="0"/>
            <a:endParaRPr lang="fr-FR" sz="2400" dirty="0"/>
          </a:p>
          <a:p>
            <a:pPr lvl="0"/>
            <a:r>
              <a:rPr lang="fr-FR" sz="2400" dirty="0"/>
              <a:t>Consolidation du dispositif institutionnel de concertation sur les changements climatiques (y compris décliner le dispositif au niveau régional) </a:t>
            </a:r>
            <a:endParaRPr lang="fr-FR" sz="2400" dirty="0" smtClean="0"/>
          </a:p>
          <a:p>
            <a:pPr lvl="0"/>
            <a:r>
              <a:rPr lang="fr-FR" sz="2400" dirty="0" smtClean="0"/>
              <a:t>Etc.</a:t>
            </a:r>
            <a:endParaRPr lang="fr-FR" sz="2400" dirty="0"/>
          </a:p>
          <a:p>
            <a:pPr lvl="0"/>
            <a:endParaRPr lang="fr-FR" sz="2400" dirty="0"/>
          </a:p>
          <a:p>
            <a:pPr lvl="0"/>
            <a:endParaRPr lang="fr-FR" sz="2400" dirty="0"/>
          </a:p>
          <a:p>
            <a:pPr>
              <a:lnSpc>
                <a:spcPct val="150000"/>
              </a:lnSpc>
            </a:pPr>
            <a:endParaRPr lang="fr-FR" sz="2400" b="1" dirty="0" smtClean="0"/>
          </a:p>
        </p:txBody>
      </p:sp>
      <p:pic>
        <p:nvPicPr>
          <p:cNvPr id="4" name="image2.png" descr="logo">
            <a:extLst>
              <a:ext uri="{FF2B5EF4-FFF2-40B4-BE49-F238E27FC236}">
                <a16:creationId xmlns="" xmlns:a16="http://schemas.microsoft.com/office/drawing/2014/main" id="{69D8C3EF-1FAC-4253-85FF-66FC5C512AB0}"/>
              </a:ext>
            </a:extLst>
          </p:cNvPr>
          <p:cNvPicPr/>
          <p:nvPr/>
        </p:nvPicPr>
        <p:blipFill>
          <a:blip r:embed="rId2"/>
          <a:srcRect/>
          <a:stretch>
            <a:fillRect/>
          </a:stretch>
        </p:blipFill>
        <p:spPr>
          <a:xfrm>
            <a:off x="11475076" y="-469335"/>
            <a:ext cx="716924" cy="857249"/>
          </a:xfrm>
          <a:prstGeom prst="rect">
            <a:avLst/>
          </a:prstGeom>
          <a:ln/>
        </p:spPr>
      </p:pic>
      <p:pic>
        <p:nvPicPr>
          <p:cNvPr id="6" name="Picture 16" descr="http://www.minep.gov.cm/templates/index/images/logo-minepded.png">
            <a:hlinkClick r:id="rId3"/>
          </p:cNvPr>
          <p:cNvPicPr>
            <a:picLocks noChangeAspect="1" noChangeArrowheads="1"/>
          </p:cNvPicPr>
          <p:nvPr/>
        </p:nvPicPr>
        <p:blipFill>
          <a:blip r:embed="rId4"/>
          <a:srcRect/>
          <a:stretch>
            <a:fillRect/>
          </a:stretch>
        </p:blipFill>
        <p:spPr bwMode="auto">
          <a:xfrm>
            <a:off x="-302775" y="-595711"/>
            <a:ext cx="1239423" cy="1276748"/>
          </a:xfrm>
          <a:prstGeom prst="rect">
            <a:avLst/>
          </a:prstGeom>
          <a:noFill/>
          <a:ln w="9525">
            <a:noFill/>
            <a:miter lim="800000"/>
            <a:headEnd/>
            <a:tailEnd/>
          </a:ln>
        </p:spPr>
      </p:pic>
    </p:spTree>
    <p:extLst>
      <p:ext uri="{BB962C8B-B14F-4D97-AF65-F5344CB8AC3E}">
        <p14:creationId xmlns:p14="http://schemas.microsoft.com/office/powerpoint/2010/main" val="293935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717794E-8423-46E3-A638-EDBE7443CD9F}"/>
              </a:ext>
            </a:extLst>
          </p:cNvPr>
          <p:cNvSpPr>
            <a:spLocks noGrp="1"/>
          </p:cNvSpPr>
          <p:nvPr>
            <p:ph type="title"/>
          </p:nvPr>
        </p:nvSpPr>
        <p:spPr>
          <a:xfrm>
            <a:off x="90152" y="-476517"/>
            <a:ext cx="12196293" cy="914400"/>
          </a:xfrm>
          <a:solidFill>
            <a:schemeClr val="accent1">
              <a:lumMod val="75000"/>
            </a:schemeClr>
          </a:solidFill>
        </p:spPr>
        <p:txBody>
          <a:bodyPr>
            <a:normAutofit/>
          </a:bodyPr>
          <a:lstStyle/>
          <a:p>
            <a:pPr algn="ctr"/>
            <a:r>
              <a:rPr lang="fr-FR" sz="3200" b="1" dirty="0" smtClean="0"/>
              <a:t>RESULTATS</a:t>
            </a:r>
            <a:endParaRPr lang="fr-FR" sz="3200" b="1" dirty="0"/>
          </a:p>
        </p:txBody>
      </p:sp>
      <p:sp>
        <p:nvSpPr>
          <p:cNvPr id="3" name="Espace réservé du contenu 2">
            <a:extLst>
              <a:ext uri="{FF2B5EF4-FFF2-40B4-BE49-F238E27FC236}">
                <a16:creationId xmlns="" xmlns:a16="http://schemas.microsoft.com/office/drawing/2014/main" id="{29DD093B-5B7F-4A14-BF24-8BEEC1B5DCA7}"/>
              </a:ext>
            </a:extLst>
          </p:cNvPr>
          <p:cNvSpPr>
            <a:spLocks noGrp="1"/>
          </p:cNvSpPr>
          <p:nvPr>
            <p:ph idx="1"/>
          </p:nvPr>
        </p:nvSpPr>
        <p:spPr>
          <a:xfrm>
            <a:off x="0" y="681036"/>
            <a:ext cx="11353800" cy="6402343"/>
          </a:xfrm>
        </p:spPr>
        <p:txBody>
          <a:bodyPr>
            <a:normAutofit fontScale="85000" lnSpcReduction="20000"/>
          </a:bodyPr>
          <a:lstStyle/>
          <a:p>
            <a:pPr marL="0" indent="0">
              <a:lnSpc>
                <a:spcPct val="150000"/>
              </a:lnSpc>
              <a:buNone/>
            </a:pPr>
            <a:r>
              <a:rPr lang="fr-FR" sz="2400" b="1" dirty="0" smtClean="0"/>
              <a:t>III. Mécanisme de financement</a:t>
            </a:r>
          </a:p>
          <a:p>
            <a:pPr marL="0" indent="0">
              <a:lnSpc>
                <a:spcPct val="150000"/>
              </a:lnSpc>
              <a:buNone/>
            </a:pPr>
            <a:r>
              <a:rPr lang="fr-FR" sz="2400" b="1" dirty="0"/>
              <a:t>La cohérence, l’efficacité et la durabilité des mécanismes proposés </a:t>
            </a:r>
            <a:endParaRPr lang="fr-FR" sz="2400" b="1" dirty="0" smtClean="0"/>
          </a:p>
          <a:p>
            <a:pPr marL="0" indent="0" algn="just">
              <a:lnSpc>
                <a:spcPct val="150000"/>
              </a:lnSpc>
              <a:buNone/>
            </a:pPr>
            <a:r>
              <a:rPr lang="fr-FR" sz="2000" dirty="0"/>
              <a:t>Après la validation officielle du PNACC le 24 juin 2015, aucune réunion interministérielle de la coordination et suivi de mobilisation de financement a été organisée. </a:t>
            </a:r>
            <a:endParaRPr lang="fr-FR" sz="2000" dirty="0" smtClean="0"/>
          </a:p>
          <a:p>
            <a:pPr marL="0" indent="0" algn="just">
              <a:lnSpc>
                <a:spcPct val="150000"/>
              </a:lnSpc>
              <a:buNone/>
            </a:pPr>
            <a:endParaRPr lang="fr-FR" sz="2000" dirty="0" smtClean="0"/>
          </a:p>
          <a:p>
            <a:pPr marL="0" indent="0" algn="just">
              <a:lnSpc>
                <a:spcPct val="150000"/>
              </a:lnSpc>
              <a:buNone/>
            </a:pPr>
            <a:r>
              <a:rPr lang="fr-FR" sz="2000" dirty="0" smtClean="0"/>
              <a:t>Les </a:t>
            </a:r>
            <a:r>
              <a:rPr lang="fr-FR" sz="2000" dirty="0"/>
              <a:t>quatre axes stratégiques couvrant 12 secteurs décliné dans les cinq projets transversaux d’un montant total de 19 millions d’Euros et quinze projets sectoriels pour un montant de 89 millions d’Euros n’a pas connu un suivi méthodique durant toute la durée présumé (2015-2020) de la mise en œuvre dudit plan. </a:t>
            </a:r>
            <a:endParaRPr lang="fr-FR" sz="2000" dirty="0" smtClean="0"/>
          </a:p>
          <a:p>
            <a:pPr marL="0" indent="0" algn="just">
              <a:lnSpc>
                <a:spcPct val="150000"/>
              </a:lnSpc>
              <a:buNone/>
            </a:pPr>
            <a:endParaRPr lang="fr-FR" sz="2000" dirty="0" smtClean="0"/>
          </a:p>
          <a:p>
            <a:pPr marL="0" indent="0" algn="just">
              <a:lnSpc>
                <a:spcPct val="150000"/>
              </a:lnSpc>
              <a:buNone/>
            </a:pPr>
            <a:r>
              <a:rPr lang="fr-FR" sz="2000" dirty="0" smtClean="0"/>
              <a:t>À </a:t>
            </a:r>
            <a:r>
              <a:rPr lang="fr-FR" sz="2000" dirty="0"/>
              <a:t>ce jour, il est difficile d’affirmer avec exactitude le montant qui été mobilisé durant ces cinq dernières années de sa mise en œuvre</a:t>
            </a:r>
            <a:r>
              <a:rPr lang="fr-FR" sz="2000" dirty="0" smtClean="0"/>
              <a:t>.</a:t>
            </a:r>
          </a:p>
          <a:p>
            <a:pPr marL="0" indent="0">
              <a:lnSpc>
                <a:spcPct val="150000"/>
              </a:lnSpc>
              <a:buNone/>
            </a:pPr>
            <a:r>
              <a:rPr lang="fr-FR" sz="2000" dirty="0"/>
              <a:t>Les sources de financement identifiées dans le PNACC à savoir (a) Budget d’investissement public de l’État, (b) Financements régionaux et internationaux, (c) Secteur privé n’ont pas vu une coordination efficace. Les différentes sources devraient avoir de manière individuelle et cible une stratégie de mobilisation de financement et un mécanisme de suivi de la mise en œuvre des fonds </a:t>
            </a:r>
            <a:r>
              <a:rPr lang="fr-FR" sz="2000" dirty="0" smtClean="0"/>
              <a:t>mobilisés.</a:t>
            </a:r>
            <a:endParaRPr lang="fr-FR" sz="2400" dirty="0"/>
          </a:p>
          <a:p>
            <a:pPr marL="0" indent="0">
              <a:lnSpc>
                <a:spcPct val="150000"/>
              </a:lnSpc>
              <a:buNone/>
            </a:pPr>
            <a:endParaRPr lang="fr-FR" sz="2400" dirty="0"/>
          </a:p>
          <a:p>
            <a:pPr marL="0" indent="0" algn="just">
              <a:lnSpc>
                <a:spcPct val="150000"/>
              </a:lnSpc>
              <a:buNone/>
            </a:pPr>
            <a:endParaRPr lang="fr-FR" sz="2000" b="1" dirty="0"/>
          </a:p>
          <a:p>
            <a:pPr lvl="0"/>
            <a:endParaRPr lang="fr-FR" sz="2400" dirty="0"/>
          </a:p>
          <a:p>
            <a:pPr lvl="0"/>
            <a:endParaRPr lang="fr-FR" sz="2400" dirty="0"/>
          </a:p>
          <a:p>
            <a:pPr>
              <a:lnSpc>
                <a:spcPct val="150000"/>
              </a:lnSpc>
            </a:pPr>
            <a:endParaRPr lang="fr-FR" sz="2400" b="1" dirty="0" smtClean="0"/>
          </a:p>
        </p:txBody>
      </p:sp>
      <p:pic>
        <p:nvPicPr>
          <p:cNvPr id="4" name="image2.png" descr="logo">
            <a:extLst>
              <a:ext uri="{FF2B5EF4-FFF2-40B4-BE49-F238E27FC236}">
                <a16:creationId xmlns="" xmlns:a16="http://schemas.microsoft.com/office/drawing/2014/main" id="{69D8C3EF-1FAC-4253-85FF-66FC5C512AB0}"/>
              </a:ext>
            </a:extLst>
          </p:cNvPr>
          <p:cNvPicPr/>
          <p:nvPr/>
        </p:nvPicPr>
        <p:blipFill>
          <a:blip r:embed="rId2"/>
          <a:srcRect/>
          <a:stretch>
            <a:fillRect/>
          </a:stretch>
        </p:blipFill>
        <p:spPr>
          <a:xfrm>
            <a:off x="11475076" y="-469335"/>
            <a:ext cx="716924" cy="857249"/>
          </a:xfrm>
          <a:prstGeom prst="rect">
            <a:avLst/>
          </a:prstGeom>
          <a:ln/>
        </p:spPr>
      </p:pic>
      <p:pic>
        <p:nvPicPr>
          <p:cNvPr id="6" name="Picture 16" descr="http://www.minep.gov.cm/templates/index/images/logo-minepded.png">
            <a:hlinkClick r:id="rId3"/>
          </p:cNvPr>
          <p:cNvPicPr>
            <a:picLocks noChangeAspect="1" noChangeArrowheads="1"/>
          </p:cNvPicPr>
          <p:nvPr/>
        </p:nvPicPr>
        <p:blipFill>
          <a:blip r:embed="rId4"/>
          <a:srcRect/>
          <a:stretch>
            <a:fillRect/>
          </a:stretch>
        </p:blipFill>
        <p:spPr bwMode="auto">
          <a:xfrm>
            <a:off x="-302775" y="-595711"/>
            <a:ext cx="1239423" cy="1276748"/>
          </a:xfrm>
          <a:prstGeom prst="rect">
            <a:avLst/>
          </a:prstGeom>
          <a:noFill/>
          <a:ln w="9525">
            <a:noFill/>
            <a:miter lim="800000"/>
            <a:headEnd/>
            <a:tailEnd/>
          </a:ln>
        </p:spPr>
      </p:pic>
    </p:spTree>
    <p:extLst>
      <p:ext uri="{BB962C8B-B14F-4D97-AF65-F5344CB8AC3E}">
        <p14:creationId xmlns:p14="http://schemas.microsoft.com/office/powerpoint/2010/main" val="31711548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717794E-8423-46E3-A638-EDBE7443CD9F}"/>
              </a:ext>
            </a:extLst>
          </p:cNvPr>
          <p:cNvSpPr>
            <a:spLocks noGrp="1"/>
          </p:cNvSpPr>
          <p:nvPr>
            <p:ph type="title"/>
          </p:nvPr>
        </p:nvSpPr>
        <p:spPr>
          <a:xfrm>
            <a:off x="90152" y="-476517"/>
            <a:ext cx="12196293" cy="914400"/>
          </a:xfrm>
          <a:solidFill>
            <a:schemeClr val="accent1">
              <a:lumMod val="75000"/>
            </a:schemeClr>
          </a:solidFill>
        </p:spPr>
        <p:txBody>
          <a:bodyPr>
            <a:normAutofit/>
          </a:bodyPr>
          <a:lstStyle/>
          <a:p>
            <a:pPr algn="ctr"/>
            <a:r>
              <a:rPr lang="fr-FR" sz="3200" b="1" dirty="0" smtClean="0"/>
              <a:t>RESULTATS</a:t>
            </a:r>
            <a:endParaRPr lang="fr-FR" sz="3200" b="1" dirty="0"/>
          </a:p>
        </p:txBody>
      </p:sp>
      <p:sp>
        <p:nvSpPr>
          <p:cNvPr id="3" name="Espace réservé du contenu 2">
            <a:extLst>
              <a:ext uri="{FF2B5EF4-FFF2-40B4-BE49-F238E27FC236}">
                <a16:creationId xmlns="" xmlns:a16="http://schemas.microsoft.com/office/drawing/2014/main" id="{29DD093B-5B7F-4A14-BF24-8BEEC1B5DCA7}"/>
              </a:ext>
            </a:extLst>
          </p:cNvPr>
          <p:cNvSpPr>
            <a:spLocks noGrp="1"/>
          </p:cNvSpPr>
          <p:nvPr>
            <p:ph idx="1"/>
          </p:nvPr>
        </p:nvSpPr>
        <p:spPr>
          <a:xfrm>
            <a:off x="0" y="681036"/>
            <a:ext cx="11353800" cy="6402343"/>
          </a:xfrm>
        </p:spPr>
        <p:txBody>
          <a:bodyPr>
            <a:normAutofit/>
          </a:bodyPr>
          <a:lstStyle/>
          <a:p>
            <a:pPr marL="0" indent="0">
              <a:lnSpc>
                <a:spcPct val="150000"/>
              </a:lnSpc>
              <a:buNone/>
            </a:pPr>
            <a:r>
              <a:rPr lang="fr-FR" sz="2400" b="1" dirty="0" smtClean="0"/>
              <a:t>III. Mécanisme de financement</a:t>
            </a:r>
          </a:p>
          <a:p>
            <a:pPr lvl="0">
              <a:lnSpc>
                <a:spcPct val="150000"/>
              </a:lnSpc>
              <a:buFont typeface="Wingdings" panose="05000000000000000000" pitchFamily="2" charset="2"/>
              <a:buChar char="v"/>
            </a:pPr>
            <a:r>
              <a:rPr lang="fr-FR" sz="2000" dirty="0" smtClean="0"/>
              <a:t>manque </a:t>
            </a:r>
            <a:r>
              <a:rPr lang="fr-FR" sz="2000" dirty="0"/>
              <a:t>de maitrise du paysage financier qui établit des relations avec des partenaires </a:t>
            </a:r>
            <a:r>
              <a:rPr lang="fr-FR" sz="2000" dirty="0" smtClean="0"/>
              <a:t>financiers</a:t>
            </a:r>
          </a:p>
          <a:p>
            <a:pPr>
              <a:lnSpc>
                <a:spcPct val="150000"/>
              </a:lnSpc>
              <a:buFont typeface="Wingdings" panose="05000000000000000000" pitchFamily="2" charset="2"/>
              <a:buChar char="v"/>
            </a:pPr>
            <a:r>
              <a:rPr lang="fr-FR" sz="2000" dirty="0"/>
              <a:t>Mauvaise compréhension et  manque de suivi avec attention et précision des processus de financement pour garantir l’admissibilité et maximiser les chances de </a:t>
            </a:r>
            <a:r>
              <a:rPr lang="fr-FR" sz="2000" dirty="0" smtClean="0"/>
              <a:t>succès;</a:t>
            </a:r>
            <a:endParaRPr lang="fr-FR" sz="2000" dirty="0"/>
          </a:p>
          <a:p>
            <a:pPr lvl="0">
              <a:lnSpc>
                <a:spcPct val="150000"/>
              </a:lnSpc>
              <a:buFont typeface="Wingdings" panose="05000000000000000000" pitchFamily="2" charset="2"/>
              <a:buChar char="v"/>
            </a:pPr>
            <a:r>
              <a:rPr lang="fr-FR" sz="2000" dirty="0"/>
              <a:t>Faible engagement dans l’identification, communication et limitation des risques </a:t>
            </a:r>
            <a:r>
              <a:rPr lang="fr-FR" sz="2000" dirty="0" smtClean="0"/>
              <a:t>potentiels;</a:t>
            </a:r>
          </a:p>
          <a:p>
            <a:pPr>
              <a:lnSpc>
                <a:spcPct val="150000"/>
              </a:lnSpc>
              <a:buFont typeface="Wingdings" panose="05000000000000000000" pitchFamily="2" charset="2"/>
              <a:buChar char="v"/>
            </a:pPr>
            <a:r>
              <a:rPr lang="fr-FR" sz="2000" dirty="0"/>
              <a:t>Manque d’outils adéquats de la planification </a:t>
            </a:r>
            <a:r>
              <a:rPr lang="fr-FR" sz="2000" dirty="0" smtClean="0"/>
              <a:t>;</a:t>
            </a:r>
          </a:p>
          <a:p>
            <a:pPr lvl="0">
              <a:lnSpc>
                <a:spcPct val="150000"/>
              </a:lnSpc>
              <a:buFont typeface="Wingdings" panose="05000000000000000000" pitchFamily="2" charset="2"/>
              <a:buChar char="v"/>
            </a:pPr>
            <a:r>
              <a:rPr lang="fr-FR" sz="2000" dirty="0"/>
              <a:t>Mauvais alignement des projets d’adaptation aux stratégies et politiques existantes en matière de climat et de </a:t>
            </a:r>
            <a:r>
              <a:rPr lang="fr-FR" sz="2000" dirty="0" smtClean="0"/>
              <a:t>développement;</a:t>
            </a:r>
          </a:p>
          <a:p>
            <a:pPr>
              <a:lnSpc>
                <a:spcPct val="150000"/>
              </a:lnSpc>
              <a:buFont typeface="Wingdings" panose="05000000000000000000" pitchFamily="2" charset="2"/>
              <a:buChar char="v"/>
            </a:pPr>
            <a:r>
              <a:rPr lang="fr-FR" sz="2000" dirty="0"/>
              <a:t>Faible prise en compte des aspects de l’innovation, plaidoyer et preuve de </a:t>
            </a:r>
            <a:r>
              <a:rPr lang="fr-FR" sz="2000" dirty="0" smtClean="0"/>
              <a:t>souplesse;</a:t>
            </a:r>
          </a:p>
          <a:p>
            <a:pPr lvl="0">
              <a:lnSpc>
                <a:spcPct val="150000"/>
              </a:lnSpc>
              <a:buFont typeface="Wingdings" panose="05000000000000000000" pitchFamily="2" charset="2"/>
              <a:buChar char="v"/>
            </a:pPr>
            <a:r>
              <a:rPr lang="fr-FR" sz="2000" dirty="0"/>
              <a:t>Faible niveau de partage d’expériences</a:t>
            </a:r>
          </a:p>
          <a:p>
            <a:pPr>
              <a:lnSpc>
                <a:spcPct val="150000"/>
              </a:lnSpc>
              <a:buFont typeface="Wingdings" panose="05000000000000000000" pitchFamily="2" charset="2"/>
              <a:buChar char="v"/>
            </a:pPr>
            <a:endParaRPr lang="fr-FR" sz="2000" dirty="0"/>
          </a:p>
          <a:p>
            <a:pPr lvl="0">
              <a:lnSpc>
                <a:spcPct val="150000"/>
              </a:lnSpc>
              <a:buFont typeface="Wingdings" panose="05000000000000000000" pitchFamily="2" charset="2"/>
              <a:buChar char="v"/>
            </a:pPr>
            <a:endParaRPr lang="fr-FR" sz="2000" dirty="0"/>
          </a:p>
          <a:p>
            <a:pPr>
              <a:lnSpc>
                <a:spcPct val="150000"/>
              </a:lnSpc>
              <a:buFont typeface="Wingdings" panose="05000000000000000000" pitchFamily="2" charset="2"/>
              <a:buChar char="v"/>
            </a:pPr>
            <a:endParaRPr lang="fr-FR" sz="2000" dirty="0"/>
          </a:p>
          <a:p>
            <a:pPr lvl="0">
              <a:lnSpc>
                <a:spcPct val="150000"/>
              </a:lnSpc>
              <a:buFont typeface="Wingdings" panose="05000000000000000000" pitchFamily="2" charset="2"/>
              <a:buChar char="v"/>
            </a:pPr>
            <a:endParaRPr lang="fr-FR" sz="2400" dirty="0"/>
          </a:p>
          <a:p>
            <a:pPr marL="0" indent="0">
              <a:lnSpc>
                <a:spcPct val="150000"/>
              </a:lnSpc>
              <a:buNone/>
            </a:pPr>
            <a:endParaRPr lang="fr-FR" sz="2400" b="1" dirty="0"/>
          </a:p>
          <a:p>
            <a:pPr lvl="0"/>
            <a:endParaRPr lang="fr-FR" sz="2400" dirty="0"/>
          </a:p>
          <a:p>
            <a:pPr lvl="0"/>
            <a:endParaRPr lang="fr-FR" sz="2400" dirty="0"/>
          </a:p>
          <a:p>
            <a:pPr>
              <a:lnSpc>
                <a:spcPct val="150000"/>
              </a:lnSpc>
            </a:pPr>
            <a:endParaRPr lang="fr-FR" sz="2400" b="1" dirty="0" smtClean="0"/>
          </a:p>
        </p:txBody>
      </p:sp>
      <p:pic>
        <p:nvPicPr>
          <p:cNvPr id="4" name="image2.png" descr="logo">
            <a:extLst>
              <a:ext uri="{FF2B5EF4-FFF2-40B4-BE49-F238E27FC236}">
                <a16:creationId xmlns="" xmlns:a16="http://schemas.microsoft.com/office/drawing/2014/main" id="{69D8C3EF-1FAC-4253-85FF-66FC5C512AB0}"/>
              </a:ext>
            </a:extLst>
          </p:cNvPr>
          <p:cNvPicPr/>
          <p:nvPr/>
        </p:nvPicPr>
        <p:blipFill>
          <a:blip r:embed="rId2"/>
          <a:srcRect/>
          <a:stretch>
            <a:fillRect/>
          </a:stretch>
        </p:blipFill>
        <p:spPr>
          <a:xfrm>
            <a:off x="11475076" y="-469335"/>
            <a:ext cx="716924" cy="857249"/>
          </a:xfrm>
          <a:prstGeom prst="rect">
            <a:avLst/>
          </a:prstGeom>
          <a:ln/>
        </p:spPr>
      </p:pic>
      <p:pic>
        <p:nvPicPr>
          <p:cNvPr id="6" name="Picture 16" descr="http://www.minep.gov.cm/templates/index/images/logo-minepded.png">
            <a:hlinkClick r:id="rId3"/>
          </p:cNvPr>
          <p:cNvPicPr>
            <a:picLocks noChangeAspect="1" noChangeArrowheads="1"/>
          </p:cNvPicPr>
          <p:nvPr/>
        </p:nvPicPr>
        <p:blipFill>
          <a:blip r:embed="rId4"/>
          <a:srcRect/>
          <a:stretch>
            <a:fillRect/>
          </a:stretch>
        </p:blipFill>
        <p:spPr bwMode="auto">
          <a:xfrm>
            <a:off x="-302775" y="-595711"/>
            <a:ext cx="1239423" cy="1276748"/>
          </a:xfrm>
          <a:prstGeom prst="rect">
            <a:avLst/>
          </a:prstGeom>
          <a:noFill/>
          <a:ln w="9525">
            <a:noFill/>
            <a:miter lim="800000"/>
            <a:headEnd/>
            <a:tailEnd/>
          </a:ln>
        </p:spPr>
      </p:pic>
    </p:spTree>
    <p:extLst>
      <p:ext uri="{BB962C8B-B14F-4D97-AF65-F5344CB8AC3E}">
        <p14:creationId xmlns:p14="http://schemas.microsoft.com/office/powerpoint/2010/main" val="17721455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717794E-8423-46E3-A638-EDBE7443CD9F}"/>
              </a:ext>
            </a:extLst>
          </p:cNvPr>
          <p:cNvSpPr>
            <a:spLocks noGrp="1"/>
          </p:cNvSpPr>
          <p:nvPr>
            <p:ph type="title"/>
          </p:nvPr>
        </p:nvSpPr>
        <p:spPr>
          <a:xfrm>
            <a:off x="90152" y="-476517"/>
            <a:ext cx="12196293" cy="914400"/>
          </a:xfrm>
          <a:solidFill>
            <a:schemeClr val="accent1">
              <a:lumMod val="75000"/>
            </a:schemeClr>
          </a:solidFill>
        </p:spPr>
        <p:txBody>
          <a:bodyPr>
            <a:normAutofit/>
          </a:bodyPr>
          <a:lstStyle/>
          <a:p>
            <a:pPr algn="ctr"/>
            <a:r>
              <a:rPr lang="fr-FR" sz="3200" b="1" dirty="0" smtClean="0"/>
              <a:t>RESULTATS</a:t>
            </a:r>
            <a:endParaRPr lang="fr-FR" sz="3200" b="1" dirty="0"/>
          </a:p>
        </p:txBody>
      </p:sp>
      <p:sp>
        <p:nvSpPr>
          <p:cNvPr id="3" name="Espace réservé du contenu 2">
            <a:extLst>
              <a:ext uri="{FF2B5EF4-FFF2-40B4-BE49-F238E27FC236}">
                <a16:creationId xmlns="" xmlns:a16="http://schemas.microsoft.com/office/drawing/2014/main" id="{29DD093B-5B7F-4A14-BF24-8BEEC1B5DCA7}"/>
              </a:ext>
            </a:extLst>
          </p:cNvPr>
          <p:cNvSpPr>
            <a:spLocks noGrp="1"/>
          </p:cNvSpPr>
          <p:nvPr>
            <p:ph idx="1"/>
          </p:nvPr>
        </p:nvSpPr>
        <p:spPr>
          <a:xfrm>
            <a:off x="0" y="681036"/>
            <a:ext cx="11353800" cy="6402343"/>
          </a:xfrm>
        </p:spPr>
        <p:txBody>
          <a:bodyPr>
            <a:normAutofit fontScale="85000" lnSpcReduction="10000"/>
          </a:bodyPr>
          <a:lstStyle/>
          <a:p>
            <a:pPr marL="0" indent="0">
              <a:lnSpc>
                <a:spcPct val="150000"/>
              </a:lnSpc>
              <a:buNone/>
            </a:pPr>
            <a:r>
              <a:rPr lang="fr-FR" sz="2400" b="1" dirty="0" smtClean="0"/>
              <a:t>III. Mécanisme de financement</a:t>
            </a:r>
          </a:p>
          <a:p>
            <a:pPr lvl="0">
              <a:lnSpc>
                <a:spcPct val="150000"/>
              </a:lnSpc>
              <a:buFont typeface="Wingdings" panose="05000000000000000000" pitchFamily="2" charset="2"/>
              <a:buChar char="v"/>
            </a:pPr>
            <a:r>
              <a:rPr lang="fr-FR" sz="2000" dirty="0"/>
              <a:t>Faible intégration des changements climatiques dans les politiques </a:t>
            </a:r>
            <a:r>
              <a:rPr lang="fr-FR" sz="2000" dirty="0" smtClean="0"/>
              <a:t>nationales;</a:t>
            </a:r>
          </a:p>
          <a:p>
            <a:pPr>
              <a:lnSpc>
                <a:spcPct val="150000"/>
              </a:lnSpc>
              <a:buFont typeface="Wingdings" panose="05000000000000000000" pitchFamily="2" charset="2"/>
              <a:buChar char="v"/>
            </a:pPr>
            <a:r>
              <a:rPr lang="fr-FR" sz="2000" dirty="0"/>
              <a:t>Manque d’intégration d’adaptation dans la gestion des finances </a:t>
            </a:r>
            <a:r>
              <a:rPr lang="fr-FR" sz="2000" dirty="0" smtClean="0"/>
              <a:t>publiques;</a:t>
            </a:r>
            <a:endParaRPr lang="fr-FR" sz="2000" dirty="0"/>
          </a:p>
          <a:p>
            <a:pPr>
              <a:lnSpc>
                <a:spcPct val="150000"/>
              </a:lnSpc>
              <a:buFont typeface="Wingdings" panose="05000000000000000000" pitchFamily="2" charset="2"/>
              <a:buChar char="v"/>
            </a:pPr>
            <a:r>
              <a:rPr lang="fr-FR" sz="2000" dirty="0"/>
              <a:t>Absence d’un mécanisme approprié d’appui </a:t>
            </a:r>
            <a:r>
              <a:rPr lang="fr-FR" sz="2000" dirty="0" smtClean="0"/>
              <a:t>budgétaire;</a:t>
            </a:r>
            <a:endParaRPr lang="fr-FR" sz="2000" dirty="0"/>
          </a:p>
          <a:p>
            <a:pPr>
              <a:lnSpc>
                <a:spcPct val="150000"/>
              </a:lnSpc>
              <a:buFont typeface="Wingdings" panose="05000000000000000000" pitchFamily="2" charset="2"/>
              <a:buChar char="v"/>
            </a:pPr>
            <a:r>
              <a:rPr lang="fr-FR" sz="2000" dirty="0"/>
              <a:t>Laxisme dans la mise en œuvre du PNACC par les </a:t>
            </a:r>
            <a:r>
              <a:rPr lang="fr-FR" sz="2000" dirty="0" smtClean="0"/>
              <a:t>sectoriels.</a:t>
            </a:r>
          </a:p>
          <a:p>
            <a:pPr marL="0" indent="0">
              <a:lnSpc>
                <a:spcPct val="150000"/>
              </a:lnSpc>
              <a:buNone/>
            </a:pPr>
            <a:endParaRPr lang="fr-FR" sz="2000" dirty="0"/>
          </a:p>
          <a:p>
            <a:pPr marL="0" lvl="0" indent="0">
              <a:lnSpc>
                <a:spcPct val="150000"/>
              </a:lnSpc>
              <a:buNone/>
            </a:pPr>
            <a:r>
              <a:rPr lang="fr-FR" sz="2000" b="1" dirty="0" smtClean="0"/>
              <a:t>Orientation à prendre en compte dans le nouveau PNACC</a:t>
            </a:r>
          </a:p>
          <a:p>
            <a:pPr marL="0" lvl="0" indent="0">
              <a:lnSpc>
                <a:spcPct val="150000"/>
              </a:lnSpc>
              <a:buNone/>
            </a:pPr>
            <a:r>
              <a:rPr lang="fr-FR" sz="2000" b="1" dirty="0" smtClean="0"/>
              <a:t>Capitalisation des opportunités de financements</a:t>
            </a:r>
          </a:p>
          <a:p>
            <a:pPr lvl="0">
              <a:lnSpc>
                <a:spcPct val="150000"/>
              </a:lnSpc>
            </a:pPr>
            <a:r>
              <a:rPr lang="fr-FR" sz="2000" dirty="0" smtClean="0"/>
              <a:t>Fonds  d’Adaptation aux changements climatiques</a:t>
            </a:r>
          </a:p>
          <a:p>
            <a:pPr lvl="0">
              <a:lnSpc>
                <a:spcPct val="150000"/>
              </a:lnSpc>
            </a:pPr>
            <a:r>
              <a:rPr lang="fr-FR" sz="2000" dirty="0" smtClean="0"/>
              <a:t>Fonds Vert Climat</a:t>
            </a:r>
          </a:p>
          <a:p>
            <a:pPr lvl="0">
              <a:lnSpc>
                <a:spcPct val="150000"/>
              </a:lnSpc>
            </a:pPr>
            <a:r>
              <a:rPr lang="fr-FR" sz="2000" dirty="0" smtClean="0"/>
              <a:t>Fonds  pour l’Environnement Mondial (FEM)</a:t>
            </a:r>
          </a:p>
          <a:p>
            <a:pPr lvl="0">
              <a:lnSpc>
                <a:spcPct val="150000"/>
              </a:lnSpc>
            </a:pPr>
            <a:r>
              <a:rPr lang="fr-FR" sz="2000" dirty="0" smtClean="0"/>
              <a:t>Fonds pour l’Energie Durable en Afrique</a:t>
            </a:r>
          </a:p>
          <a:p>
            <a:pPr lvl="0">
              <a:lnSpc>
                <a:spcPct val="150000"/>
              </a:lnSpc>
            </a:pPr>
            <a:r>
              <a:rPr lang="fr-FR" sz="2000" dirty="0" smtClean="0"/>
              <a:t>Etc.</a:t>
            </a:r>
            <a:endParaRPr lang="fr-FR" sz="2000" dirty="0"/>
          </a:p>
          <a:p>
            <a:pPr>
              <a:lnSpc>
                <a:spcPct val="150000"/>
              </a:lnSpc>
              <a:buFont typeface="Wingdings" panose="05000000000000000000" pitchFamily="2" charset="2"/>
              <a:buChar char="v"/>
            </a:pPr>
            <a:endParaRPr lang="fr-FR" sz="2000" dirty="0"/>
          </a:p>
          <a:p>
            <a:pPr lvl="0">
              <a:lnSpc>
                <a:spcPct val="150000"/>
              </a:lnSpc>
              <a:buFont typeface="Wingdings" panose="05000000000000000000" pitchFamily="2" charset="2"/>
              <a:buChar char="v"/>
            </a:pPr>
            <a:endParaRPr lang="fr-FR" sz="2000" dirty="0"/>
          </a:p>
          <a:p>
            <a:pPr>
              <a:lnSpc>
                <a:spcPct val="150000"/>
              </a:lnSpc>
              <a:buFont typeface="Wingdings" panose="05000000000000000000" pitchFamily="2" charset="2"/>
              <a:buChar char="v"/>
            </a:pPr>
            <a:endParaRPr lang="fr-FR" sz="2000" dirty="0"/>
          </a:p>
          <a:p>
            <a:pPr lvl="0">
              <a:lnSpc>
                <a:spcPct val="150000"/>
              </a:lnSpc>
              <a:buFont typeface="Wingdings" panose="05000000000000000000" pitchFamily="2" charset="2"/>
              <a:buChar char="v"/>
            </a:pPr>
            <a:endParaRPr lang="fr-FR" sz="2400" dirty="0"/>
          </a:p>
          <a:p>
            <a:pPr marL="0" indent="0">
              <a:lnSpc>
                <a:spcPct val="150000"/>
              </a:lnSpc>
              <a:buNone/>
            </a:pPr>
            <a:endParaRPr lang="fr-FR" sz="2400" b="1" dirty="0"/>
          </a:p>
          <a:p>
            <a:pPr lvl="0"/>
            <a:endParaRPr lang="fr-FR" sz="2400" dirty="0"/>
          </a:p>
          <a:p>
            <a:pPr lvl="0"/>
            <a:endParaRPr lang="fr-FR" sz="2400" dirty="0"/>
          </a:p>
          <a:p>
            <a:pPr>
              <a:lnSpc>
                <a:spcPct val="150000"/>
              </a:lnSpc>
            </a:pPr>
            <a:endParaRPr lang="fr-FR" sz="2400" b="1" dirty="0" smtClean="0"/>
          </a:p>
        </p:txBody>
      </p:sp>
      <p:pic>
        <p:nvPicPr>
          <p:cNvPr id="4" name="image2.png" descr="logo">
            <a:extLst>
              <a:ext uri="{FF2B5EF4-FFF2-40B4-BE49-F238E27FC236}">
                <a16:creationId xmlns="" xmlns:a16="http://schemas.microsoft.com/office/drawing/2014/main" id="{69D8C3EF-1FAC-4253-85FF-66FC5C512AB0}"/>
              </a:ext>
            </a:extLst>
          </p:cNvPr>
          <p:cNvPicPr/>
          <p:nvPr/>
        </p:nvPicPr>
        <p:blipFill>
          <a:blip r:embed="rId2"/>
          <a:srcRect/>
          <a:stretch>
            <a:fillRect/>
          </a:stretch>
        </p:blipFill>
        <p:spPr>
          <a:xfrm>
            <a:off x="11475076" y="-469335"/>
            <a:ext cx="716924" cy="857249"/>
          </a:xfrm>
          <a:prstGeom prst="rect">
            <a:avLst/>
          </a:prstGeom>
          <a:ln/>
        </p:spPr>
      </p:pic>
      <p:pic>
        <p:nvPicPr>
          <p:cNvPr id="6" name="Picture 16" descr="http://www.minep.gov.cm/templates/index/images/logo-minepded.png">
            <a:hlinkClick r:id="rId3"/>
          </p:cNvPr>
          <p:cNvPicPr>
            <a:picLocks noChangeAspect="1" noChangeArrowheads="1"/>
          </p:cNvPicPr>
          <p:nvPr/>
        </p:nvPicPr>
        <p:blipFill>
          <a:blip r:embed="rId4"/>
          <a:srcRect/>
          <a:stretch>
            <a:fillRect/>
          </a:stretch>
        </p:blipFill>
        <p:spPr bwMode="auto">
          <a:xfrm>
            <a:off x="-302775" y="-595711"/>
            <a:ext cx="1239423" cy="1276748"/>
          </a:xfrm>
          <a:prstGeom prst="rect">
            <a:avLst/>
          </a:prstGeom>
          <a:noFill/>
          <a:ln w="9525">
            <a:noFill/>
            <a:miter lim="800000"/>
            <a:headEnd/>
            <a:tailEnd/>
          </a:ln>
        </p:spPr>
      </p:pic>
    </p:spTree>
    <p:extLst>
      <p:ext uri="{BB962C8B-B14F-4D97-AF65-F5344CB8AC3E}">
        <p14:creationId xmlns:p14="http://schemas.microsoft.com/office/powerpoint/2010/main" val="8925796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717794E-8423-46E3-A638-EDBE7443CD9F}"/>
              </a:ext>
            </a:extLst>
          </p:cNvPr>
          <p:cNvSpPr>
            <a:spLocks noGrp="1"/>
          </p:cNvSpPr>
          <p:nvPr>
            <p:ph type="title"/>
          </p:nvPr>
        </p:nvSpPr>
        <p:spPr>
          <a:xfrm>
            <a:off x="90152" y="-476517"/>
            <a:ext cx="12196293" cy="914400"/>
          </a:xfrm>
          <a:solidFill>
            <a:schemeClr val="accent1">
              <a:lumMod val="75000"/>
            </a:schemeClr>
          </a:solidFill>
        </p:spPr>
        <p:txBody>
          <a:bodyPr>
            <a:normAutofit/>
          </a:bodyPr>
          <a:lstStyle/>
          <a:p>
            <a:pPr algn="ctr"/>
            <a:r>
              <a:rPr lang="fr-FR" sz="3200" b="1" dirty="0" smtClean="0"/>
              <a:t>RESULTATS</a:t>
            </a:r>
            <a:endParaRPr lang="fr-FR" sz="3200" b="1" dirty="0"/>
          </a:p>
        </p:txBody>
      </p:sp>
      <p:sp>
        <p:nvSpPr>
          <p:cNvPr id="3" name="Espace réservé du contenu 2">
            <a:extLst>
              <a:ext uri="{FF2B5EF4-FFF2-40B4-BE49-F238E27FC236}">
                <a16:creationId xmlns="" xmlns:a16="http://schemas.microsoft.com/office/drawing/2014/main" id="{29DD093B-5B7F-4A14-BF24-8BEEC1B5DCA7}"/>
              </a:ext>
            </a:extLst>
          </p:cNvPr>
          <p:cNvSpPr>
            <a:spLocks noGrp="1"/>
          </p:cNvSpPr>
          <p:nvPr>
            <p:ph idx="1"/>
          </p:nvPr>
        </p:nvSpPr>
        <p:spPr>
          <a:xfrm>
            <a:off x="0" y="681036"/>
            <a:ext cx="11353800" cy="6402343"/>
          </a:xfrm>
        </p:spPr>
        <p:txBody>
          <a:bodyPr>
            <a:normAutofit fontScale="92500" lnSpcReduction="20000"/>
          </a:bodyPr>
          <a:lstStyle/>
          <a:p>
            <a:pPr lvl="0">
              <a:lnSpc>
                <a:spcPct val="150000"/>
              </a:lnSpc>
              <a:buFont typeface="Wingdings" panose="05000000000000000000" pitchFamily="2" charset="2"/>
              <a:buChar char="v"/>
            </a:pPr>
            <a:r>
              <a:rPr lang="fr-FR" sz="2000" b="1" dirty="0" smtClean="0"/>
              <a:t>Assurer la  programmation et budgétisation des projets</a:t>
            </a:r>
          </a:p>
          <a:p>
            <a:pPr lvl="0"/>
            <a:r>
              <a:rPr lang="fr-FR" sz="2200" dirty="0"/>
              <a:t>Créer le cadre institutionnel et réglementaire en matière d’adaptation aux changements climatiques et renforcer les capacités nationales pour créer une base de données ; </a:t>
            </a:r>
          </a:p>
          <a:p>
            <a:pPr lvl="0"/>
            <a:r>
              <a:rPr lang="fr-FR" sz="2200" dirty="0"/>
              <a:t>Veiller à ce que les priorités d’adaptation pour les cinq secteurs les plus vulnérables soient présentées dans le document cadre du PNACC et intégrés dans la planification du développement national et sectoriel </a:t>
            </a:r>
            <a:r>
              <a:rPr lang="fr-FR" sz="2200" dirty="0" smtClean="0"/>
              <a:t>;</a:t>
            </a:r>
          </a:p>
          <a:p>
            <a:pPr lvl="0"/>
            <a:endParaRPr lang="fr-FR" sz="2200" dirty="0"/>
          </a:p>
          <a:p>
            <a:pPr lvl="0"/>
            <a:r>
              <a:rPr lang="fr-FR" sz="2200" dirty="0"/>
              <a:t>Un alignement des investissements sectoriels et décentralisés – budget d’investissement publique avec les priorités du PNACC ; par la préparation des BIP climato-sensibles. </a:t>
            </a:r>
            <a:r>
              <a:rPr lang="fr-CM" sz="2200" dirty="0"/>
              <a:t>Ceci requiert une définition consensuelle des priorités</a:t>
            </a:r>
            <a:r>
              <a:rPr lang="en-US" sz="2200" dirty="0"/>
              <a:t>;</a:t>
            </a:r>
            <a:endParaRPr lang="fr-FR" sz="2200" dirty="0"/>
          </a:p>
          <a:p>
            <a:pPr lvl="0"/>
            <a:r>
              <a:rPr lang="fr-FR" sz="2200" dirty="0"/>
              <a:t>Améliorer le financement de l’adaptation aux changements climatiques par l’engagement du secteur privé et à l’identification de projets d’adaptation</a:t>
            </a:r>
            <a:r>
              <a:rPr lang="fr-FR" sz="2200" dirty="0" smtClean="0"/>
              <a:t>.</a:t>
            </a:r>
          </a:p>
          <a:p>
            <a:pPr lvl="0"/>
            <a:endParaRPr lang="fr-FR" sz="2000" dirty="0"/>
          </a:p>
          <a:p>
            <a:pPr>
              <a:lnSpc>
                <a:spcPct val="150000"/>
              </a:lnSpc>
              <a:buFont typeface="Wingdings" panose="05000000000000000000" pitchFamily="2" charset="2"/>
              <a:buChar char="v"/>
            </a:pPr>
            <a:r>
              <a:rPr lang="fr-FR" sz="2000" b="1" dirty="0"/>
              <a:t>Renforcement de  l’engagement du secteur privé dans l’innovation et l’identification de projets structurants et durables de l’adaptation aux changements </a:t>
            </a:r>
            <a:r>
              <a:rPr lang="fr-FR" sz="2000" b="1" dirty="0" smtClean="0"/>
              <a:t>climatiques</a:t>
            </a:r>
          </a:p>
          <a:p>
            <a:pPr algn="just">
              <a:lnSpc>
                <a:spcPct val="150000"/>
              </a:lnSpc>
            </a:pPr>
            <a:r>
              <a:rPr lang="fr-FR" sz="2000" dirty="0"/>
              <a:t>La priorisation et l’allocation des financements dans les budgets sectoriels et dans les nouvelles opportunités de collaboration avec le secteur privé doivent tenir compte des secteurs et des filières souvent marginalisés. Investir dans ces secteurs, et notamment ceux fortement féminisés, constitue une opportunité pour réduire les inégalités.</a:t>
            </a:r>
          </a:p>
          <a:p>
            <a:pPr lvl="0">
              <a:lnSpc>
                <a:spcPct val="150000"/>
              </a:lnSpc>
              <a:buFont typeface="Wingdings" panose="05000000000000000000" pitchFamily="2" charset="2"/>
              <a:buChar char="v"/>
            </a:pPr>
            <a:endParaRPr lang="fr-FR" sz="2000" b="1" dirty="0" smtClean="0"/>
          </a:p>
          <a:p>
            <a:pPr lvl="0">
              <a:lnSpc>
                <a:spcPct val="150000"/>
              </a:lnSpc>
            </a:pPr>
            <a:endParaRPr lang="fr-FR" sz="2000" b="1" dirty="0"/>
          </a:p>
          <a:p>
            <a:pPr>
              <a:lnSpc>
                <a:spcPct val="150000"/>
              </a:lnSpc>
            </a:pPr>
            <a:endParaRPr lang="fr-FR" sz="2000" b="1" dirty="0"/>
          </a:p>
          <a:p>
            <a:pPr lvl="0">
              <a:lnSpc>
                <a:spcPct val="150000"/>
              </a:lnSpc>
              <a:buFont typeface="Wingdings" panose="05000000000000000000" pitchFamily="2" charset="2"/>
              <a:buChar char="v"/>
            </a:pPr>
            <a:endParaRPr lang="fr-FR" sz="2400" dirty="0"/>
          </a:p>
          <a:p>
            <a:pPr marL="0" indent="0">
              <a:lnSpc>
                <a:spcPct val="150000"/>
              </a:lnSpc>
              <a:buNone/>
            </a:pPr>
            <a:endParaRPr lang="fr-FR" sz="2400" b="1" dirty="0"/>
          </a:p>
          <a:p>
            <a:pPr lvl="0"/>
            <a:endParaRPr lang="fr-FR" sz="2400" dirty="0"/>
          </a:p>
          <a:p>
            <a:pPr lvl="0"/>
            <a:endParaRPr lang="fr-FR" sz="2400" dirty="0"/>
          </a:p>
          <a:p>
            <a:pPr>
              <a:lnSpc>
                <a:spcPct val="150000"/>
              </a:lnSpc>
            </a:pPr>
            <a:endParaRPr lang="fr-FR" sz="2400" b="1" dirty="0" smtClean="0"/>
          </a:p>
        </p:txBody>
      </p:sp>
      <p:pic>
        <p:nvPicPr>
          <p:cNvPr id="4" name="image2.png" descr="logo">
            <a:extLst>
              <a:ext uri="{FF2B5EF4-FFF2-40B4-BE49-F238E27FC236}">
                <a16:creationId xmlns="" xmlns:a16="http://schemas.microsoft.com/office/drawing/2014/main" id="{69D8C3EF-1FAC-4253-85FF-66FC5C512AB0}"/>
              </a:ext>
            </a:extLst>
          </p:cNvPr>
          <p:cNvPicPr/>
          <p:nvPr/>
        </p:nvPicPr>
        <p:blipFill>
          <a:blip r:embed="rId2"/>
          <a:srcRect/>
          <a:stretch>
            <a:fillRect/>
          </a:stretch>
        </p:blipFill>
        <p:spPr>
          <a:xfrm>
            <a:off x="11475076" y="-469335"/>
            <a:ext cx="716924" cy="857249"/>
          </a:xfrm>
          <a:prstGeom prst="rect">
            <a:avLst/>
          </a:prstGeom>
          <a:ln/>
        </p:spPr>
      </p:pic>
      <p:pic>
        <p:nvPicPr>
          <p:cNvPr id="6" name="Picture 16" descr="http://www.minep.gov.cm/templates/index/images/logo-minepded.png">
            <a:hlinkClick r:id="rId3"/>
          </p:cNvPr>
          <p:cNvPicPr>
            <a:picLocks noChangeAspect="1" noChangeArrowheads="1"/>
          </p:cNvPicPr>
          <p:nvPr/>
        </p:nvPicPr>
        <p:blipFill>
          <a:blip r:embed="rId4"/>
          <a:srcRect/>
          <a:stretch>
            <a:fillRect/>
          </a:stretch>
        </p:blipFill>
        <p:spPr bwMode="auto">
          <a:xfrm>
            <a:off x="-302775" y="-595711"/>
            <a:ext cx="1239423" cy="1276748"/>
          </a:xfrm>
          <a:prstGeom prst="rect">
            <a:avLst/>
          </a:prstGeom>
          <a:noFill/>
          <a:ln w="9525">
            <a:noFill/>
            <a:miter lim="800000"/>
            <a:headEnd/>
            <a:tailEnd/>
          </a:ln>
        </p:spPr>
      </p:pic>
    </p:spTree>
    <p:extLst>
      <p:ext uri="{BB962C8B-B14F-4D97-AF65-F5344CB8AC3E}">
        <p14:creationId xmlns:p14="http://schemas.microsoft.com/office/powerpoint/2010/main" val="36309937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717794E-8423-46E3-A638-EDBE7443CD9F}"/>
              </a:ext>
            </a:extLst>
          </p:cNvPr>
          <p:cNvSpPr>
            <a:spLocks noGrp="1"/>
          </p:cNvSpPr>
          <p:nvPr>
            <p:ph type="title"/>
          </p:nvPr>
        </p:nvSpPr>
        <p:spPr>
          <a:xfrm>
            <a:off x="90152" y="-476517"/>
            <a:ext cx="12196293" cy="914400"/>
          </a:xfrm>
          <a:solidFill>
            <a:schemeClr val="accent1">
              <a:lumMod val="75000"/>
            </a:schemeClr>
          </a:solidFill>
        </p:spPr>
        <p:txBody>
          <a:bodyPr>
            <a:normAutofit/>
          </a:bodyPr>
          <a:lstStyle/>
          <a:p>
            <a:pPr algn="ctr"/>
            <a:r>
              <a:rPr lang="fr-FR" sz="3200" b="1" dirty="0" smtClean="0"/>
              <a:t>RESULTATS</a:t>
            </a:r>
            <a:endParaRPr lang="fr-FR" sz="3200" b="1" dirty="0"/>
          </a:p>
        </p:txBody>
      </p:sp>
      <p:sp>
        <p:nvSpPr>
          <p:cNvPr id="3" name="Espace réservé du contenu 2">
            <a:extLst>
              <a:ext uri="{FF2B5EF4-FFF2-40B4-BE49-F238E27FC236}">
                <a16:creationId xmlns="" xmlns:a16="http://schemas.microsoft.com/office/drawing/2014/main" id="{29DD093B-5B7F-4A14-BF24-8BEEC1B5DCA7}"/>
              </a:ext>
            </a:extLst>
          </p:cNvPr>
          <p:cNvSpPr>
            <a:spLocks noGrp="1"/>
          </p:cNvSpPr>
          <p:nvPr>
            <p:ph idx="1"/>
          </p:nvPr>
        </p:nvSpPr>
        <p:spPr>
          <a:xfrm>
            <a:off x="0" y="681036"/>
            <a:ext cx="11353800" cy="6402343"/>
          </a:xfrm>
        </p:spPr>
        <p:txBody>
          <a:bodyPr>
            <a:normAutofit fontScale="92500"/>
          </a:bodyPr>
          <a:lstStyle/>
          <a:p>
            <a:pPr marL="0" indent="0">
              <a:lnSpc>
                <a:spcPct val="150000"/>
              </a:lnSpc>
              <a:buNone/>
            </a:pPr>
            <a:r>
              <a:rPr lang="fr-FR" sz="2400" b="1" dirty="0" smtClean="0"/>
              <a:t>Orientation à prendre en compte</a:t>
            </a:r>
          </a:p>
          <a:p>
            <a:pPr lvl="0">
              <a:buFont typeface="Wingdings" panose="05000000000000000000" pitchFamily="2" charset="2"/>
              <a:buChar char="v"/>
            </a:pPr>
            <a:r>
              <a:rPr lang="fr-FR" sz="2400" b="1" dirty="0"/>
              <a:t>Identification et promotion des nouvelles opportunités de financement plus favorables au partenariat public-privé </a:t>
            </a:r>
            <a:endParaRPr lang="fr-FR" sz="2400" dirty="0"/>
          </a:p>
          <a:p>
            <a:pPr lvl="0"/>
            <a:r>
              <a:rPr lang="fr-FR" sz="2400" dirty="0"/>
              <a:t>Créer des mécanismes de financement sensibles au privé, genre avec des indicateurs de suivi désagrégés par sexe pour mieux suivre les bénéfices des stratégies d’adaptation </a:t>
            </a:r>
            <a:r>
              <a:rPr lang="fr-FR" sz="2400" dirty="0" smtClean="0"/>
              <a:t>inclusives;</a:t>
            </a:r>
          </a:p>
          <a:p>
            <a:pPr marL="0" lvl="0" indent="0">
              <a:buNone/>
            </a:pPr>
            <a:endParaRPr lang="fr-FR" sz="2400" dirty="0"/>
          </a:p>
          <a:p>
            <a:pPr lvl="0"/>
            <a:r>
              <a:rPr lang="fr-FR" sz="2400" dirty="0"/>
              <a:t> Impliquer le Fonds de l’Environnement et le Développement Durable (FEDD) dans cette activité. Une ligne budgétaire pour le financement d’activités qui visent à promouvoir l’équité est incluse dans toutes les propositions de projets</a:t>
            </a:r>
            <a:r>
              <a:rPr lang="fr-FR" sz="2400" dirty="0" smtClean="0"/>
              <a:t>.</a:t>
            </a:r>
          </a:p>
          <a:p>
            <a:pPr lvl="0"/>
            <a:endParaRPr lang="fr-FR" sz="2400" dirty="0"/>
          </a:p>
          <a:p>
            <a:pPr lvl="0">
              <a:buFont typeface="Wingdings" panose="05000000000000000000" pitchFamily="2" charset="2"/>
              <a:buChar char="v"/>
            </a:pPr>
            <a:r>
              <a:rPr lang="fr-FR" sz="2400" b="1" dirty="0"/>
              <a:t>Développement des options d’adaptation prioritaires et innovantes dans des idées de projets : </a:t>
            </a:r>
            <a:endParaRPr lang="fr-FR" sz="2400" dirty="0"/>
          </a:p>
          <a:p>
            <a:pPr lvl="0"/>
            <a:r>
              <a:rPr lang="fr-FR" sz="2400" dirty="0"/>
              <a:t>Créer un mécanisme de communication qui facilite les échanges systématiques avec les partenaires clés, car la diversité des acteurs favorise </a:t>
            </a:r>
            <a:r>
              <a:rPr lang="fr-FR" sz="2400" dirty="0" smtClean="0"/>
              <a:t>l’innovation</a:t>
            </a:r>
            <a:r>
              <a:rPr lang="fr-FR" sz="2400" dirty="0"/>
              <a:t>;</a:t>
            </a:r>
          </a:p>
          <a:p>
            <a:pPr lvl="0"/>
            <a:r>
              <a:rPr lang="fr-FR" sz="2400" dirty="0"/>
              <a:t>S’assurer que les projets pilotes en matière d’assurance en cas de calamité climatique intègrent des analyses de genre pertinentes en fonction du secteur. </a:t>
            </a:r>
          </a:p>
          <a:p>
            <a:r>
              <a:rPr lang="fr-FR" sz="2400" dirty="0" smtClean="0"/>
              <a:t>etc</a:t>
            </a:r>
            <a:r>
              <a:rPr lang="fr-FR" sz="2400" b="1" dirty="0"/>
              <a:t>. </a:t>
            </a:r>
            <a:endParaRPr lang="fr-FR" sz="2400" dirty="0"/>
          </a:p>
          <a:p>
            <a:pPr lvl="0">
              <a:buFont typeface="Wingdings" panose="05000000000000000000" pitchFamily="2" charset="2"/>
              <a:buChar char="v"/>
            </a:pPr>
            <a:endParaRPr lang="fr-FR" sz="2400" dirty="0"/>
          </a:p>
          <a:p>
            <a:endParaRPr lang="fr-FR" sz="2400" dirty="0"/>
          </a:p>
          <a:p>
            <a:pPr marL="0" indent="0">
              <a:lnSpc>
                <a:spcPct val="150000"/>
              </a:lnSpc>
              <a:buNone/>
            </a:pPr>
            <a:endParaRPr lang="fr-FR" sz="2400" b="1" dirty="0"/>
          </a:p>
          <a:p>
            <a:pPr lvl="0"/>
            <a:endParaRPr lang="fr-FR" sz="2400" dirty="0"/>
          </a:p>
          <a:p>
            <a:pPr lvl="0"/>
            <a:endParaRPr lang="fr-FR" sz="2400" dirty="0"/>
          </a:p>
          <a:p>
            <a:pPr>
              <a:lnSpc>
                <a:spcPct val="150000"/>
              </a:lnSpc>
            </a:pPr>
            <a:endParaRPr lang="fr-FR" sz="2400" b="1" dirty="0" smtClean="0"/>
          </a:p>
        </p:txBody>
      </p:sp>
      <p:pic>
        <p:nvPicPr>
          <p:cNvPr id="4" name="image2.png" descr="logo">
            <a:extLst>
              <a:ext uri="{FF2B5EF4-FFF2-40B4-BE49-F238E27FC236}">
                <a16:creationId xmlns="" xmlns:a16="http://schemas.microsoft.com/office/drawing/2014/main" id="{69D8C3EF-1FAC-4253-85FF-66FC5C512AB0}"/>
              </a:ext>
            </a:extLst>
          </p:cNvPr>
          <p:cNvPicPr/>
          <p:nvPr/>
        </p:nvPicPr>
        <p:blipFill>
          <a:blip r:embed="rId2"/>
          <a:srcRect/>
          <a:stretch>
            <a:fillRect/>
          </a:stretch>
        </p:blipFill>
        <p:spPr>
          <a:xfrm>
            <a:off x="11475076" y="-469335"/>
            <a:ext cx="716924" cy="857249"/>
          </a:xfrm>
          <a:prstGeom prst="rect">
            <a:avLst/>
          </a:prstGeom>
          <a:ln/>
        </p:spPr>
      </p:pic>
      <p:pic>
        <p:nvPicPr>
          <p:cNvPr id="6" name="Picture 16" descr="http://www.minep.gov.cm/templates/index/images/logo-minepded.png">
            <a:hlinkClick r:id="rId3"/>
          </p:cNvPr>
          <p:cNvPicPr>
            <a:picLocks noChangeAspect="1" noChangeArrowheads="1"/>
          </p:cNvPicPr>
          <p:nvPr/>
        </p:nvPicPr>
        <p:blipFill>
          <a:blip r:embed="rId4"/>
          <a:srcRect/>
          <a:stretch>
            <a:fillRect/>
          </a:stretch>
        </p:blipFill>
        <p:spPr bwMode="auto">
          <a:xfrm>
            <a:off x="-302775" y="-595711"/>
            <a:ext cx="1239423" cy="1276748"/>
          </a:xfrm>
          <a:prstGeom prst="rect">
            <a:avLst/>
          </a:prstGeom>
          <a:noFill/>
          <a:ln w="9525">
            <a:noFill/>
            <a:miter lim="800000"/>
            <a:headEnd/>
            <a:tailEnd/>
          </a:ln>
        </p:spPr>
      </p:pic>
    </p:spTree>
    <p:extLst>
      <p:ext uri="{BB962C8B-B14F-4D97-AF65-F5344CB8AC3E}">
        <p14:creationId xmlns:p14="http://schemas.microsoft.com/office/powerpoint/2010/main" val="42910150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717794E-8423-46E3-A638-EDBE7443CD9F}"/>
              </a:ext>
            </a:extLst>
          </p:cNvPr>
          <p:cNvSpPr>
            <a:spLocks noGrp="1"/>
          </p:cNvSpPr>
          <p:nvPr>
            <p:ph type="title"/>
          </p:nvPr>
        </p:nvSpPr>
        <p:spPr>
          <a:xfrm>
            <a:off x="90152" y="-476517"/>
            <a:ext cx="12196293" cy="914400"/>
          </a:xfrm>
          <a:solidFill>
            <a:schemeClr val="accent1">
              <a:lumMod val="75000"/>
            </a:schemeClr>
          </a:solidFill>
        </p:spPr>
        <p:txBody>
          <a:bodyPr>
            <a:normAutofit/>
          </a:bodyPr>
          <a:lstStyle/>
          <a:p>
            <a:pPr algn="ctr"/>
            <a:r>
              <a:rPr lang="fr-FR" sz="3200" b="1" dirty="0" smtClean="0"/>
              <a:t>RESULTATS</a:t>
            </a:r>
            <a:endParaRPr lang="fr-FR" sz="3200" b="1" dirty="0"/>
          </a:p>
        </p:txBody>
      </p:sp>
      <p:sp>
        <p:nvSpPr>
          <p:cNvPr id="3" name="Espace réservé du contenu 2">
            <a:extLst>
              <a:ext uri="{FF2B5EF4-FFF2-40B4-BE49-F238E27FC236}">
                <a16:creationId xmlns="" xmlns:a16="http://schemas.microsoft.com/office/drawing/2014/main" id="{29DD093B-5B7F-4A14-BF24-8BEEC1B5DCA7}"/>
              </a:ext>
            </a:extLst>
          </p:cNvPr>
          <p:cNvSpPr>
            <a:spLocks noGrp="1"/>
          </p:cNvSpPr>
          <p:nvPr>
            <p:ph idx="1"/>
          </p:nvPr>
        </p:nvSpPr>
        <p:spPr>
          <a:xfrm>
            <a:off x="0" y="681036"/>
            <a:ext cx="11353800" cy="6402343"/>
          </a:xfrm>
        </p:spPr>
        <p:txBody>
          <a:bodyPr>
            <a:normAutofit lnSpcReduction="10000"/>
          </a:bodyPr>
          <a:lstStyle/>
          <a:p>
            <a:pPr marL="0" indent="0">
              <a:lnSpc>
                <a:spcPct val="150000"/>
              </a:lnSpc>
              <a:buNone/>
            </a:pPr>
            <a:r>
              <a:rPr lang="fr-FR" sz="2400" b="1" dirty="0" smtClean="0"/>
              <a:t>Orientation à prendre en compte</a:t>
            </a:r>
          </a:p>
          <a:p>
            <a:pPr>
              <a:buFont typeface="Wingdings" panose="05000000000000000000" pitchFamily="2" charset="2"/>
              <a:buChar char="v"/>
            </a:pPr>
            <a:r>
              <a:rPr lang="fr-FR" sz="2400" b="1" dirty="0"/>
              <a:t>Entraîner l’ensemble des secteurs économiques impactés par le changement climatique </a:t>
            </a:r>
            <a:endParaRPr lang="fr-FR" sz="2400" dirty="0"/>
          </a:p>
          <a:p>
            <a:pPr marL="0" lvl="0" indent="0">
              <a:buNone/>
            </a:pPr>
            <a:r>
              <a:rPr lang="fr-FR" sz="2400" dirty="0"/>
              <a:t>Le constat de cette mission d’évaluation révèle une absence d’entraînement du secteur privée au cours du premier PNACC, le prochain plan doit nécessairement trouver une méthode plus efficace pour progresser dans la nécessaire prise de conscience par l’implication du privé. </a:t>
            </a:r>
            <a:endParaRPr lang="fr-FR" sz="2400" dirty="0" smtClean="0"/>
          </a:p>
          <a:p>
            <a:pPr marL="0" lvl="0" indent="0">
              <a:buNone/>
            </a:pPr>
            <a:endParaRPr lang="fr-FR" sz="2400" b="1" dirty="0"/>
          </a:p>
          <a:p>
            <a:pPr>
              <a:buFont typeface="Wingdings" panose="05000000000000000000" pitchFamily="2" charset="2"/>
              <a:buChar char="v"/>
            </a:pPr>
            <a:r>
              <a:rPr lang="fr-FR" sz="2400" b="1" dirty="0"/>
              <a:t> Assurer la pérennité des missions de service public en cas de crise climatique et la résilience de ces services. </a:t>
            </a:r>
            <a:endParaRPr lang="fr-FR" sz="2400" b="1" dirty="0" smtClean="0"/>
          </a:p>
          <a:p>
            <a:pPr>
              <a:buFont typeface="Wingdings" panose="05000000000000000000" pitchFamily="2" charset="2"/>
              <a:buChar char="v"/>
            </a:pPr>
            <a:endParaRPr lang="fr-FR" sz="2400" b="1" dirty="0"/>
          </a:p>
          <a:p>
            <a:pPr algn="just"/>
            <a:r>
              <a:rPr lang="fr-FR" sz="2400" dirty="0"/>
              <a:t>La liberté d’action des acteurs privés justifie plusieurs efforts de l’action publique à leur endroit. Tout d'abord, les pouvoirs publics se doivent d'informer le plus précisément possible les entreprises sur les risques qu'elles encourent. Les remarques précédentes sur les bases de données comme les cartes de vulnérabilité et les éventuels approfondissements sectoriels des régions suffisent pourvu qu'un système de porter à connaissance des entreprises soit institué. Un centre de ressources paraît le mieux placé pour porter cette mission.</a:t>
            </a:r>
          </a:p>
          <a:p>
            <a:pPr marL="0" lvl="0" indent="0">
              <a:buNone/>
            </a:pPr>
            <a:endParaRPr lang="fr-FR" sz="2400" dirty="0"/>
          </a:p>
          <a:p>
            <a:pPr lvl="0">
              <a:buFont typeface="Wingdings" panose="05000000000000000000" pitchFamily="2" charset="2"/>
              <a:buChar char="v"/>
            </a:pPr>
            <a:endParaRPr lang="fr-FR" sz="2400" dirty="0"/>
          </a:p>
          <a:p>
            <a:endParaRPr lang="fr-FR" sz="2400" dirty="0"/>
          </a:p>
          <a:p>
            <a:pPr marL="0" indent="0">
              <a:lnSpc>
                <a:spcPct val="150000"/>
              </a:lnSpc>
              <a:buNone/>
            </a:pPr>
            <a:endParaRPr lang="fr-FR" sz="2400" b="1" dirty="0"/>
          </a:p>
          <a:p>
            <a:pPr lvl="0"/>
            <a:endParaRPr lang="fr-FR" sz="2400" dirty="0"/>
          </a:p>
          <a:p>
            <a:pPr lvl="0"/>
            <a:endParaRPr lang="fr-FR" sz="2400" dirty="0"/>
          </a:p>
          <a:p>
            <a:pPr>
              <a:lnSpc>
                <a:spcPct val="150000"/>
              </a:lnSpc>
            </a:pPr>
            <a:endParaRPr lang="fr-FR" sz="2400" b="1" dirty="0" smtClean="0"/>
          </a:p>
        </p:txBody>
      </p:sp>
      <p:pic>
        <p:nvPicPr>
          <p:cNvPr id="4" name="image2.png" descr="logo">
            <a:extLst>
              <a:ext uri="{FF2B5EF4-FFF2-40B4-BE49-F238E27FC236}">
                <a16:creationId xmlns="" xmlns:a16="http://schemas.microsoft.com/office/drawing/2014/main" id="{69D8C3EF-1FAC-4253-85FF-66FC5C512AB0}"/>
              </a:ext>
            </a:extLst>
          </p:cNvPr>
          <p:cNvPicPr/>
          <p:nvPr/>
        </p:nvPicPr>
        <p:blipFill>
          <a:blip r:embed="rId2"/>
          <a:srcRect/>
          <a:stretch>
            <a:fillRect/>
          </a:stretch>
        </p:blipFill>
        <p:spPr>
          <a:xfrm>
            <a:off x="11475076" y="-469335"/>
            <a:ext cx="716924" cy="857249"/>
          </a:xfrm>
          <a:prstGeom prst="rect">
            <a:avLst/>
          </a:prstGeom>
          <a:ln/>
        </p:spPr>
      </p:pic>
      <p:pic>
        <p:nvPicPr>
          <p:cNvPr id="6" name="Picture 16" descr="http://www.minep.gov.cm/templates/index/images/logo-minepded.png">
            <a:hlinkClick r:id="rId3"/>
          </p:cNvPr>
          <p:cNvPicPr>
            <a:picLocks noChangeAspect="1" noChangeArrowheads="1"/>
          </p:cNvPicPr>
          <p:nvPr/>
        </p:nvPicPr>
        <p:blipFill>
          <a:blip r:embed="rId4"/>
          <a:srcRect/>
          <a:stretch>
            <a:fillRect/>
          </a:stretch>
        </p:blipFill>
        <p:spPr bwMode="auto">
          <a:xfrm>
            <a:off x="-302775" y="-595711"/>
            <a:ext cx="1239423" cy="1276748"/>
          </a:xfrm>
          <a:prstGeom prst="rect">
            <a:avLst/>
          </a:prstGeom>
          <a:noFill/>
          <a:ln w="9525">
            <a:noFill/>
            <a:miter lim="800000"/>
            <a:headEnd/>
            <a:tailEnd/>
          </a:ln>
        </p:spPr>
      </p:pic>
    </p:spTree>
    <p:extLst>
      <p:ext uri="{BB962C8B-B14F-4D97-AF65-F5344CB8AC3E}">
        <p14:creationId xmlns:p14="http://schemas.microsoft.com/office/powerpoint/2010/main" val="37100752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717794E-8423-46E3-A638-EDBE7443CD9F}"/>
              </a:ext>
            </a:extLst>
          </p:cNvPr>
          <p:cNvSpPr>
            <a:spLocks noGrp="1"/>
          </p:cNvSpPr>
          <p:nvPr>
            <p:ph type="title"/>
          </p:nvPr>
        </p:nvSpPr>
        <p:spPr>
          <a:xfrm>
            <a:off x="90152" y="-476517"/>
            <a:ext cx="12196293" cy="914400"/>
          </a:xfrm>
          <a:solidFill>
            <a:schemeClr val="accent1">
              <a:lumMod val="75000"/>
            </a:schemeClr>
          </a:solidFill>
        </p:spPr>
        <p:txBody>
          <a:bodyPr>
            <a:normAutofit/>
          </a:bodyPr>
          <a:lstStyle/>
          <a:p>
            <a:pPr algn="ctr"/>
            <a:r>
              <a:rPr lang="fr-FR" sz="3200" b="1" dirty="0" smtClean="0"/>
              <a:t>RESULTATS</a:t>
            </a:r>
            <a:endParaRPr lang="fr-FR" sz="3200" b="1" dirty="0"/>
          </a:p>
        </p:txBody>
      </p:sp>
      <p:sp>
        <p:nvSpPr>
          <p:cNvPr id="3" name="Espace réservé du contenu 2">
            <a:extLst>
              <a:ext uri="{FF2B5EF4-FFF2-40B4-BE49-F238E27FC236}">
                <a16:creationId xmlns="" xmlns:a16="http://schemas.microsoft.com/office/drawing/2014/main" id="{29DD093B-5B7F-4A14-BF24-8BEEC1B5DCA7}"/>
              </a:ext>
            </a:extLst>
          </p:cNvPr>
          <p:cNvSpPr>
            <a:spLocks noGrp="1"/>
          </p:cNvSpPr>
          <p:nvPr>
            <p:ph idx="1"/>
          </p:nvPr>
        </p:nvSpPr>
        <p:spPr>
          <a:xfrm>
            <a:off x="0" y="681036"/>
            <a:ext cx="11353800" cy="6402343"/>
          </a:xfrm>
        </p:spPr>
        <p:txBody>
          <a:bodyPr>
            <a:normAutofit fontScale="92500" lnSpcReduction="20000"/>
          </a:bodyPr>
          <a:lstStyle/>
          <a:p>
            <a:pPr lvl="0"/>
            <a:r>
              <a:rPr lang="fr-FR" sz="2400" b="1" dirty="0" smtClean="0"/>
              <a:t>IV Capitalisation des acquis</a:t>
            </a:r>
          </a:p>
          <a:p>
            <a:pPr lvl="0"/>
            <a:endParaRPr lang="fr-FR" sz="2400" b="1" dirty="0"/>
          </a:p>
          <a:p>
            <a:pPr lvl="0">
              <a:buFont typeface="Wingdings" panose="05000000000000000000" pitchFamily="2" charset="2"/>
              <a:buChar char="v"/>
            </a:pPr>
            <a:r>
              <a:rPr lang="fr-FR" sz="2400" dirty="0" smtClean="0"/>
              <a:t>L’étude révèle que les projets tels que conçus dans le PNACC n’ont pas  été effectivement mis en œuvre toutefois, des initiatives  en lien avec les mesures du PNACC ont été identifiés  dans les différentes structures;</a:t>
            </a:r>
          </a:p>
          <a:p>
            <a:pPr lvl="0">
              <a:buFont typeface="Wingdings" panose="05000000000000000000" pitchFamily="2" charset="2"/>
              <a:buChar char="v"/>
            </a:pPr>
            <a:endParaRPr lang="fr-FR" sz="2400" dirty="0"/>
          </a:p>
          <a:p>
            <a:pPr marL="0" lvl="0" indent="0">
              <a:buNone/>
            </a:pPr>
            <a:r>
              <a:rPr lang="fr-FR" sz="2400" b="1" dirty="0" smtClean="0"/>
              <a:t>Orientation à prendre en compte  pour une meilleure capitalisation des initiatives d’adaptation aux changements climatiques</a:t>
            </a:r>
          </a:p>
          <a:p>
            <a:pPr lvl="0"/>
            <a:r>
              <a:rPr lang="fr-FR" sz="2400" dirty="0"/>
              <a:t>Elaboration des  indicateurs de mesures des initiatives d’adaptation aux changements climatiques ;</a:t>
            </a:r>
          </a:p>
          <a:p>
            <a:pPr lvl="0"/>
            <a:r>
              <a:rPr lang="en-US" sz="2400" dirty="0"/>
              <a:t>Production d’un rapport d’audit </a:t>
            </a:r>
            <a:r>
              <a:rPr lang="en-US" sz="2400" dirty="0" err="1"/>
              <a:t>sur</a:t>
            </a:r>
            <a:r>
              <a:rPr lang="en-US" sz="2400" dirty="0"/>
              <a:t> les projets d’adaptation dans l’ancien PNACC et la </a:t>
            </a:r>
            <a:r>
              <a:rPr lang="en-US" sz="2400" dirty="0" smtClean="0"/>
              <a:t>capitalisation </a:t>
            </a:r>
            <a:r>
              <a:rPr lang="en-US" sz="2400" dirty="0"/>
              <a:t>dans le nouveau PNACC </a:t>
            </a:r>
            <a:r>
              <a:rPr lang="en-US" sz="2400" dirty="0" smtClean="0"/>
              <a:t>;</a:t>
            </a:r>
          </a:p>
          <a:p>
            <a:pPr lvl="0"/>
            <a:endParaRPr lang="fr-FR" sz="2400" dirty="0"/>
          </a:p>
          <a:p>
            <a:pPr lvl="0"/>
            <a:r>
              <a:rPr lang="en-US" sz="2400" dirty="0"/>
              <a:t>Création d’un comité interministériel permanant pour la capitalisation des acquis, le suivi et évaluation du nouveau PNACC</a:t>
            </a:r>
            <a:r>
              <a:rPr lang="en-US" sz="2400" dirty="0" smtClean="0"/>
              <a:t>;</a:t>
            </a:r>
          </a:p>
          <a:p>
            <a:pPr lvl="0"/>
            <a:endParaRPr lang="fr-FR" sz="2400" dirty="0"/>
          </a:p>
          <a:p>
            <a:pPr lvl="0"/>
            <a:r>
              <a:rPr lang="fr-FR" sz="2400" dirty="0"/>
              <a:t>Élaboration d’une stratégie de mise en œuvre et d’engagement des acteurs ainsi qu’un cadre de suivi-évaluation ainsi qu’un segment sur la capitalisation des leçons apprises et des enseignements tirés  de la mise en œuvre de du premier PNACC ;</a:t>
            </a:r>
          </a:p>
          <a:p>
            <a:pPr marL="0" lvl="0" indent="0">
              <a:buNone/>
            </a:pPr>
            <a:endParaRPr lang="fr-FR" sz="2400" b="1" dirty="0"/>
          </a:p>
          <a:p>
            <a:pPr lvl="0">
              <a:buFont typeface="Wingdings" panose="05000000000000000000" pitchFamily="2" charset="2"/>
              <a:buChar char="v"/>
            </a:pPr>
            <a:endParaRPr lang="fr-FR" sz="2400" dirty="0"/>
          </a:p>
          <a:p>
            <a:pPr>
              <a:lnSpc>
                <a:spcPct val="150000"/>
              </a:lnSpc>
              <a:buFont typeface="Wingdings" panose="05000000000000000000" pitchFamily="2" charset="2"/>
              <a:buChar char="v"/>
            </a:pPr>
            <a:endParaRPr lang="fr-FR" sz="2400" dirty="0" smtClean="0"/>
          </a:p>
        </p:txBody>
      </p:sp>
      <p:pic>
        <p:nvPicPr>
          <p:cNvPr id="4" name="image2.png" descr="logo">
            <a:extLst>
              <a:ext uri="{FF2B5EF4-FFF2-40B4-BE49-F238E27FC236}">
                <a16:creationId xmlns="" xmlns:a16="http://schemas.microsoft.com/office/drawing/2014/main" id="{69D8C3EF-1FAC-4253-85FF-66FC5C512AB0}"/>
              </a:ext>
            </a:extLst>
          </p:cNvPr>
          <p:cNvPicPr/>
          <p:nvPr/>
        </p:nvPicPr>
        <p:blipFill>
          <a:blip r:embed="rId2"/>
          <a:srcRect/>
          <a:stretch>
            <a:fillRect/>
          </a:stretch>
        </p:blipFill>
        <p:spPr>
          <a:xfrm>
            <a:off x="11475076" y="-469335"/>
            <a:ext cx="716924" cy="857249"/>
          </a:xfrm>
          <a:prstGeom prst="rect">
            <a:avLst/>
          </a:prstGeom>
          <a:ln/>
        </p:spPr>
      </p:pic>
      <p:pic>
        <p:nvPicPr>
          <p:cNvPr id="6" name="Picture 16" descr="http://www.minep.gov.cm/templates/index/images/logo-minepded.png">
            <a:hlinkClick r:id="rId3"/>
          </p:cNvPr>
          <p:cNvPicPr>
            <a:picLocks noChangeAspect="1" noChangeArrowheads="1"/>
          </p:cNvPicPr>
          <p:nvPr/>
        </p:nvPicPr>
        <p:blipFill>
          <a:blip r:embed="rId4"/>
          <a:srcRect/>
          <a:stretch>
            <a:fillRect/>
          </a:stretch>
        </p:blipFill>
        <p:spPr bwMode="auto">
          <a:xfrm>
            <a:off x="-302775" y="-595711"/>
            <a:ext cx="1239423" cy="1276748"/>
          </a:xfrm>
          <a:prstGeom prst="rect">
            <a:avLst/>
          </a:prstGeom>
          <a:noFill/>
          <a:ln w="9525">
            <a:noFill/>
            <a:miter lim="800000"/>
            <a:headEnd/>
            <a:tailEnd/>
          </a:ln>
        </p:spPr>
      </p:pic>
    </p:spTree>
    <p:extLst>
      <p:ext uri="{BB962C8B-B14F-4D97-AF65-F5344CB8AC3E}">
        <p14:creationId xmlns:p14="http://schemas.microsoft.com/office/powerpoint/2010/main" val="1802204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785611"/>
          </a:xfrm>
          <a:solidFill>
            <a:schemeClr val="accent1">
              <a:lumMod val="75000"/>
            </a:schemeClr>
          </a:solidFill>
        </p:spPr>
        <p:txBody>
          <a:bodyPr>
            <a:normAutofit/>
          </a:bodyPr>
          <a:lstStyle/>
          <a:p>
            <a:pPr algn="ctr"/>
            <a:r>
              <a:rPr lang="fr-FR" sz="2800" b="1" dirty="0" smtClean="0"/>
              <a:t>Introduction</a:t>
            </a:r>
            <a:endParaRPr lang="fr-FR" sz="2800" b="1" dirty="0"/>
          </a:p>
        </p:txBody>
      </p:sp>
      <p:sp>
        <p:nvSpPr>
          <p:cNvPr id="3" name="Espace réservé du contenu 2"/>
          <p:cNvSpPr>
            <a:spLocks noGrp="1"/>
          </p:cNvSpPr>
          <p:nvPr>
            <p:ph idx="1"/>
          </p:nvPr>
        </p:nvSpPr>
        <p:spPr>
          <a:xfrm>
            <a:off x="90152" y="785610"/>
            <a:ext cx="12101848" cy="5937161"/>
          </a:xfrm>
        </p:spPr>
        <p:txBody>
          <a:bodyPr>
            <a:normAutofit fontScale="85000" lnSpcReduction="10000"/>
          </a:bodyPr>
          <a:lstStyle/>
          <a:p>
            <a:endParaRPr lang="fr-FR" dirty="0" smtClean="0"/>
          </a:p>
          <a:p>
            <a:pPr marL="0" indent="0">
              <a:buNone/>
            </a:pPr>
            <a:r>
              <a:rPr lang="fr-FR" b="1" dirty="0" smtClean="0"/>
              <a:t>Contexte</a:t>
            </a:r>
          </a:p>
          <a:p>
            <a:r>
              <a:rPr lang="fr-FR" dirty="0"/>
              <a:t>Les Changements climatiques constituent une menace importante dans le développement </a:t>
            </a:r>
            <a:r>
              <a:rPr lang="fr-FR" dirty="0" smtClean="0"/>
              <a:t>socio-économique </a:t>
            </a:r>
            <a:r>
              <a:rPr lang="fr-FR" dirty="0"/>
              <a:t>du </a:t>
            </a:r>
            <a:r>
              <a:rPr lang="fr-FR" dirty="0" smtClean="0"/>
              <a:t>Cameroun</a:t>
            </a:r>
          </a:p>
          <a:p>
            <a:r>
              <a:rPr lang="fr-FR" dirty="0"/>
              <a:t>Pour faire face à ces défis, le Cameroun  a ratifié la Convention Cadre des Nations Unies sur les Changements Climatiques. </a:t>
            </a:r>
            <a:endParaRPr lang="fr-FR" dirty="0" smtClean="0"/>
          </a:p>
          <a:p>
            <a:endParaRPr lang="fr-FR" dirty="0" smtClean="0"/>
          </a:p>
          <a:p>
            <a:r>
              <a:rPr lang="fr-FR" dirty="0" smtClean="0"/>
              <a:t>Dans </a:t>
            </a:r>
            <a:r>
              <a:rPr lang="fr-FR" dirty="0"/>
              <a:t>le cadre de la mise en œuvre de cette Convention, plusieurs documents ont été élaborés parmi lesquels  le Plan National d’Adaptation aux Changements Climatiques (PNACC</a:t>
            </a:r>
            <a:r>
              <a:rPr lang="fr-FR" dirty="0" smtClean="0"/>
              <a:t>)</a:t>
            </a:r>
          </a:p>
          <a:p>
            <a:endParaRPr lang="fr-FR" dirty="0" smtClean="0"/>
          </a:p>
          <a:p>
            <a:r>
              <a:rPr lang="fr-FR" dirty="0"/>
              <a:t>Le PNACC est un document de stratégie nationale qui vise à accompagner le gouvernement et les acteurs dans leur démarche d’adaptation aux changements </a:t>
            </a:r>
            <a:r>
              <a:rPr lang="fr-FR" dirty="0" smtClean="0"/>
              <a:t>climatiques</a:t>
            </a:r>
            <a:r>
              <a:rPr lang="fr-FR" dirty="0" smtClean="0"/>
              <a:t>;</a:t>
            </a:r>
          </a:p>
          <a:p>
            <a:endParaRPr lang="fr-FR" dirty="0" smtClean="0"/>
          </a:p>
          <a:p>
            <a:r>
              <a:rPr lang="fr-FR" dirty="0" smtClean="0"/>
              <a:t>Il </a:t>
            </a:r>
            <a:r>
              <a:rPr lang="fr-FR" dirty="0"/>
              <a:t>donne un cadre pour guider la coordination et la mise en œuvre des initiatives d’adaptation au Cameroun. Des activités ont été conçues selon des critères établis de façon concertée entre les différentes parties prenantes. </a:t>
            </a:r>
          </a:p>
        </p:txBody>
      </p:sp>
      <p:pic>
        <p:nvPicPr>
          <p:cNvPr id="6" name="image2.png" descr="logo">
            <a:extLst>
              <a:ext uri="{FF2B5EF4-FFF2-40B4-BE49-F238E27FC236}">
                <a16:creationId xmlns="" xmlns:a16="http://schemas.microsoft.com/office/drawing/2014/main" id="{1AC9C8B6-EEF5-40AF-AC71-082165BBA255}"/>
              </a:ext>
            </a:extLst>
          </p:cNvPr>
          <p:cNvPicPr/>
          <p:nvPr/>
        </p:nvPicPr>
        <p:blipFill>
          <a:blip r:embed="rId2"/>
          <a:srcRect/>
          <a:stretch>
            <a:fillRect/>
          </a:stretch>
        </p:blipFill>
        <p:spPr>
          <a:xfrm>
            <a:off x="10401300" y="53180"/>
            <a:ext cx="1790700" cy="732429"/>
          </a:xfrm>
          <a:prstGeom prst="rect">
            <a:avLst/>
          </a:prstGeom>
          <a:ln/>
        </p:spPr>
      </p:pic>
      <p:pic>
        <p:nvPicPr>
          <p:cNvPr id="7" name="Picture 16" descr="http://www.minep.gov.cm/templates/index/images/logo-minepded.png">
            <a:hlinkClick r:id="rId3"/>
          </p:cNvPr>
          <p:cNvPicPr>
            <a:picLocks noChangeAspect="1" noChangeArrowheads="1"/>
          </p:cNvPicPr>
          <p:nvPr/>
        </p:nvPicPr>
        <p:blipFill>
          <a:blip r:embed="rId4"/>
          <a:srcRect/>
          <a:stretch>
            <a:fillRect/>
          </a:stretch>
        </p:blipFill>
        <p:spPr bwMode="auto">
          <a:xfrm>
            <a:off x="-128587" y="-362348"/>
            <a:ext cx="1528762" cy="1305323"/>
          </a:xfrm>
          <a:prstGeom prst="rect">
            <a:avLst/>
          </a:prstGeom>
          <a:noFill/>
          <a:ln w="9525">
            <a:noFill/>
            <a:miter lim="800000"/>
            <a:headEnd/>
            <a:tailEnd/>
          </a:ln>
        </p:spPr>
      </p:pic>
    </p:spTree>
    <p:extLst>
      <p:ext uri="{BB962C8B-B14F-4D97-AF65-F5344CB8AC3E}">
        <p14:creationId xmlns:p14="http://schemas.microsoft.com/office/powerpoint/2010/main" val="26903367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717794E-8423-46E3-A638-EDBE7443CD9F}"/>
              </a:ext>
            </a:extLst>
          </p:cNvPr>
          <p:cNvSpPr>
            <a:spLocks noGrp="1"/>
          </p:cNvSpPr>
          <p:nvPr>
            <p:ph type="title"/>
          </p:nvPr>
        </p:nvSpPr>
        <p:spPr>
          <a:xfrm>
            <a:off x="90152" y="-476517"/>
            <a:ext cx="12196293" cy="914400"/>
          </a:xfrm>
          <a:solidFill>
            <a:schemeClr val="accent1">
              <a:lumMod val="75000"/>
            </a:schemeClr>
          </a:solidFill>
        </p:spPr>
        <p:txBody>
          <a:bodyPr>
            <a:normAutofit/>
          </a:bodyPr>
          <a:lstStyle/>
          <a:p>
            <a:pPr algn="ctr"/>
            <a:r>
              <a:rPr lang="fr-FR" sz="3200" b="1" dirty="0" smtClean="0"/>
              <a:t>RESULTATS</a:t>
            </a:r>
            <a:endParaRPr lang="fr-FR" sz="3200" b="1" dirty="0"/>
          </a:p>
        </p:txBody>
      </p:sp>
      <p:sp>
        <p:nvSpPr>
          <p:cNvPr id="3" name="Espace réservé du contenu 2">
            <a:extLst>
              <a:ext uri="{FF2B5EF4-FFF2-40B4-BE49-F238E27FC236}">
                <a16:creationId xmlns="" xmlns:a16="http://schemas.microsoft.com/office/drawing/2014/main" id="{29DD093B-5B7F-4A14-BF24-8BEEC1B5DCA7}"/>
              </a:ext>
            </a:extLst>
          </p:cNvPr>
          <p:cNvSpPr>
            <a:spLocks noGrp="1"/>
          </p:cNvSpPr>
          <p:nvPr>
            <p:ph idx="1"/>
          </p:nvPr>
        </p:nvSpPr>
        <p:spPr>
          <a:xfrm>
            <a:off x="0" y="681037"/>
            <a:ext cx="12472988" cy="6176964"/>
          </a:xfrm>
        </p:spPr>
        <p:txBody>
          <a:bodyPr>
            <a:normAutofit/>
          </a:bodyPr>
          <a:lstStyle/>
          <a:p>
            <a:pPr lvl="0"/>
            <a:r>
              <a:rPr lang="fr-FR" sz="2400" b="1" dirty="0" smtClean="0"/>
              <a:t>Orientations à prendre en compte pour une meilleure capitalisation des acquis dans le nouveau PNACC</a:t>
            </a:r>
          </a:p>
          <a:p>
            <a:pPr lvl="0">
              <a:lnSpc>
                <a:spcPct val="150000"/>
              </a:lnSpc>
            </a:pPr>
            <a:r>
              <a:rPr lang="fr-FR" sz="2400" dirty="0"/>
              <a:t>Mise en place d’un cadre organique efficient pour la bonne implémentation du PNACC ;</a:t>
            </a:r>
          </a:p>
          <a:p>
            <a:pPr lvl="0">
              <a:lnSpc>
                <a:spcPct val="150000"/>
              </a:lnSpc>
            </a:pPr>
            <a:r>
              <a:rPr lang="fr-FR" sz="2400" dirty="0"/>
              <a:t>Elaboration des plans locaux d’adaptation aux changements climatiques ;</a:t>
            </a:r>
            <a:endParaRPr lang="fr-FR" sz="2400" b="1" dirty="0" smtClean="0"/>
          </a:p>
          <a:p>
            <a:pPr lvl="0">
              <a:lnSpc>
                <a:spcPct val="150000"/>
              </a:lnSpc>
            </a:pPr>
            <a:r>
              <a:rPr lang="fr-FR" sz="2400" dirty="0" smtClean="0"/>
              <a:t>Renforcement </a:t>
            </a:r>
            <a:r>
              <a:rPr lang="fr-FR" sz="2400" dirty="0"/>
              <a:t>de la coordination interministérielle ;</a:t>
            </a:r>
          </a:p>
          <a:p>
            <a:pPr lvl="0">
              <a:lnSpc>
                <a:spcPct val="150000"/>
              </a:lnSpc>
            </a:pPr>
            <a:r>
              <a:rPr lang="fr-FR" sz="2400" dirty="0"/>
              <a:t>élaboration du plan d’investissement du PNACC en intégrant des mécanismes de lever  de </a:t>
            </a:r>
            <a:r>
              <a:rPr lang="fr-FR" sz="2400" dirty="0" smtClean="0"/>
              <a:t>fonds</a:t>
            </a:r>
            <a:endParaRPr lang="fr-FR" sz="2400" dirty="0"/>
          </a:p>
          <a:p>
            <a:pPr lvl="0">
              <a:lnSpc>
                <a:spcPct val="150000"/>
              </a:lnSpc>
            </a:pPr>
            <a:r>
              <a:rPr lang="fr-FR" sz="2400" dirty="0"/>
              <a:t>Institutionnalisation et organisation de la fonction du point focal suivant la perspective genre </a:t>
            </a:r>
            <a:r>
              <a:rPr lang="fr-FR" sz="2400" dirty="0" smtClean="0"/>
              <a:t>;</a:t>
            </a:r>
            <a:endParaRPr lang="fr-FR" sz="2400" dirty="0"/>
          </a:p>
          <a:p>
            <a:pPr lvl="0">
              <a:lnSpc>
                <a:spcPct val="150000"/>
              </a:lnSpc>
            </a:pPr>
            <a:r>
              <a:rPr lang="fr-FR" sz="2400" dirty="0"/>
              <a:t>Mise en place  au niveau des </a:t>
            </a:r>
            <a:r>
              <a:rPr lang="fr-FR" sz="2400" dirty="0" err="1"/>
              <a:t>CTDs</a:t>
            </a:r>
            <a:r>
              <a:rPr lang="fr-FR" sz="2400" dirty="0"/>
              <a:t> un comité de suivi de la mise en œuvre du PNACC  au niveau de leur commune;</a:t>
            </a:r>
          </a:p>
          <a:p>
            <a:pPr lvl="0"/>
            <a:endParaRPr lang="fr-FR" sz="2400" dirty="0"/>
          </a:p>
          <a:p>
            <a:pPr lvl="0"/>
            <a:endParaRPr lang="fr-FR" sz="2400" dirty="0"/>
          </a:p>
          <a:p>
            <a:pPr>
              <a:lnSpc>
                <a:spcPct val="150000"/>
              </a:lnSpc>
            </a:pPr>
            <a:endParaRPr lang="fr-FR" sz="2400" b="1" dirty="0" smtClean="0"/>
          </a:p>
        </p:txBody>
      </p:sp>
      <p:pic>
        <p:nvPicPr>
          <p:cNvPr id="4" name="image2.png" descr="logo">
            <a:extLst>
              <a:ext uri="{FF2B5EF4-FFF2-40B4-BE49-F238E27FC236}">
                <a16:creationId xmlns="" xmlns:a16="http://schemas.microsoft.com/office/drawing/2014/main" id="{69D8C3EF-1FAC-4253-85FF-66FC5C512AB0}"/>
              </a:ext>
            </a:extLst>
          </p:cNvPr>
          <p:cNvPicPr/>
          <p:nvPr/>
        </p:nvPicPr>
        <p:blipFill>
          <a:blip r:embed="rId2"/>
          <a:srcRect/>
          <a:stretch>
            <a:fillRect/>
          </a:stretch>
        </p:blipFill>
        <p:spPr>
          <a:xfrm>
            <a:off x="11475076" y="-469335"/>
            <a:ext cx="716924" cy="857249"/>
          </a:xfrm>
          <a:prstGeom prst="rect">
            <a:avLst/>
          </a:prstGeom>
          <a:ln/>
        </p:spPr>
      </p:pic>
      <p:pic>
        <p:nvPicPr>
          <p:cNvPr id="6" name="Picture 16" descr="http://www.minep.gov.cm/templates/index/images/logo-minepded.png">
            <a:hlinkClick r:id="rId3"/>
          </p:cNvPr>
          <p:cNvPicPr>
            <a:picLocks noChangeAspect="1" noChangeArrowheads="1"/>
          </p:cNvPicPr>
          <p:nvPr/>
        </p:nvPicPr>
        <p:blipFill>
          <a:blip r:embed="rId4"/>
          <a:srcRect/>
          <a:stretch>
            <a:fillRect/>
          </a:stretch>
        </p:blipFill>
        <p:spPr bwMode="auto">
          <a:xfrm>
            <a:off x="-302775" y="-595711"/>
            <a:ext cx="1239423" cy="1276748"/>
          </a:xfrm>
          <a:prstGeom prst="rect">
            <a:avLst/>
          </a:prstGeom>
          <a:noFill/>
          <a:ln w="9525">
            <a:noFill/>
            <a:miter lim="800000"/>
            <a:headEnd/>
            <a:tailEnd/>
          </a:ln>
        </p:spPr>
      </p:pic>
    </p:spTree>
    <p:extLst>
      <p:ext uri="{BB962C8B-B14F-4D97-AF65-F5344CB8AC3E}">
        <p14:creationId xmlns:p14="http://schemas.microsoft.com/office/powerpoint/2010/main" val="2627884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717794E-8423-46E3-A638-EDBE7443CD9F}"/>
              </a:ext>
            </a:extLst>
          </p:cNvPr>
          <p:cNvSpPr>
            <a:spLocks noGrp="1"/>
          </p:cNvSpPr>
          <p:nvPr>
            <p:ph type="title"/>
          </p:nvPr>
        </p:nvSpPr>
        <p:spPr>
          <a:xfrm>
            <a:off x="90152" y="-476517"/>
            <a:ext cx="12196293" cy="914400"/>
          </a:xfrm>
          <a:solidFill>
            <a:schemeClr val="accent1">
              <a:lumMod val="75000"/>
            </a:schemeClr>
          </a:solidFill>
        </p:spPr>
        <p:txBody>
          <a:bodyPr>
            <a:normAutofit/>
          </a:bodyPr>
          <a:lstStyle/>
          <a:p>
            <a:pPr algn="ctr"/>
            <a:r>
              <a:rPr lang="fr-FR" sz="3200" b="1" dirty="0" smtClean="0"/>
              <a:t>RESULTATS</a:t>
            </a:r>
            <a:endParaRPr lang="fr-FR" sz="3200" b="1" dirty="0"/>
          </a:p>
        </p:txBody>
      </p:sp>
      <p:sp>
        <p:nvSpPr>
          <p:cNvPr id="3" name="Espace réservé du contenu 2">
            <a:extLst>
              <a:ext uri="{FF2B5EF4-FFF2-40B4-BE49-F238E27FC236}">
                <a16:creationId xmlns="" xmlns:a16="http://schemas.microsoft.com/office/drawing/2014/main" id="{29DD093B-5B7F-4A14-BF24-8BEEC1B5DCA7}"/>
              </a:ext>
            </a:extLst>
          </p:cNvPr>
          <p:cNvSpPr>
            <a:spLocks noGrp="1"/>
          </p:cNvSpPr>
          <p:nvPr>
            <p:ph idx="1"/>
          </p:nvPr>
        </p:nvSpPr>
        <p:spPr>
          <a:xfrm>
            <a:off x="-655093" y="387913"/>
            <a:ext cx="13634114" cy="6470087"/>
          </a:xfrm>
        </p:spPr>
        <p:txBody>
          <a:bodyPr>
            <a:normAutofit fontScale="77500" lnSpcReduction="20000"/>
          </a:bodyPr>
          <a:lstStyle/>
          <a:p>
            <a:pPr lvl="0"/>
            <a:r>
              <a:rPr lang="fr-FR" sz="2400" b="1" dirty="0" smtClean="0"/>
              <a:t>Orientations à prendre en compte pour une meilleure capitalisation des acquis dans le nouveau PNACC</a:t>
            </a:r>
          </a:p>
          <a:p>
            <a:pPr lvl="0"/>
            <a:endParaRPr lang="fr-FR" sz="2400" b="1" dirty="0" smtClean="0"/>
          </a:p>
          <a:p>
            <a:pPr lvl="0">
              <a:lnSpc>
                <a:spcPct val="150000"/>
              </a:lnSpc>
            </a:pPr>
            <a:r>
              <a:rPr lang="fr-FR" sz="2400" dirty="0" smtClean="0"/>
              <a:t>Programmation </a:t>
            </a:r>
            <a:r>
              <a:rPr lang="fr-FR" sz="2400" dirty="0"/>
              <a:t>des évaluations mi-parcours du PNACC </a:t>
            </a:r>
            <a:r>
              <a:rPr lang="fr-FR" sz="2400" dirty="0" smtClean="0"/>
              <a:t>;</a:t>
            </a:r>
          </a:p>
          <a:p>
            <a:pPr lvl="0">
              <a:lnSpc>
                <a:spcPct val="150000"/>
              </a:lnSpc>
            </a:pPr>
            <a:endParaRPr lang="fr-FR" sz="2400" dirty="0"/>
          </a:p>
          <a:p>
            <a:pPr lvl="0">
              <a:lnSpc>
                <a:spcPct val="150000"/>
              </a:lnSpc>
            </a:pPr>
            <a:r>
              <a:rPr lang="fr-FR" sz="2400" dirty="0"/>
              <a:t>Renforcement de l’appropriation du PNACC par tous les acteurs clés </a:t>
            </a:r>
            <a:r>
              <a:rPr lang="fr-FR" sz="2400" dirty="0" smtClean="0"/>
              <a:t>;</a:t>
            </a:r>
          </a:p>
          <a:p>
            <a:pPr lvl="0">
              <a:lnSpc>
                <a:spcPct val="150000"/>
              </a:lnSpc>
            </a:pPr>
            <a:endParaRPr lang="fr-FR" sz="2400" dirty="0"/>
          </a:p>
          <a:p>
            <a:pPr lvl="0">
              <a:lnSpc>
                <a:spcPct val="150000"/>
              </a:lnSpc>
            </a:pPr>
            <a:r>
              <a:rPr lang="fr-FR" sz="2400" dirty="0" smtClean="0"/>
              <a:t>Elaboration </a:t>
            </a:r>
            <a:r>
              <a:rPr lang="fr-FR" sz="2400" dirty="0"/>
              <a:t>d’un cadre de suivi-évaluation et d’apprentissage de la mise en œuvre qui permettra de documenter le processus/cycle de planification de du </a:t>
            </a:r>
            <a:r>
              <a:rPr lang="fr-FR" sz="2400" dirty="0" smtClean="0"/>
              <a:t>PNACC</a:t>
            </a:r>
            <a:r>
              <a:rPr lang="fr-FR" sz="2400" dirty="0" smtClean="0"/>
              <a:t>;</a:t>
            </a:r>
          </a:p>
          <a:p>
            <a:pPr lvl="0">
              <a:lnSpc>
                <a:spcPct val="150000"/>
              </a:lnSpc>
            </a:pPr>
            <a:endParaRPr lang="fr-FR" sz="2400" dirty="0" smtClean="0"/>
          </a:p>
          <a:p>
            <a:pPr lvl="0">
              <a:lnSpc>
                <a:spcPct val="150000"/>
              </a:lnSpc>
            </a:pPr>
            <a:r>
              <a:rPr lang="fr-FR" sz="2400" dirty="0" smtClean="0"/>
              <a:t>Dans </a:t>
            </a:r>
            <a:r>
              <a:rPr lang="fr-FR" sz="2400" dirty="0"/>
              <a:t>chaque institution, mettre en place une instance de veille climatique </a:t>
            </a:r>
            <a:r>
              <a:rPr lang="fr-FR" sz="2400" dirty="0" smtClean="0"/>
              <a:t>;</a:t>
            </a:r>
          </a:p>
          <a:p>
            <a:pPr lvl="0">
              <a:lnSpc>
                <a:spcPct val="150000"/>
              </a:lnSpc>
            </a:pPr>
            <a:endParaRPr lang="fr-FR" sz="2400" dirty="0" smtClean="0"/>
          </a:p>
          <a:p>
            <a:pPr lvl="0">
              <a:lnSpc>
                <a:spcPct val="150000"/>
              </a:lnSpc>
            </a:pPr>
            <a:r>
              <a:rPr lang="fr-FR" sz="2400" dirty="0" smtClean="0"/>
              <a:t>Mise </a:t>
            </a:r>
            <a:r>
              <a:rPr lang="fr-FR" sz="2400" dirty="0"/>
              <a:t>sur pieds d’un processus de financement local des actions (Fonds Fiduciaire au niveau local pour le financement des projets au niveau local et régional).</a:t>
            </a:r>
          </a:p>
          <a:p>
            <a:pPr>
              <a:lnSpc>
                <a:spcPct val="150000"/>
              </a:lnSpc>
            </a:pPr>
            <a:r>
              <a:rPr lang="fr-FR" sz="2400" b="1" dirty="0"/>
              <a:t> </a:t>
            </a:r>
            <a:endParaRPr lang="fr-FR" sz="2400" dirty="0"/>
          </a:p>
          <a:p>
            <a:pPr lvl="0">
              <a:lnSpc>
                <a:spcPct val="150000"/>
              </a:lnSpc>
            </a:pPr>
            <a:endParaRPr lang="fr-FR" sz="2400" dirty="0"/>
          </a:p>
          <a:p>
            <a:pPr>
              <a:lnSpc>
                <a:spcPct val="150000"/>
              </a:lnSpc>
            </a:pPr>
            <a:endParaRPr lang="fr-FR" sz="2400" b="1" dirty="0" smtClean="0"/>
          </a:p>
        </p:txBody>
      </p:sp>
      <p:pic>
        <p:nvPicPr>
          <p:cNvPr id="4" name="image2.png" descr="logo">
            <a:extLst>
              <a:ext uri="{FF2B5EF4-FFF2-40B4-BE49-F238E27FC236}">
                <a16:creationId xmlns="" xmlns:a16="http://schemas.microsoft.com/office/drawing/2014/main" id="{69D8C3EF-1FAC-4253-85FF-66FC5C512AB0}"/>
              </a:ext>
            </a:extLst>
          </p:cNvPr>
          <p:cNvPicPr/>
          <p:nvPr/>
        </p:nvPicPr>
        <p:blipFill>
          <a:blip r:embed="rId2"/>
          <a:srcRect/>
          <a:stretch>
            <a:fillRect/>
          </a:stretch>
        </p:blipFill>
        <p:spPr>
          <a:xfrm>
            <a:off x="11475076" y="-469335"/>
            <a:ext cx="716924" cy="857249"/>
          </a:xfrm>
          <a:prstGeom prst="rect">
            <a:avLst/>
          </a:prstGeom>
          <a:ln/>
        </p:spPr>
      </p:pic>
      <p:pic>
        <p:nvPicPr>
          <p:cNvPr id="6" name="Picture 16" descr="http://www.minep.gov.cm/templates/index/images/logo-minepded.png">
            <a:hlinkClick r:id="rId3"/>
          </p:cNvPr>
          <p:cNvPicPr>
            <a:picLocks noChangeAspect="1" noChangeArrowheads="1"/>
          </p:cNvPicPr>
          <p:nvPr/>
        </p:nvPicPr>
        <p:blipFill>
          <a:blip r:embed="rId4"/>
          <a:srcRect/>
          <a:stretch>
            <a:fillRect/>
          </a:stretch>
        </p:blipFill>
        <p:spPr bwMode="auto">
          <a:xfrm>
            <a:off x="-302775" y="-595711"/>
            <a:ext cx="1239423" cy="1033594"/>
          </a:xfrm>
          <a:prstGeom prst="rect">
            <a:avLst/>
          </a:prstGeom>
          <a:noFill/>
          <a:ln w="9525">
            <a:noFill/>
            <a:miter lim="800000"/>
            <a:headEnd/>
            <a:tailEnd/>
          </a:ln>
        </p:spPr>
      </p:pic>
    </p:spTree>
    <p:extLst>
      <p:ext uri="{BB962C8B-B14F-4D97-AF65-F5344CB8AC3E}">
        <p14:creationId xmlns:p14="http://schemas.microsoft.com/office/powerpoint/2010/main" val="37210437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3">
            <a:extLst>
              <a:ext uri="{FF2B5EF4-FFF2-40B4-BE49-F238E27FC236}">
                <a16:creationId xmlns="" xmlns:a16="http://schemas.microsoft.com/office/drawing/2014/main" id="{6F373422-DBDD-4C10-9DC6-5733221B1A49}"/>
              </a:ext>
            </a:extLst>
          </p:cNvPr>
          <p:cNvPicPr>
            <a:picLocks noGrp="1"/>
          </p:cNvPicPr>
          <p:nvPr/>
        </p:nvPicPr>
        <p:blipFill>
          <a:blip r:embed="rId2"/>
          <a:stretch>
            <a:fillRect/>
          </a:stretch>
        </p:blipFill>
        <p:spPr>
          <a:xfrm>
            <a:off x="3770727" y="2977944"/>
            <a:ext cx="4471752" cy="4327299"/>
          </a:xfrm>
          <a:prstGeom prst="rect">
            <a:avLst/>
          </a:prstGeom>
        </p:spPr>
      </p:pic>
      <p:pic>
        <p:nvPicPr>
          <p:cNvPr id="8" name="Picture 2">
            <a:extLst>
              <a:ext uri="{FF2B5EF4-FFF2-40B4-BE49-F238E27FC236}">
                <a16:creationId xmlns="" xmlns:a16="http://schemas.microsoft.com/office/drawing/2014/main" id="{E23BFC93-E3D6-4F68-BA80-7E96BE030A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3544" y="-614364"/>
            <a:ext cx="5530890" cy="2995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a:extLst>
              <a:ext uri="{FF2B5EF4-FFF2-40B4-BE49-F238E27FC236}">
                <a16:creationId xmlns="" xmlns:a16="http://schemas.microsoft.com/office/drawing/2014/main" id="{6BBA2380-788E-4C72-AB41-7689F403547A}"/>
              </a:ext>
            </a:extLst>
          </p:cNvPr>
          <p:cNvSpPr txBox="1"/>
          <p:nvPr/>
        </p:nvSpPr>
        <p:spPr>
          <a:xfrm>
            <a:off x="1895552" y="2381560"/>
            <a:ext cx="7935984" cy="523220"/>
          </a:xfrm>
          <a:prstGeom prst="rect">
            <a:avLst/>
          </a:prstGeom>
          <a:noFill/>
        </p:spPr>
        <p:txBody>
          <a:bodyPr wrap="square" rtlCol="0">
            <a:spAutoFit/>
          </a:bodyPr>
          <a:lstStyle/>
          <a:p>
            <a:pPr algn="ctr"/>
            <a:r>
              <a:rPr lang="fr-FR" sz="2800" dirty="0"/>
              <a:t>THANK YOU FOR YOUR ATTENTION</a:t>
            </a:r>
          </a:p>
        </p:txBody>
      </p:sp>
      <p:pic>
        <p:nvPicPr>
          <p:cNvPr id="10" name="Image 290">
            <a:extLst>
              <a:ext uri="{FF2B5EF4-FFF2-40B4-BE49-F238E27FC236}">
                <a16:creationId xmlns="" xmlns:a16="http://schemas.microsoft.com/office/drawing/2014/main" id="{05F21882-546E-433D-8369-43926ABCDE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7024" y="2904780"/>
            <a:ext cx="3299287" cy="438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Espace réservé du contenu 10"/>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75265" y="-958992"/>
            <a:ext cx="5554024" cy="3267385"/>
          </a:xfrm>
          <a:prstGeom prst="rect">
            <a:avLst/>
          </a:prstGeom>
        </p:spPr>
      </p:pic>
      <p:pic>
        <p:nvPicPr>
          <p:cNvPr id="12" name="Espace réservé du contenu 3"/>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75265" y="2977944"/>
            <a:ext cx="3440916" cy="3608594"/>
          </a:xfrm>
          <a:prstGeom prst="rect">
            <a:avLst/>
          </a:prstGeom>
          <a:noFill/>
        </p:spPr>
      </p:pic>
    </p:spTree>
    <p:extLst>
      <p:ext uri="{BB962C8B-B14F-4D97-AF65-F5344CB8AC3E}">
        <p14:creationId xmlns:p14="http://schemas.microsoft.com/office/powerpoint/2010/main" val="1571500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785611"/>
          </a:xfrm>
          <a:solidFill>
            <a:schemeClr val="accent1">
              <a:lumMod val="75000"/>
            </a:schemeClr>
          </a:solidFill>
        </p:spPr>
        <p:txBody>
          <a:bodyPr>
            <a:normAutofit/>
          </a:bodyPr>
          <a:lstStyle/>
          <a:p>
            <a:pPr algn="ctr"/>
            <a:r>
              <a:rPr lang="fr-FR" sz="2800" b="1" dirty="0" smtClean="0"/>
              <a:t>Introduction</a:t>
            </a:r>
            <a:endParaRPr lang="fr-FR" sz="2800" b="1" dirty="0"/>
          </a:p>
        </p:txBody>
      </p:sp>
      <p:sp>
        <p:nvSpPr>
          <p:cNvPr id="3" name="Espace réservé du contenu 2"/>
          <p:cNvSpPr>
            <a:spLocks noGrp="1"/>
          </p:cNvSpPr>
          <p:nvPr>
            <p:ph idx="1"/>
          </p:nvPr>
        </p:nvSpPr>
        <p:spPr>
          <a:xfrm>
            <a:off x="90152" y="785610"/>
            <a:ext cx="12101848" cy="5937161"/>
          </a:xfrm>
        </p:spPr>
        <p:txBody>
          <a:bodyPr>
            <a:normAutofit lnSpcReduction="10000"/>
          </a:bodyPr>
          <a:lstStyle/>
          <a:p>
            <a:endParaRPr lang="fr-FR" dirty="0" smtClean="0"/>
          </a:p>
          <a:p>
            <a:r>
              <a:rPr lang="fr-FR" b="1" dirty="0" smtClean="0"/>
              <a:t>Contexte</a:t>
            </a:r>
          </a:p>
          <a:p>
            <a:pPr algn="just"/>
            <a:r>
              <a:rPr lang="fr-FR" sz="2400" dirty="0"/>
              <a:t>Cet outil d’adaptation a pour objectif d’une part de réduire la vulnérabilité du pays aux incidences des changements climatiques en renforçant sa capacité d’adaptation et de résilience. D’autre part, de faciliter l’intégration, de manière cohérente, de l’adaptation aux changements climatiques dans les politiques, programmes et travaux pertinents, nouveaux ou en cours</a:t>
            </a:r>
            <a:r>
              <a:rPr lang="fr-FR" sz="2400" dirty="0" smtClean="0"/>
              <a:t>,</a:t>
            </a:r>
          </a:p>
          <a:p>
            <a:pPr algn="just"/>
            <a:endParaRPr lang="fr-FR" sz="2400" dirty="0" smtClean="0"/>
          </a:p>
          <a:p>
            <a:pPr algn="just"/>
            <a:r>
              <a:rPr lang="fr-FR" sz="2400" dirty="0" smtClean="0"/>
              <a:t>quatre </a:t>
            </a:r>
            <a:r>
              <a:rPr lang="fr-FR" sz="2400" dirty="0"/>
              <a:t>axes stratégiques couvrant 12 secteurs et se décline en un ensemble de 5 projets transversaux d’un montant total de 19 millions d’USD et de 15 projets sectoriels pour un montant total de 89 millions d’USD. Ces actions s’échelonnent sur l’ensemble de la durée du plan, de 2015 à 2020. </a:t>
            </a:r>
            <a:r>
              <a:rPr lang="fr-FR" sz="2400" dirty="0" smtClean="0"/>
              <a:t> </a:t>
            </a:r>
          </a:p>
          <a:p>
            <a:pPr algn="just"/>
            <a:endParaRPr lang="fr-FR" sz="2400" b="1" dirty="0"/>
          </a:p>
          <a:p>
            <a:pPr algn="just"/>
            <a:r>
              <a:rPr lang="fr-FR" sz="2400" dirty="0"/>
              <a:t> Des actions qui devraient être mises en œuvre par les acteurs clés du domaine d’Adaptation aux changements climatiques. Ainsi, dans le cadre de la mise en œuvre de </a:t>
            </a:r>
            <a:r>
              <a:rPr lang="fr-FR" sz="2400" i="1" dirty="0" err="1"/>
              <a:t>Africa</a:t>
            </a:r>
            <a:r>
              <a:rPr lang="fr-FR" sz="2400" i="1" dirty="0"/>
              <a:t> </a:t>
            </a:r>
            <a:r>
              <a:rPr lang="fr-FR" sz="2400" i="1" dirty="0" err="1"/>
              <a:t>Investment</a:t>
            </a:r>
            <a:r>
              <a:rPr lang="fr-FR" sz="2400" i="1" dirty="0"/>
              <a:t> Program (AIP),</a:t>
            </a:r>
            <a:r>
              <a:rPr lang="fr-FR" sz="2400" dirty="0"/>
              <a:t> Il est prévu dans le Plan de Travail Annuel Budgétisé (PTAB) </a:t>
            </a:r>
            <a:endParaRPr lang="fr-FR" sz="2400" b="1" dirty="0" smtClean="0"/>
          </a:p>
        </p:txBody>
      </p:sp>
      <p:pic>
        <p:nvPicPr>
          <p:cNvPr id="6" name="image2.png" descr="logo">
            <a:extLst>
              <a:ext uri="{FF2B5EF4-FFF2-40B4-BE49-F238E27FC236}">
                <a16:creationId xmlns="" xmlns:a16="http://schemas.microsoft.com/office/drawing/2014/main" id="{1AC9C8B6-EEF5-40AF-AC71-082165BBA255}"/>
              </a:ext>
            </a:extLst>
          </p:cNvPr>
          <p:cNvPicPr/>
          <p:nvPr/>
        </p:nvPicPr>
        <p:blipFill>
          <a:blip r:embed="rId3"/>
          <a:srcRect/>
          <a:stretch>
            <a:fillRect/>
          </a:stretch>
        </p:blipFill>
        <p:spPr>
          <a:xfrm>
            <a:off x="10401300" y="53180"/>
            <a:ext cx="1790700" cy="732429"/>
          </a:xfrm>
          <a:prstGeom prst="rect">
            <a:avLst/>
          </a:prstGeom>
          <a:ln/>
        </p:spPr>
      </p:pic>
      <p:pic>
        <p:nvPicPr>
          <p:cNvPr id="7" name="Picture 16" descr="http://www.minep.gov.cm/templates/index/images/logo-minepded.png">
            <a:hlinkClick r:id="rId4"/>
          </p:cNvPr>
          <p:cNvPicPr>
            <a:picLocks noChangeAspect="1" noChangeArrowheads="1"/>
          </p:cNvPicPr>
          <p:nvPr/>
        </p:nvPicPr>
        <p:blipFill>
          <a:blip r:embed="rId5"/>
          <a:srcRect/>
          <a:stretch>
            <a:fillRect/>
          </a:stretch>
        </p:blipFill>
        <p:spPr bwMode="auto">
          <a:xfrm>
            <a:off x="0" y="-290910"/>
            <a:ext cx="1528762" cy="1305323"/>
          </a:xfrm>
          <a:prstGeom prst="rect">
            <a:avLst/>
          </a:prstGeom>
          <a:noFill/>
          <a:ln w="9525">
            <a:noFill/>
            <a:miter lim="800000"/>
            <a:headEnd/>
            <a:tailEnd/>
          </a:ln>
        </p:spPr>
      </p:pic>
    </p:spTree>
    <p:extLst>
      <p:ext uri="{BB962C8B-B14F-4D97-AF65-F5344CB8AC3E}">
        <p14:creationId xmlns:p14="http://schemas.microsoft.com/office/powerpoint/2010/main" val="854434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785611"/>
          </a:xfrm>
          <a:solidFill>
            <a:schemeClr val="accent1">
              <a:lumMod val="75000"/>
            </a:schemeClr>
          </a:solidFill>
        </p:spPr>
        <p:txBody>
          <a:bodyPr>
            <a:normAutofit/>
          </a:bodyPr>
          <a:lstStyle/>
          <a:p>
            <a:pPr algn="ctr"/>
            <a:r>
              <a:rPr lang="fr-FR" sz="2800" b="1" dirty="0" smtClean="0"/>
              <a:t>Introduction</a:t>
            </a:r>
            <a:endParaRPr lang="fr-FR" sz="2800" b="1" dirty="0"/>
          </a:p>
        </p:txBody>
      </p:sp>
      <p:sp>
        <p:nvSpPr>
          <p:cNvPr id="3" name="Espace réservé du contenu 2"/>
          <p:cNvSpPr>
            <a:spLocks noGrp="1"/>
          </p:cNvSpPr>
          <p:nvPr>
            <p:ph idx="1"/>
          </p:nvPr>
        </p:nvSpPr>
        <p:spPr>
          <a:xfrm>
            <a:off x="90152" y="785610"/>
            <a:ext cx="12101848" cy="5937161"/>
          </a:xfrm>
        </p:spPr>
        <p:txBody>
          <a:bodyPr>
            <a:normAutofit fontScale="92500" lnSpcReduction="20000"/>
          </a:bodyPr>
          <a:lstStyle/>
          <a:p>
            <a:r>
              <a:rPr lang="fr-FR" dirty="0" smtClean="0"/>
              <a:t>Rappel des objectifs de la mission  conformément au </a:t>
            </a:r>
            <a:r>
              <a:rPr lang="fr-FR" dirty="0" err="1" smtClean="0"/>
              <a:t>tdr</a:t>
            </a:r>
            <a:endParaRPr lang="fr-FR" dirty="0" smtClean="0"/>
          </a:p>
          <a:p>
            <a:r>
              <a:rPr lang="fr-FR" sz="2400" b="1" dirty="0" smtClean="0"/>
              <a:t>Objectif général: </a:t>
            </a:r>
            <a:r>
              <a:rPr lang="fr-FR" sz="2400" dirty="0" smtClean="0"/>
              <a:t>Faire </a:t>
            </a:r>
            <a:r>
              <a:rPr lang="fr-FR" sz="2400" dirty="0"/>
              <a:t>une évaluation de la mise en œuvre du PNACC</a:t>
            </a:r>
            <a:r>
              <a:rPr lang="fr-FR" dirty="0" smtClean="0"/>
              <a:t>.</a:t>
            </a:r>
          </a:p>
          <a:p>
            <a:r>
              <a:rPr lang="fr-FR" sz="2400" b="1" dirty="0" smtClean="0"/>
              <a:t>Objectifs spécifiques:</a:t>
            </a:r>
          </a:p>
          <a:p>
            <a:pPr lvl="0"/>
            <a:r>
              <a:rPr lang="fr-FR" sz="2400" dirty="0"/>
              <a:t>Faire une évaluation participative des 4 actions définies dans le niveau 1 de mise en œuvre du Plan en impliquant les acteurs responsables de ces actions (Direction de la Conservation et de la Gestion des Ressources Naturelles et autres sectoriels) ;</a:t>
            </a:r>
          </a:p>
          <a:p>
            <a:pPr lvl="0"/>
            <a:r>
              <a:rPr lang="fr-FR" sz="2400" dirty="0"/>
              <a:t>Faire une évaluation participative des 7 actions définies dans le niveau 2 de mise en œuvre du Plan en impliquant les acteurs responsables de ces actions (MINEPAT, MINEPDED, MINAT, MINADER, MINEPIA, et autres sectoriels) ;</a:t>
            </a:r>
          </a:p>
          <a:p>
            <a:pPr lvl="0"/>
            <a:r>
              <a:rPr lang="fr-FR" sz="2400" dirty="0"/>
              <a:t>Faire une évaluation des projets et programmes préalablement identifiés et mis en œuvre dans le cadre du PNACC sur la base des indicateurs de suivi-évaluation adoptés dans le PNACC ;</a:t>
            </a:r>
          </a:p>
          <a:p>
            <a:pPr lvl="0"/>
            <a:r>
              <a:rPr lang="fr-FR" sz="2400" dirty="0"/>
              <a:t>Faire une évaluation du niveau de mise en œuvre des projets et programmes préalablement identifiés dans le cadre du PNACC en tenant compte du genre ;</a:t>
            </a:r>
          </a:p>
          <a:p>
            <a:pPr lvl="0"/>
            <a:r>
              <a:rPr lang="fr-FR" sz="2400" dirty="0"/>
              <a:t>Identifier et proposer les opportunités pour améliorer la participation et l’engagement des femmes dans le processus ;</a:t>
            </a:r>
          </a:p>
          <a:p>
            <a:pPr lvl="0"/>
            <a:r>
              <a:rPr lang="fr-FR" sz="2400" dirty="0"/>
              <a:t>Analyser les difficultés, les forces, les faiblesses qui ont marqué la mise en œuvre du PNACC ;</a:t>
            </a:r>
          </a:p>
          <a:p>
            <a:pPr lvl="0"/>
            <a:r>
              <a:rPr lang="fr-FR" sz="2400" dirty="0"/>
              <a:t>Proposer des orientations, opportunités pour l’élaboration et la mise en œuvre de la version révisée du PNACC.</a:t>
            </a:r>
          </a:p>
          <a:p>
            <a:endParaRPr lang="fr-FR" sz="2400" b="1" dirty="0" smtClean="0"/>
          </a:p>
        </p:txBody>
      </p:sp>
      <p:pic>
        <p:nvPicPr>
          <p:cNvPr id="6" name="image2.png" descr="logo">
            <a:extLst>
              <a:ext uri="{FF2B5EF4-FFF2-40B4-BE49-F238E27FC236}">
                <a16:creationId xmlns="" xmlns:a16="http://schemas.microsoft.com/office/drawing/2014/main" id="{1AC9C8B6-EEF5-40AF-AC71-082165BBA255}"/>
              </a:ext>
            </a:extLst>
          </p:cNvPr>
          <p:cNvPicPr/>
          <p:nvPr/>
        </p:nvPicPr>
        <p:blipFill>
          <a:blip r:embed="rId3"/>
          <a:srcRect/>
          <a:stretch>
            <a:fillRect/>
          </a:stretch>
        </p:blipFill>
        <p:spPr>
          <a:xfrm>
            <a:off x="10401300" y="53180"/>
            <a:ext cx="1790700" cy="732429"/>
          </a:xfrm>
          <a:prstGeom prst="rect">
            <a:avLst/>
          </a:prstGeom>
          <a:ln/>
        </p:spPr>
      </p:pic>
      <p:pic>
        <p:nvPicPr>
          <p:cNvPr id="7" name="Picture 16" descr="http://www.minep.gov.cm/templates/index/images/logo-minepded.png">
            <a:hlinkClick r:id="rId4"/>
          </p:cNvPr>
          <p:cNvPicPr>
            <a:picLocks noChangeAspect="1" noChangeArrowheads="1"/>
          </p:cNvPicPr>
          <p:nvPr/>
        </p:nvPicPr>
        <p:blipFill>
          <a:blip r:embed="rId5"/>
          <a:srcRect/>
          <a:stretch>
            <a:fillRect/>
          </a:stretch>
        </p:blipFill>
        <p:spPr bwMode="auto">
          <a:xfrm>
            <a:off x="0" y="-290910"/>
            <a:ext cx="1528762" cy="1305323"/>
          </a:xfrm>
          <a:prstGeom prst="rect">
            <a:avLst/>
          </a:prstGeom>
          <a:noFill/>
          <a:ln w="9525">
            <a:noFill/>
            <a:miter lim="800000"/>
            <a:headEnd/>
            <a:tailEnd/>
          </a:ln>
        </p:spPr>
      </p:pic>
    </p:spTree>
    <p:extLst>
      <p:ext uri="{BB962C8B-B14F-4D97-AF65-F5344CB8AC3E}">
        <p14:creationId xmlns:p14="http://schemas.microsoft.com/office/powerpoint/2010/main" val="3538814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570A49F-7892-41D3-9017-89E05E7803BD}"/>
              </a:ext>
            </a:extLst>
          </p:cNvPr>
          <p:cNvSpPr>
            <a:spLocks noGrp="1"/>
          </p:cNvSpPr>
          <p:nvPr>
            <p:ph type="title"/>
          </p:nvPr>
        </p:nvSpPr>
        <p:spPr>
          <a:xfrm>
            <a:off x="0" y="18255"/>
            <a:ext cx="12192000" cy="1076449"/>
          </a:xfrm>
          <a:solidFill>
            <a:schemeClr val="accent1">
              <a:lumMod val="75000"/>
            </a:schemeClr>
          </a:solidFill>
        </p:spPr>
        <p:txBody>
          <a:bodyPr/>
          <a:lstStyle/>
          <a:p>
            <a:pPr algn="ctr"/>
            <a:r>
              <a:rPr lang="fr-FR" dirty="0" smtClean="0"/>
              <a:t>Portée de l’évaluation</a:t>
            </a:r>
            <a:endParaRPr lang="fr-FR" dirty="0"/>
          </a:p>
        </p:txBody>
      </p:sp>
      <p:sp>
        <p:nvSpPr>
          <p:cNvPr id="3" name="Espace réservé du contenu 2">
            <a:extLst>
              <a:ext uri="{FF2B5EF4-FFF2-40B4-BE49-F238E27FC236}">
                <a16:creationId xmlns="" xmlns:a16="http://schemas.microsoft.com/office/drawing/2014/main" id="{6A5F9F3D-DA58-441A-97AD-28387ED483CF}"/>
              </a:ext>
            </a:extLst>
          </p:cNvPr>
          <p:cNvSpPr>
            <a:spLocks noGrp="1"/>
          </p:cNvSpPr>
          <p:nvPr>
            <p:ph idx="1"/>
          </p:nvPr>
        </p:nvSpPr>
        <p:spPr>
          <a:xfrm>
            <a:off x="-271463" y="1094703"/>
            <a:ext cx="12699576" cy="6034760"/>
          </a:xfrm>
        </p:spPr>
        <p:txBody>
          <a:bodyPr>
            <a:noAutofit/>
          </a:bodyPr>
          <a:lstStyle/>
          <a:p>
            <a:pPr algn="just">
              <a:lnSpc>
                <a:spcPct val="100000"/>
              </a:lnSpc>
            </a:pPr>
            <a:r>
              <a:rPr lang="fr-FR" sz="2000" dirty="0"/>
              <a:t>L’évaluation finale du PNACC a porté sur toute la période de 2015-2020. Elle concernait  toutes les dimensions de la mise en œuvre dudit PNACC tel que prévu dans le document et </a:t>
            </a:r>
            <a:r>
              <a:rPr lang="fr-FR" sz="2000" dirty="0" smtClean="0"/>
              <a:t>a couvrira </a:t>
            </a:r>
            <a:r>
              <a:rPr lang="fr-FR" sz="2000" dirty="0"/>
              <a:t>à la fois les aspects institutionnels, opérationnels, techniques et partenariaux. </a:t>
            </a:r>
            <a:endParaRPr lang="fr-FR" sz="2000" dirty="0" smtClean="0"/>
          </a:p>
          <a:p>
            <a:pPr algn="just">
              <a:lnSpc>
                <a:spcPct val="100000"/>
              </a:lnSpc>
            </a:pPr>
            <a:endParaRPr lang="fr-FR" sz="2000" dirty="0"/>
          </a:p>
          <a:p>
            <a:pPr algn="just">
              <a:lnSpc>
                <a:spcPct val="100000"/>
              </a:lnSpc>
            </a:pPr>
            <a:endParaRPr lang="fr-FR" sz="2000" dirty="0" smtClean="0"/>
          </a:p>
          <a:p>
            <a:pPr algn="just">
              <a:lnSpc>
                <a:spcPct val="100000"/>
              </a:lnSpc>
            </a:pPr>
            <a:r>
              <a:rPr lang="fr-FR" sz="2000" dirty="0" smtClean="0"/>
              <a:t>À </a:t>
            </a:r>
            <a:r>
              <a:rPr lang="fr-FR" sz="2000" dirty="0"/>
              <a:t>cet égard, au niveau central, elle </a:t>
            </a:r>
            <a:r>
              <a:rPr lang="fr-FR" sz="2000" dirty="0" smtClean="0"/>
              <a:t> a couvert à </a:t>
            </a:r>
            <a:r>
              <a:rPr lang="fr-FR" sz="2000" dirty="0"/>
              <a:t>la fois les services centraux (départements ministériels, Institutions centrales, les partenaires techniques et financiers etc…) et déconcentrés du Gouvernement. Au niveau local, elle couvrira les cinq zones agroécologiques.</a:t>
            </a:r>
          </a:p>
          <a:p>
            <a:pPr algn="just">
              <a:lnSpc>
                <a:spcPct val="100000"/>
              </a:lnSpc>
            </a:pPr>
            <a:endParaRPr lang="fr-FR" sz="2000" dirty="0"/>
          </a:p>
        </p:txBody>
      </p:sp>
      <p:pic>
        <p:nvPicPr>
          <p:cNvPr id="4" name="image1.jpg" descr="uicn_normal_colour">
            <a:extLst>
              <a:ext uri="{FF2B5EF4-FFF2-40B4-BE49-F238E27FC236}">
                <a16:creationId xmlns="" xmlns:a16="http://schemas.microsoft.com/office/drawing/2014/main" id="{DE73D5B0-C11B-45EC-A207-A855535B0B76}"/>
              </a:ext>
            </a:extLst>
          </p:cNvPr>
          <p:cNvPicPr/>
          <p:nvPr/>
        </p:nvPicPr>
        <p:blipFill>
          <a:blip r:embed="rId3"/>
          <a:srcRect/>
          <a:stretch>
            <a:fillRect/>
          </a:stretch>
        </p:blipFill>
        <p:spPr>
          <a:xfrm>
            <a:off x="0" y="0"/>
            <a:ext cx="1355090" cy="1094704"/>
          </a:xfrm>
          <a:prstGeom prst="rect">
            <a:avLst/>
          </a:prstGeom>
          <a:ln/>
        </p:spPr>
      </p:pic>
      <p:pic>
        <p:nvPicPr>
          <p:cNvPr id="5" name="image2.png" descr="logo">
            <a:extLst>
              <a:ext uri="{FF2B5EF4-FFF2-40B4-BE49-F238E27FC236}">
                <a16:creationId xmlns="" xmlns:a16="http://schemas.microsoft.com/office/drawing/2014/main" id="{7A2336BC-87C9-4121-A3D1-97FFC8471CB1}"/>
              </a:ext>
            </a:extLst>
          </p:cNvPr>
          <p:cNvPicPr/>
          <p:nvPr/>
        </p:nvPicPr>
        <p:blipFill>
          <a:blip r:embed="rId4"/>
          <a:srcRect/>
          <a:stretch>
            <a:fillRect/>
          </a:stretch>
        </p:blipFill>
        <p:spPr>
          <a:xfrm>
            <a:off x="10401300" y="53180"/>
            <a:ext cx="1790700" cy="1041524"/>
          </a:xfrm>
          <a:prstGeom prst="rect">
            <a:avLst/>
          </a:prstGeom>
          <a:ln/>
        </p:spPr>
      </p:pic>
      <p:pic>
        <p:nvPicPr>
          <p:cNvPr id="6" name="Picture 16" descr="http://www.minep.gov.cm/templates/index/images/logo-minepded.png">
            <a:hlinkClick r:id="rId5"/>
          </p:cNvPr>
          <p:cNvPicPr>
            <a:picLocks noChangeAspect="1" noChangeArrowheads="1"/>
          </p:cNvPicPr>
          <p:nvPr/>
        </p:nvPicPr>
        <p:blipFill>
          <a:blip r:embed="rId6"/>
          <a:srcRect/>
          <a:stretch>
            <a:fillRect/>
          </a:stretch>
        </p:blipFill>
        <p:spPr bwMode="auto">
          <a:xfrm>
            <a:off x="-86836" y="-383658"/>
            <a:ext cx="1528762" cy="1574800"/>
          </a:xfrm>
          <a:prstGeom prst="rect">
            <a:avLst/>
          </a:prstGeom>
          <a:noFill/>
          <a:ln w="9525">
            <a:noFill/>
            <a:miter lim="800000"/>
            <a:headEnd/>
            <a:tailEnd/>
          </a:ln>
        </p:spPr>
      </p:pic>
    </p:spTree>
    <p:extLst>
      <p:ext uri="{BB962C8B-B14F-4D97-AF65-F5344CB8AC3E}">
        <p14:creationId xmlns:p14="http://schemas.microsoft.com/office/powerpoint/2010/main" val="2069882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717794E-8423-46E3-A638-EDBE7443CD9F}"/>
              </a:ext>
            </a:extLst>
          </p:cNvPr>
          <p:cNvSpPr>
            <a:spLocks noGrp="1"/>
          </p:cNvSpPr>
          <p:nvPr>
            <p:ph type="title"/>
          </p:nvPr>
        </p:nvSpPr>
        <p:spPr>
          <a:xfrm>
            <a:off x="90152" y="1"/>
            <a:ext cx="12209172" cy="965914"/>
          </a:xfrm>
          <a:solidFill>
            <a:schemeClr val="accent1">
              <a:lumMod val="75000"/>
            </a:schemeClr>
          </a:solidFill>
        </p:spPr>
        <p:txBody>
          <a:bodyPr>
            <a:noAutofit/>
          </a:bodyPr>
          <a:lstStyle/>
          <a:p>
            <a:pPr algn="ctr"/>
            <a:r>
              <a:rPr lang="fr-FR" sz="2400" b="1" dirty="0" smtClean="0"/>
              <a:t>Critères de l’évaluation</a:t>
            </a:r>
            <a:endParaRPr lang="fr-FR" sz="2400" b="1" dirty="0"/>
          </a:p>
        </p:txBody>
      </p:sp>
      <p:sp>
        <p:nvSpPr>
          <p:cNvPr id="3" name="Espace réservé du contenu 2">
            <a:extLst>
              <a:ext uri="{FF2B5EF4-FFF2-40B4-BE49-F238E27FC236}">
                <a16:creationId xmlns="" xmlns:a16="http://schemas.microsoft.com/office/drawing/2014/main" id="{29DD093B-5B7F-4A14-BF24-8BEEC1B5DCA7}"/>
              </a:ext>
            </a:extLst>
          </p:cNvPr>
          <p:cNvSpPr>
            <a:spLocks noGrp="1"/>
          </p:cNvSpPr>
          <p:nvPr>
            <p:ph idx="1"/>
          </p:nvPr>
        </p:nvSpPr>
        <p:spPr>
          <a:xfrm>
            <a:off x="0" y="1159099"/>
            <a:ext cx="11353800" cy="5017864"/>
          </a:xfrm>
        </p:spPr>
        <p:txBody>
          <a:bodyPr>
            <a:normAutofit fontScale="92500" lnSpcReduction="10000"/>
          </a:bodyPr>
          <a:lstStyle/>
          <a:p>
            <a:r>
              <a:rPr lang="fr-FR" b="1" dirty="0"/>
              <a:t>Pertinence et Cohérence : </a:t>
            </a:r>
            <a:endParaRPr lang="fr-FR" dirty="0"/>
          </a:p>
          <a:p>
            <a:r>
              <a:rPr lang="fr-FR" sz="2200" dirty="0"/>
              <a:t>La pertinence du PNACC-2015-2020 a mesuré le niveau de compatibilité entre la perception des besoins tels que planifiés (fiches de projets, mesures etc.) dans le document et la réalité des besoins du point de vue des bénéficiaires </a:t>
            </a:r>
            <a:r>
              <a:rPr lang="fr-FR" sz="2200" dirty="0" smtClean="0"/>
              <a:t>ciblés</a:t>
            </a:r>
            <a:r>
              <a:rPr lang="fr-FR" sz="2200" dirty="0" smtClean="0"/>
              <a:t>.</a:t>
            </a:r>
          </a:p>
          <a:p>
            <a:endParaRPr lang="fr-FR" sz="2200" dirty="0" smtClean="0"/>
          </a:p>
          <a:p>
            <a:r>
              <a:rPr lang="fr-FR" sz="2200" b="1" dirty="0"/>
              <a:t>Efficacité :</a:t>
            </a:r>
            <a:endParaRPr lang="fr-FR" sz="2200" dirty="0"/>
          </a:p>
          <a:p>
            <a:r>
              <a:rPr lang="fr-FR" sz="2200" dirty="0"/>
              <a:t>L’efficacité est la mesure du niveau de réalisation des actions, fiches de projets, des mesures planifiés et des progrès réalisés pour l’atteinte des objectifs du </a:t>
            </a:r>
            <a:r>
              <a:rPr lang="fr-FR" sz="2200" dirty="0" smtClean="0"/>
              <a:t>PNACC.</a:t>
            </a:r>
          </a:p>
          <a:p>
            <a:endParaRPr lang="fr-FR" sz="2200" dirty="0"/>
          </a:p>
          <a:p>
            <a:endParaRPr lang="fr-FR" sz="2200" dirty="0" smtClean="0"/>
          </a:p>
          <a:p>
            <a:r>
              <a:rPr lang="fr-FR" sz="2200" b="1" dirty="0"/>
              <a:t>Efficience :</a:t>
            </a:r>
            <a:endParaRPr lang="fr-FR" sz="2200" dirty="0"/>
          </a:p>
          <a:p>
            <a:r>
              <a:rPr lang="fr-FR" sz="2200" dirty="0"/>
              <a:t>L’efficience mesure la manière avec laquelle les ressources ou les apports (tels que les fonds, la compétence et le temps) sont transformés de façon économe en résultats. Une initiative est considérée efficiente lorsqu’elle utilise les ressources correctement et de façon économe pour atteindre les produits souhaités.</a:t>
            </a:r>
          </a:p>
          <a:p>
            <a:endParaRPr lang="fr-FR" sz="2200" dirty="0"/>
          </a:p>
        </p:txBody>
      </p:sp>
      <p:pic>
        <p:nvPicPr>
          <p:cNvPr id="4" name="image1.jpg" descr="uicn_normal_colour">
            <a:extLst>
              <a:ext uri="{FF2B5EF4-FFF2-40B4-BE49-F238E27FC236}">
                <a16:creationId xmlns="" xmlns:a16="http://schemas.microsoft.com/office/drawing/2014/main" id="{FD4A103C-258F-4299-90BA-EE15858A92A7}"/>
              </a:ext>
            </a:extLst>
          </p:cNvPr>
          <p:cNvPicPr/>
          <p:nvPr/>
        </p:nvPicPr>
        <p:blipFill>
          <a:blip r:embed="rId2"/>
          <a:srcRect/>
          <a:stretch>
            <a:fillRect/>
          </a:stretch>
        </p:blipFill>
        <p:spPr>
          <a:xfrm>
            <a:off x="-360608" y="-64394"/>
            <a:ext cx="1355090" cy="1030309"/>
          </a:xfrm>
          <a:prstGeom prst="rect">
            <a:avLst/>
          </a:prstGeom>
          <a:ln/>
        </p:spPr>
      </p:pic>
      <p:pic>
        <p:nvPicPr>
          <p:cNvPr id="5" name="image2.png" descr="logo">
            <a:extLst>
              <a:ext uri="{FF2B5EF4-FFF2-40B4-BE49-F238E27FC236}">
                <a16:creationId xmlns="" xmlns:a16="http://schemas.microsoft.com/office/drawing/2014/main" id="{395A2012-E638-4B62-99AA-0BCA3AE5B475}"/>
              </a:ext>
            </a:extLst>
          </p:cNvPr>
          <p:cNvPicPr/>
          <p:nvPr/>
        </p:nvPicPr>
        <p:blipFill>
          <a:blip r:embed="rId3"/>
          <a:srcRect/>
          <a:stretch>
            <a:fillRect/>
          </a:stretch>
        </p:blipFill>
        <p:spPr>
          <a:xfrm>
            <a:off x="11475076" y="53180"/>
            <a:ext cx="716924" cy="857249"/>
          </a:xfrm>
          <a:prstGeom prst="rect">
            <a:avLst/>
          </a:prstGeom>
          <a:ln/>
        </p:spPr>
      </p:pic>
      <p:pic>
        <p:nvPicPr>
          <p:cNvPr id="6" name="Picture 16" descr="http://www.minep.gov.cm/templates/index/images/logo-minepded.png">
            <a:hlinkClick r:id="rId4"/>
          </p:cNvPr>
          <p:cNvPicPr>
            <a:picLocks noChangeAspect="1" noChangeArrowheads="1"/>
          </p:cNvPicPr>
          <p:nvPr/>
        </p:nvPicPr>
        <p:blipFill>
          <a:blip r:embed="rId5"/>
          <a:srcRect/>
          <a:stretch>
            <a:fillRect/>
          </a:stretch>
        </p:blipFill>
        <p:spPr bwMode="auto">
          <a:xfrm>
            <a:off x="0" y="-290910"/>
            <a:ext cx="1528762" cy="1574800"/>
          </a:xfrm>
          <a:prstGeom prst="rect">
            <a:avLst/>
          </a:prstGeom>
          <a:noFill/>
          <a:ln w="9525">
            <a:noFill/>
            <a:miter lim="800000"/>
            <a:headEnd/>
            <a:tailEnd/>
          </a:ln>
        </p:spPr>
      </p:pic>
    </p:spTree>
    <p:extLst>
      <p:ext uri="{BB962C8B-B14F-4D97-AF65-F5344CB8AC3E}">
        <p14:creationId xmlns:p14="http://schemas.microsoft.com/office/powerpoint/2010/main" val="2146343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717794E-8423-46E3-A638-EDBE7443CD9F}"/>
              </a:ext>
            </a:extLst>
          </p:cNvPr>
          <p:cNvSpPr>
            <a:spLocks noGrp="1"/>
          </p:cNvSpPr>
          <p:nvPr>
            <p:ph type="title"/>
          </p:nvPr>
        </p:nvSpPr>
        <p:spPr>
          <a:xfrm>
            <a:off x="90152" y="1"/>
            <a:ext cx="12209172" cy="965914"/>
          </a:xfrm>
          <a:solidFill>
            <a:schemeClr val="accent1">
              <a:lumMod val="75000"/>
            </a:schemeClr>
          </a:solidFill>
        </p:spPr>
        <p:txBody>
          <a:bodyPr>
            <a:noAutofit/>
          </a:bodyPr>
          <a:lstStyle/>
          <a:p>
            <a:pPr algn="ctr"/>
            <a:r>
              <a:rPr lang="fr-FR" sz="2400" b="1" dirty="0" smtClean="0"/>
              <a:t>Critères de l’évaluation</a:t>
            </a:r>
            <a:endParaRPr lang="fr-FR" sz="2400" b="1" dirty="0"/>
          </a:p>
        </p:txBody>
      </p:sp>
      <p:sp>
        <p:nvSpPr>
          <p:cNvPr id="3" name="Espace réservé du contenu 2">
            <a:extLst>
              <a:ext uri="{FF2B5EF4-FFF2-40B4-BE49-F238E27FC236}">
                <a16:creationId xmlns="" xmlns:a16="http://schemas.microsoft.com/office/drawing/2014/main" id="{29DD093B-5B7F-4A14-BF24-8BEEC1B5DCA7}"/>
              </a:ext>
            </a:extLst>
          </p:cNvPr>
          <p:cNvSpPr>
            <a:spLocks noGrp="1"/>
          </p:cNvSpPr>
          <p:nvPr>
            <p:ph idx="1"/>
          </p:nvPr>
        </p:nvSpPr>
        <p:spPr>
          <a:xfrm>
            <a:off x="0" y="1159099"/>
            <a:ext cx="11353800" cy="5017864"/>
          </a:xfrm>
        </p:spPr>
        <p:txBody>
          <a:bodyPr>
            <a:normAutofit fontScale="77500" lnSpcReduction="20000"/>
          </a:bodyPr>
          <a:lstStyle/>
          <a:p>
            <a:r>
              <a:rPr lang="fr-FR" b="1" dirty="0"/>
              <a:t> Durabilité :</a:t>
            </a:r>
            <a:endParaRPr lang="fr-FR" dirty="0"/>
          </a:p>
          <a:p>
            <a:r>
              <a:rPr lang="fr-FR" sz="2400" dirty="0"/>
              <a:t>La durabilité mesure le degré auquel les bénéfices des initiatives perdurent après que l’aide au développement en provenance de l’extérieur a touché à sa fin</a:t>
            </a:r>
            <a:r>
              <a:rPr lang="fr-FR" sz="2400" dirty="0" smtClean="0"/>
              <a:t>.</a:t>
            </a:r>
          </a:p>
          <a:p>
            <a:endParaRPr lang="fr-FR" sz="2400" dirty="0" smtClean="0"/>
          </a:p>
          <a:p>
            <a:r>
              <a:rPr lang="fr-FR" b="1" dirty="0"/>
              <a:t>Prise en compte du genre et l’approche Genre transformateur/Droits </a:t>
            </a:r>
            <a:r>
              <a:rPr lang="fr-FR" b="1" dirty="0" smtClean="0"/>
              <a:t>Humains</a:t>
            </a:r>
          </a:p>
          <a:p>
            <a:pPr lvl="0" algn="just"/>
            <a:r>
              <a:rPr lang="fr-FR" sz="2600" dirty="0"/>
              <a:t>Comment est-ce que l’approche genre a été intégré dans la mise en œuvre dans le projet de Développement d’une agriculture intégrée et résiliente face aux effets des changements climatiques ? </a:t>
            </a:r>
            <a:endParaRPr lang="fr-FR" sz="2600" dirty="0" smtClean="0"/>
          </a:p>
          <a:p>
            <a:pPr lvl="0" algn="just"/>
            <a:endParaRPr lang="fr-FR" sz="2600" dirty="0"/>
          </a:p>
          <a:p>
            <a:pPr lvl="0" algn="just"/>
            <a:r>
              <a:rPr lang="fr-FR" sz="2600" dirty="0"/>
              <a:t>Dans quelle mesure le projet d’Adaptation de la politique nationale genre et réduction de leur vulnérabilité au changement climatique a été mis en œuvre </a:t>
            </a:r>
            <a:r>
              <a:rPr lang="fr-FR" sz="2600" dirty="0" smtClean="0"/>
              <a:t>?</a:t>
            </a:r>
          </a:p>
          <a:p>
            <a:pPr lvl="0" algn="just"/>
            <a:endParaRPr lang="fr-FR" sz="2600" dirty="0"/>
          </a:p>
          <a:p>
            <a:pPr lvl="0" algn="just"/>
            <a:r>
              <a:rPr lang="fr-FR" sz="2600" dirty="0"/>
              <a:t>Dans quelle mesure ces interventions ciblent-elles les plus démunis et permettent de réduire les inégalités entre les groupes les plus aisés et les groupes les plus </a:t>
            </a:r>
            <a:r>
              <a:rPr lang="fr-FR" sz="2600" dirty="0" smtClean="0"/>
              <a:t>démunis?</a:t>
            </a:r>
          </a:p>
          <a:p>
            <a:pPr lvl="0" algn="just"/>
            <a:endParaRPr lang="fr-FR" sz="2600" dirty="0"/>
          </a:p>
          <a:p>
            <a:pPr lvl="0" algn="just"/>
            <a:r>
              <a:rPr lang="fr-FR" sz="2600" dirty="0"/>
              <a:t>Le genre (femmes, jeunes, couches vulnérables etc.) </a:t>
            </a:r>
            <a:r>
              <a:rPr lang="fr-FR" sz="2600" dirty="0" err="1"/>
              <a:t>a-t-il</a:t>
            </a:r>
            <a:r>
              <a:rPr lang="fr-FR" sz="2600" dirty="0"/>
              <a:t> effectivement été pris en compte dans la mise en œuvre des différentes actions et comment il a été transformateur ?</a:t>
            </a:r>
          </a:p>
          <a:p>
            <a:endParaRPr lang="fr-FR" dirty="0"/>
          </a:p>
        </p:txBody>
      </p:sp>
      <p:pic>
        <p:nvPicPr>
          <p:cNvPr id="4" name="image1.jpg" descr="uicn_normal_colour">
            <a:extLst>
              <a:ext uri="{FF2B5EF4-FFF2-40B4-BE49-F238E27FC236}">
                <a16:creationId xmlns="" xmlns:a16="http://schemas.microsoft.com/office/drawing/2014/main" id="{FD4A103C-258F-4299-90BA-EE15858A92A7}"/>
              </a:ext>
            </a:extLst>
          </p:cNvPr>
          <p:cNvPicPr/>
          <p:nvPr/>
        </p:nvPicPr>
        <p:blipFill>
          <a:blip r:embed="rId2"/>
          <a:srcRect/>
          <a:stretch>
            <a:fillRect/>
          </a:stretch>
        </p:blipFill>
        <p:spPr>
          <a:xfrm>
            <a:off x="-360608" y="-64394"/>
            <a:ext cx="1355090" cy="1030309"/>
          </a:xfrm>
          <a:prstGeom prst="rect">
            <a:avLst/>
          </a:prstGeom>
          <a:ln/>
        </p:spPr>
      </p:pic>
      <p:pic>
        <p:nvPicPr>
          <p:cNvPr id="5" name="image2.png" descr="logo">
            <a:extLst>
              <a:ext uri="{FF2B5EF4-FFF2-40B4-BE49-F238E27FC236}">
                <a16:creationId xmlns="" xmlns:a16="http://schemas.microsoft.com/office/drawing/2014/main" id="{395A2012-E638-4B62-99AA-0BCA3AE5B475}"/>
              </a:ext>
            </a:extLst>
          </p:cNvPr>
          <p:cNvPicPr/>
          <p:nvPr/>
        </p:nvPicPr>
        <p:blipFill>
          <a:blip r:embed="rId3"/>
          <a:srcRect/>
          <a:stretch>
            <a:fillRect/>
          </a:stretch>
        </p:blipFill>
        <p:spPr>
          <a:xfrm>
            <a:off x="11475076" y="53180"/>
            <a:ext cx="716924" cy="857249"/>
          </a:xfrm>
          <a:prstGeom prst="rect">
            <a:avLst/>
          </a:prstGeom>
          <a:ln/>
        </p:spPr>
      </p:pic>
      <p:pic>
        <p:nvPicPr>
          <p:cNvPr id="6" name="Picture 16" descr="http://www.minep.gov.cm/templates/index/images/logo-minepded.png">
            <a:hlinkClick r:id="rId4"/>
          </p:cNvPr>
          <p:cNvPicPr>
            <a:picLocks noChangeAspect="1" noChangeArrowheads="1"/>
          </p:cNvPicPr>
          <p:nvPr/>
        </p:nvPicPr>
        <p:blipFill>
          <a:blip r:embed="rId5"/>
          <a:srcRect/>
          <a:stretch>
            <a:fillRect/>
          </a:stretch>
        </p:blipFill>
        <p:spPr bwMode="auto">
          <a:xfrm>
            <a:off x="0" y="-290910"/>
            <a:ext cx="1528762" cy="1574800"/>
          </a:xfrm>
          <a:prstGeom prst="rect">
            <a:avLst/>
          </a:prstGeom>
          <a:noFill/>
          <a:ln w="9525">
            <a:noFill/>
            <a:miter lim="800000"/>
            <a:headEnd/>
            <a:tailEnd/>
          </a:ln>
        </p:spPr>
      </p:pic>
    </p:spTree>
    <p:extLst>
      <p:ext uri="{BB962C8B-B14F-4D97-AF65-F5344CB8AC3E}">
        <p14:creationId xmlns:p14="http://schemas.microsoft.com/office/powerpoint/2010/main" val="1685517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717794E-8423-46E3-A638-EDBE7443CD9F}"/>
              </a:ext>
            </a:extLst>
          </p:cNvPr>
          <p:cNvSpPr>
            <a:spLocks noGrp="1"/>
          </p:cNvSpPr>
          <p:nvPr>
            <p:ph type="title"/>
          </p:nvPr>
        </p:nvSpPr>
        <p:spPr>
          <a:xfrm>
            <a:off x="90152" y="1"/>
            <a:ext cx="12209172" cy="965914"/>
          </a:xfrm>
          <a:solidFill>
            <a:schemeClr val="accent1">
              <a:lumMod val="75000"/>
            </a:schemeClr>
          </a:solidFill>
        </p:spPr>
        <p:txBody>
          <a:bodyPr>
            <a:noAutofit/>
          </a:bodyPr>
          <a:lstStyle/>
          <a:p>
            <a:pPr algn="ctr"/>
            <a:r>
              <a:rPr lang="fr-FR" sz="2400" b="1" dirty="0" smtClean="0"/>
              <a:t>Critères de l’évaluation</a:t>
            </a:r>
            <a:endParaRPr lang="fr-FR" sz="2400" b="1" dirty="0"/>
          </a:p>
        </p:txBody>
      </p:sp>
      <p:sp>
        <p:nvSpPr>
          <p:cNvPr id="3" name="Espace réservé du contenu 2">
            <a:extLst>
              <a:ext uri="{FF2B5EF4-FFF2-40B4-BE49-F238E27FC236}">
                <a16:creationId xmlns="" xmlns:a16="http://schemas.microsoft.com/office/drawing/2014/main" id="{29DD093B-5B7F-4A14-BF24-8BEEC1B5DCA7}"/>
              </a:ext>
            </a:extLst>
          </p:cNvPr>
          <p:cNvSpPr>
            <a:spLocks noGrp="1"/>
          </p:cNvSpPr>
          <p:nvPr>
            <p:ph idx="1"/>
          </p:nvPr>
        </p:nvSpPr>
        <p:spPr>
          <a:xfrm>
            <a:off x="0" y="1159099"/>
            <a:ext cx="11353800" cy="5017864"/>
          </a:xfrm>
        </p:spPr>
        <p:txBody>
          <a:bodyPr>
            <a:normAutofit/>
          </a:bodyPr>
          <a:lstStyle/>
          <a:p>
            <a:r>
              <a:rPr lang="fr-FR" sz="2400" b="1" dirty="0"/>
              <a:t> </a:t>
            </a:r>
            <a:r>
              <a:rPr lang="fr-FR" sz="2400" b="1" dirty="0" smtClean="0"/>
              <a:t>Impact</a:t>
            </a:r>
          </a:p>
          <a:p>
            <a:r>
              <a:rPr lang="fr-FR" sz="2200" dirty="0" smtClean="0"/>
              <a:t>L’impact </a:t>
            </a:r>
            <a:r>
              <a:rPr lang="fr-FR" sz="2200" dirty="0"/>
              <a:t>mesure les changements dans le développement humain et dans le bien-être des populations apportées, directement ou indirectement, prévus ou non, par les initiatives du PNACC </a:t>
            </a:r>
            <a:r>
              <a:rPr lang="fr-FR" sz="2200" dirty="0" smtClean="0"/>
              <a:t>.</a:t>
            </a:r>
          </a:p>
          <a:p>
            <a:endParaRPr lang="fr-FR" dirty="0" smtClean="0"/>
          </a:p>
          <a:p>
            <a:pPr lvl="0" algn="just"/>
            <a:r>
              <a:rPr lang="fr-FR" sz="2200" dirty="0"/>
              <a:t>Combien de personnes ont été touchées par les interventions du PNACCC 2015-2020 </a:t>
            </a:r>
            <a:r>
              <a:rPr lang="fr-FR" sz="2200" dirty="0" smtClean="0"/>
              <a:t>?</a:t>
            </a:r>
          </a:p>
          <a:p>
            <a:pPr lvl="0" algn="just"/>
            <a:endParaRPr lang="fr-FR" sz="2200" dirty="0"/>
          </a:p>
          <a:p>
            <a:pPr lvl="0" algn="just"/>
            <a:r>
              <a:rPr lang="fr-FR" sz="2200" dirty="0"/>
              <a:t>En tenant compte des interventions holistiques des Effets/programmes des différents partenaires, quels changements réels ces interventions </a:t>
            </a:r>
            <a:r>
              <a:rPr lang="fr-FR" sz="2200" dirty="0" err="1"/>
              <a:t>ont-elles</a:t>
            </a:r>
            <a:r>
              <a:rPr lang="fr-FR" sz="2200" dirty="0"/>
              <a:t> eu sur les bénéficiaires </a:t>
            </a:r>
            <a:r>
              <a:rPr lang="fr-FR" sz="2200" dirty="0" smtClean="0"/>
              <a:t>?</a:t>
            </a:r>
          </a:p>
          <a:p>
            <a:pPr lvl="0" algn="just"/>
            <a:endParaRPr lang="fr-FR" sz="2200" dirty="0"/>
          </a:p>
          <a:p>
            <a:pPr lvl="0" algn="just"/>
            <a:r>
              <a:rPr lang="fr-FR" sz="2200" dirty="0"/>
              <a:t>Que s’est-il passé en conséquence du PNACC au niveau national et dans les localités d’interventions ?</a:t>
            </a:r>
          </a:p>
          <a:p>
            <a:pPr algn="just"/>
            <a:endParaRPr lang="fr-FR" sz="2400" dirty="0"/>
          </a:p>
        </p:txBody>
      </p:sp>
      <p:pic>
        <p:nvPicPr>
          <p:cNvPr id="4" name="image1.jpg" descr="uicn_normal_colour">
            <a:extLst>
              <a:ext uri="{FF2B5EF4-FFF2-40B4-BE49-F238E27FC236}">
                <a16:creationId xmlns="" xmlns:a16="http://schemas.microsoft.com/office/drawing/2014/main" id="{FD4A103C-258F-4299-90BA-EE15858A92A7}"/>
              </a:ext>
            </a:extLst>
          </p:cNvPr>
          <p:cNvPicPr/>
          <p:nvPr/>
        </p:nvPicPr>
        <p:blipFill>
          <a:blip r:embed="rId2"/>
          <a:srcRect/>
          <a:stretch>
            <a:fillRect/>
          </a:stretch>
        </p:blipFill>
        <p:spPr>
          <a:xfrm>
            <a:off x="-360608" y="-64394"/>
            <a:ext cx="1355090" cy="1030309"/>
          </a:xfrm>
          <a:prstGeom prst="rect">
            <a:avLst/>
          </a:prstGeom>
          <a:ln/>
        </p:spPr>
      </p:pic>
      <p:pic>
        <p:nvPicPr>
          <p:cNvPr id="5" name="image2.png" descr="logo">
            <a:extLst>
              <a:ext uri="{FF2B5EF4-FFF2-40B4-BE49-F238E27FC236}">
                <a16:creationId xmlns="" xmlns:a16="http://schemas.microsoft.com/office/drawing/2014/main" id="{395A2012-E638-4B62-99AA-0BCA3AE5B475}"/>
              </a:ext>
            </a:extLst>
          </p:cNvPr>
          <p:cNvPicPr/>
          <p:nvPr/>
        </p:nvPicPr>
        <p:blipFill>
          <a:blip r:embed="rId3"/>
          <a:srcRect/>
          <a:stretch>
            <a:fillRect/>
          </a:stretch>
        </p:blipFill>
        <p:spPr>
          <a:xfrm>
            <a:off x="11475076" y="53180"/>
            <a:ext cx="716924" cy="857249"/>
          </a:xfrm>
          <a:prstGeom prst="rect">
            <a:avLst/>
          </a:prstGeom>
          <a:ln/>
        </p:spPr>
      </p:pic>
      <p:pic>
        <p:nvPicPr>
          <p:cNvPr id="6" name="Picture 16" descr="http://www.minep.gov.cm/templates/index/images/logo-minepded.png">
            <a:hlinkClick r:id="rId4"/>
          </p:cNvPr>
          <p:cNvPicPr>
            <a:picLocks noChangeAspect="1" noChangeArrowheads="1"/>
          </p:cNvPicPr>
          <p:nvPr/>
        </p:nvPicPr>
        <p:blipFill>
          <a:blip r:embed="rId5"/>
          <a:srcRect/>
          <a:stretch>
            <a:fillRect/>
          </a:stretch>
        </p:blipFill>
        <p:spPr bwMode="auto">
          <a:xfrm>
            <a:off x="0" y="-290910"/>
            <a:ext cx="1528762" cy="1574800"/>
          </a:xfrm>
          <a:prstGeom prst="rect">
            <a:avLst/>
          </a:prstGeom>
          <a:noFill/>
          <a:ln w="9525">
            <a:noFill/>
            <a:miter lim="800000"/>
            <a:headEnd/>
            <a:tailEnd/>
          </a:ln>
        </p:spPr>
      </p:pic>
    </p:spTree>
    <p:extLst>
      <p:ext uri="{BB962C8B-B14F-4D97-AF65-F5344CB8AC3E}">
        <p14:creationId xmlns:p14="http://schemas.microsoft.com/office/powerpoint/2010/main" val="2628407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2074</Words>
  <Application>Microsoft Office PowerPoint</Application>
  <PresentationFormat>Grand écran</PresentationFormat>
  <Paragraphs>402</Paragraphs>
  <Slides>32</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32</vt:i4>
      </vt:variant>
    </vt:vector>
  </HeadingPairs>
  <TitlesOfParts>
    <vt:vector size="38" baseType="lpstr">
      <vt:lpstr>Arial</vt:lpstr>
      <vt:lpstr>Calibri</vt:lpstr>
      <vt:lpstr>Calibri Light</vt:lpstr>
      <vt:lpstr>Courier New</vt:lpstr>
      <vt:lpstr>Wingdings</vt:lpstr>
      <vt:lpstr>Thème Office</vt:lpstr>
      <vt:lpstr>Présentation PowerPoint</vt:lpstr>
      <vt:lpstr>PLAN</vt:lpstr>
      <vt:lpstr>Introduction</vt:lpstr>
      <vt:lpstr>Introduction</vt:lpstr>
      <vt:lpstr>Introduction</vt:lpstr>
      <vt:lpstr>Portée de l’évaluation</vt:lpstr>
      <vt:lpstr>Critères de l’évaluation</vt:lpstr>
      <vt:lpstr>Critères de l’évaluation</vt:lpstr>
      <vt:lpstr>Critères de l’évaluation</vt:lpstr>
      <vt:lpstr>Méthodologie</vt:lpstr>
      <vt:lpstr>Méthodologie</vt:lpstr>
      <vt:lpstr>RESULTATS</vt:lpstr>
      <vt:lpstr>Résultat</vt:lpstr>
      <vt:lpstr>Méthodologie</vt:lpstr>
      <vt:lpstr>Résultats</vt:lpstr>
      <vt:lpstr>Résultats</vt:lpstr>
      <vt:lpstr>Résultats</vt:lpstr>
      <vt:lpstr>Résultats</vt:lpstr>
      <vt:lpstr>RESULTATS</vt:lpstr>
      <vt:lpstr>RESULTATS</vt:lpstr>
      <vt:lpstr>RESULTATS</vt:lpstr>
      <vt:lpstr>RESULTATS</vt:lpstr>
      <vt:lpstr>RESULTATS</vt:lpstr>
      <vt:lpstr>RESULTATS</vt:lpstr>
      <vt:lpstr>RESULTATS</vt:lpstr>
      <vt:lpstr>RESULTATS</vt:lpstr>
      <vt:lpstr>RESULTATS</vt:lpstr>
      <vt:lpstr>RESULTATS</vt:lpstr>
      <vt:lpstr>RESULTATS</vt:lpstr>
      <vt:lpstr>RESULTATS</vt:lpstr>
      <vt:lpstr>RESULTATS</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Valérie TSAMA</dc:creator>
  <cp:lastModifiedBy>Valérie TSAMA</cp:lastModifiedBy>
  <cp:revision>155</cp:revision>
  <dcterms:created xsi:type="dcterms:W3CDTF">2020-09-22T08:23:07Z</dcterms:created>
  <dcterms:modified xsi:type="dcterms:W3CDTF">2022-02-17T16:02:54Z</dcterms:modified>
</cp:coreProperties>
</file>