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 id="2147483648" r:id="rId5"/>
    <p:sldMasterId id="2147483703" r:id="rId6"/>
  </p:sldMasterIdLst>
  <p:notesMasterIdLst>
    <p:notesMasterId r:id="rId34"/>
  </p:notesMasterIdLst>
  <p:sldIdLst>
    <p:sldId id="278" r:id="rId7"/>
    <p:sldId id="339" r:id="rId8"/>
    <p:sldId id="306" r:id="rId9"/>
    <p:sldId id="345" r:id="rId10"/>
    <p:sldId id="341" r:id="rId11"/>
    <p:sldId id="342" r:id="rId12"/>
    <p:sldId id="343" r:id="rId13"/>
    <p:sldId id="346" r:id="rId14"/>
    <p:sldId id="344" r:id="rId15"/>
    <p:sldId id="347" r:id="rId16"/>
    <p:sldId id="348" r:id="rId17"/>
    <p:sldId id="349" r:id="rId18"/>
    <p:sldId id="350" r:id="rId19"/>
    <p:sldId id="362" r:id="rId20"/>
    <p:sldId id="363" r:id="rId21"/>
    <p:sldId id="364" r:id="rId22"/>
    <p:sldId id="351" r:id="rId23"/>
    <p:sldId id="361" r:id="rId24"/>
    <p:sldId id="360" r:id="rId25"/>
    <p:sldId id="352" r:id="rId26"/>
    <p:sldId id="353" r:id="rId27"/>
    <p:sldId id="354" r:id="rId28"/>
    <p:sldId id="355" r:id="rId29"/>
    <p:sldId id="356" r:id="rId30"/>
    <p:sldId id="357" r:id="rId31"/>
    <p:sldId id="358" r:id="rId32"/>
    <p:sldId id="35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2C0"/>
    <a:srgbClr val="169B62"/>
    <a:srgbClr val="217D8C"/>
    <a:srgbClr val="339933"/>
    <a:srgbClr val="009FDF"/>
    <a:srgbClr val="0099FF"/>
    <a:srgbClr val="FFFFFF"/>
    <a:srgbClr val="06A969"/>
    <a:srgbClr val="6699FF"/>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474" autoAdjust="0"/>
  </p:normalViewPr>
  <p:slideViewPr>
    <p:cSldViewPr snapToGrid="0">
      <p:cViewPr varScale="1">
        <p:scale>
          <a:sx n="64" d="100"/>
          <a:sy n="64" d="100"/>
        </p:scale>
        <p:origin x="954" y="48"/>
      </p:cViewPr>
      <p:guideLst>
        <p:guide orient="horz" pos="2160"/>
        <p:guide pos="3840"/>
      </p:guideLst>
    </p:cSldViewPr>
  </p:slideViewPr>
  <p:notesTextViewPr>
    <p:cViewPr>
      <p:scale>
        <a:sx n="1" d="1"/>
        <a:sy n="1" d="1"/>
      </p:scale>
      <p:origin x="0" y="0"/>
    </p:cViewPr>
  </p:notesTextViewPr>
  <p:sorterViewPr>
    <p:cViewPr>
      <p:scale>
        <a:sx n="100" d="100"/>
        <a:sy n="100" d="100"/>
      </p:scale>
      <p:origin x="0" y="-2720"/>
    </p:cViewPr>
  </p:sorterViewPr>
  <p:notesViewPr>
    <p:cSldViewPr snapToGrid="0" showGuides="1">
      <p:cViewPr>
        <p:scale>
          <a:sx n="90" d="100"/>
          <a:sy n="90" d="100"/>
        </p:scale>
        <p:origin x="1784" y="-119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23C63F-932C-4E33-B267-229C602C10E1}" type="datetimeFigureOut">
              <a:rPr lang="en-GB" smtClean="0"/>
              <a:t>26/10/2021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DF595D-7A20-49F8-B11F-67EFD204D39A}" type="slidenum">
              <a:rPr lang="en-GB" smtClean="0"/>
              <a:t>‹Nº›</a:t>
            </a:fld>
            <a:endParaRPr lang="en-GB"/>
          </a:p>
        </p:txBody>
      </p:sp>
    </p:spTree>
    <p:extLst>
      <p:ext uri="{BB962C8B-B14F-4D97-AF65-F5344CB8AC3E}">
        <p14:creationId xmlns:p14="http://schemas.microsoft.com/office/powerpoint/2010/main" val="1502159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Y" dirty="0"/>
          </a:p>
        </p:txBody>
      </p:sp>
      <p:sp>
        <p:nvSpPr>
          <p:cNvPr id="4" name="Marcador de número de diapositiva 3"/>
          <p:cNvSpPr>
            <a:spLocks noGrp="1"/>
          </p:cNvSpPr>
          <p:nvPr>
            <p:ph type="sldNum" sz="quarter" idx="5"/>
          </p:nvPr>
        </p:nvSpPr>
        <p:spPr/>
        <p:txBody>
          <a:bodyPr/>
          <a:lstStyle/>
          <a:p>
            <a:fld id="{49DF595D-7A20-49F8-B11F-67EFD204D39A}" type="slidenum">
              <a:rPr lang="en-GB" smtClean="0"/>
              <a:t>1</a:t>
            </a:fld>
            <a:endParaRPr lang="en-GB"/>
          </a:p>
        </p:txBody>
      </p:sp>
    </p:spTree>
    <p:extLst>
      <p:ext uri="{BB962C8B-B14F-4D97-AF65-F5344CB8AC3E}">
        <p14:creationId xmlns:p14="http://schemas.microsoft.com/office/powerpoint/2010/main" val="477938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10"/>
          </p:nvPr>
        </p:nvSpPr>
        <p:spPr/>
        <p:txBody>
          <a:bodyPr/>
          <a:lstStyle/>
          <a:p>
            <a:fld id="{49DF595D-7A20-49F8-B11F-67EFD204D39A}" type="slidenum">
              <a:rPr lang="en-GB" smtClean="0"/>
              <a:t>24</a:t>
            </a:fld>
            <a:endParaRPr lang="en-GB"/>
          </a:p>
        </p:txBody>
      </p:sp>
    </p:spTree>
    <p:extLst>
      <p:ext uri="{BB962C8B-B14F-4D97-AF65-F5344CB8AC3E}">
        <p14:creationId xmlns:p14="http://schemas.microsoft.com/office/powerpoint/2010/main" val="4217315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10"/>
          </p:nvPr>
        </p:nvSpPr>
        <p:spPr/>
        <p:txBody>
          <a:bodyPr/>
          <a:lstStyle/>
          <a:p>
            <a:fld id="{49DF595D-7A20-49F8-B11F-67EFD204D39A}" type="slidenum">
              <a:rPr lang="en-GB" smtClean="0"/>
              <a:t>25</a:t>
            </a:fld>
            <a:endParaRPr lang="en-GB"/>
          </a:p>
        </p:txBody>
      </p:sp>
    </p:spTree>
    <p:extLst>
      <p:ext uri="{BB962C8B-B14F-4D97-AF65-F5344CB8AC3E}">
        <p14:creationId xmlns:p14="http://schemas.microsoft.com/office/powerpoint/2010/main" val="805989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10"/>
          </p:nvPr>
        </p:nvSpPr>
        <p:spPr/>
        <p:txBody>
          <a:bodyPr/>
          <a:lstStyle/>
          <a:p>
            <a:fld id="{49DF595D-7A20-49F8-B11F-67EFD204D39A}" type="slidenum">
              <a:rPr lang="en-GB" smtClean="0"/>
              <a:t>26</a:t>
            </a:fld>
            <a:endParaRPr lang="en-GB"/>
          </a:p>
        </p:txBody>
      </p:sp>
    </p:spTree>
    <p:extLst>
      <p:ext uri="{BB962C8B-B14F-4D97-AF65-F5344CB8AC3E}">
        <p14:creationId xmlns:p14="http://schemas.microsoft.com/office/powerpoint/2010/main" val="4246662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10"/>
          </p:nvPr>
        </p:nvSpPr>
        <p:spPr/>
        <p:txBody>
          <a:bodyPr/>
          <a:lstStyle/>
          <a:p>
            <a:fld id="{49DF595D-7A20-49F8-B11F-67EFD204D39A}" type="slidenum">
              <a:rPr lang="en-GB" smtClean="0"/>
              <a:t>27</a:t>
            </a:fld>
            <a:endParaRPr lang="en-GB"/>
          </a:p>
        </p:txBody>
      </p:sp>
    </p:spTree>
    <p:extLst>
      <p:ext uri="{BB962C8B-B14F-4D97-AF65-F5344CB8AC3E}">
        <p14:creationId xmlns:p14="http://schemas.microsoft.com/office/powerpoint/2010/main" val="2452652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10"/>
          </p:nvPr>
        </p:nvSpPr>
        <p:spPr/>
        <p:txBody>
          <a:bodyPr/>
          <a:lstStyle/>
          <a:p>
            <a:fld id="{49DF595D-7A20-49F8-B11F-67EFD204D39A}" type="slidenum">
              <a:rPr lang="en-GB" smtClean="0"/>
              <a:t>13</a:t>
            </a:fld>
            <a:endParaRPr lang="en-GB"/>
          </a:p>
        </p:txBody>
      </p:sp>
    </p:spTree>
    <p:extLst>
      <p:ext uri="{BB962C8B-B14F-4D97-AF65-F5344CB8AC3E}">
        <p14:creationId xmlns:p14="http://schemas.microsoft.com/office/powerpoint/2010/main" val="2889035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10"/>
          </p:nvPr>
        </p:nvSpPr>
        <p:spPr/>
        <p:txBody>
          <a:bodyPr/>
          <a:lstStyle/>
          <a:p>
            <a:fld id="{49DF595D-7A20-49F8-B11F-67EFD204D39A}" type="slidenum">
              <a:rPr lang="en-GB" smtClean="0"/>
              <a:t>17</a:t>
            </a:fld>
            <a:endParaRPr lang="en-GB"/>
          </a:p>
        </p:txBody>
      </p:sp>
    </p:spTree>
    <p:extLst>
      <p:ext uri="{BB962C8B-B14F-4D97-AF65-F5344CB8AC3E}">
        <p14:creationId xmlns:p14="http://schemas.microsoft.com/office/powerpoint/2010/main" val="3950034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dirty="0"/>
              <a:t>Al cierre del evento, el Presidente de GWP Perú Ing. Juvenal Ponce de León destacó la capacidad de GWP Sudamérica de generar estas oportunidades para los países. Agradecido que sea Perú, quien está recibiendo esta capacitación para agua, medio ambiente y su financiamiento.</a:t>
            </a:r>
          </a:p>
          <a:p>
            <a:endParaRPr lang="es-AR" dirty="0"/>
          </a:p>
          <a:p>
            <a:r>
              <a:rPr lang="es-AR" dirty="0"/>
              <a:t>Giancarlo </a:t>
            </a:r>
            <a:r>
              <a:rPr lang="es-AR" dirty="0" err="1"/>
              <a:t>Rosazza</a:t>
            </a:r>
            <a:r>
              <a:rPr lang="es-AR" dirty="0"/>
              <a:t> celebró este encuentro, el soporte de GWP y la activa participación del staff de la ANA e indicó: “Estamos más preparados y estoy seguro que no será el último Taller que tengamos con GWP para fortalecer nuestras capacidades.”</a:t>
            </a:r>
          </a:p>
          <a:p>
            <a:endParaRPr lang="es-AR" dirty="0"/>
          </a:p>
          <a:p>
            <a:r>
              <a:rPr lang="es-AR" dirty="0"/>
              <a:t>Y finalmente, la Coordinadora Regional Alejandra </a:t>
            </a:r>
            <a:r>
              <a:rPr lang="es-AR" dirty="0" err="1"/>
              <a:t>Muijca</a:t>
            </a:r>
            <a:r>
              <a:rPr lang="es-AR" dirty="0"/>
              <a:t>, a cargo de todo este proceso con la novel Oficial de Programas de Sudamérica Verónica Guzmán, comentó “Estoy muy contenta con el resultado de este Taller; de todo lo que creo que </a:t>
            </a:r>
            <a:r>
              <a:rPr lang="es-AR" dirty="0" err="1"/>
              <a:t>tod@s</a:t>
            </a:r>
            <a:r>
              <a:rPr lang="es-AR" dirty="0"/>
              <a:t> hemos aprendido! Si Perú así lo decide, estaremos felices de darles el soporte necesario en todos los pasos para armar la propuesta y procurar los fondos de del FVC, objetivo de ambas instituciones.” Y valoró muy especialmente la experiencia de trabajo: fluida y eficiente con todo el equipo de especialistas y la Autoridad Nacional de Aguas del Perú. “GWP Sudamérica demuestra una vez más que cuenta con la </a:t>
            </a:r>
            <a:r>
              <a:rPr lang="es-AR" dirty="0" err="1"/>
              <a:t>expertise</a:t>
            </a:r>
            <a:r>
              <a:rPr lang="es-AR" dirty="0"/>
              <a:t>, los profesionales y la voluntad de apoyar a los países en lo que precisen, en todo lo que signifique agua, adaptación, resiliencia, </a:t>
            </a:r>
            <a:r>
              <a:rPr lang="es-AR" dirty="0" err="1"/>
              <a:t>NDC´s</a:t>
            </a:r>
            <a:r>
              <a:rPr lang="es-AR" dirty="0"/>
              <a:t> y cambio climático.”</a:t>
            </a:r>
          </a:p>
        </p:txBody>
      </p:sp>
      <p:sp>
        <p:nvSpPr>
          <p:cNvPr id="4" name="Marcador de número de diapositiva 3"/>
          <p:cNvSpPr>
            <a:spLocks noGrp="1"/>
          </p:cNvSpPr>
          <p:nvPr>
            <p:ph type="sldNum" sz="quarter" idx="10"/>
          </p:nvPr>
        </p:nvSpPr>
        <p:spPr/>
        <p:txBody>
          <a:bodyPr/>
          <a:lstStyle/>
          <a:p>
            <a:fld id="{49DF595D-7A20-49F8-B11F-67EFD204D39A}" type="slidenum">
              <a:rPr lang="en-GB" smtClean="0"/>
              <a:t>18</a:t>
            </a:fld>
            <a:endParaRPr lang="en-GB"/>
          </a:p>
        </p:txBody>
      </p:sp>
    </p:spTree>
    <p:extLst>
      <p:ext uri="{BB962C8B-B14F-4D97-AF65-F5344CB8AC3E}">
        <p14:creationId xmlns:p14="http://schemas.microsoft.com/office/powerpoint/2010/main" val="1076520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dirty="0"/>
              <a:t>Alex Martínez nos compartió las premisas de la reunión y tomó la palabra Carlos Martínez, moderador del evento El Presidente Regional de GWP Sudamérica Ing. Leandro Díaz celebra esta instancia y da paso al comienzo a las presentaciones.</a:t>
            </a:r>
          </a:p>
          <a:p>
            <a:endParaRPr lang="es-AR" dirty="0"/>
          </a:p>
          <a:p>
            <a:r>
              <a:rPr lang="es-AR" dirty="0"/>
              <a:t>Luego de una actividad interactiva, Liza </a:t>
            </a:r>
            <a:r>
              <a:rPr lang="es-AR" dirty="0" err="1"/>
              <a:t>Devebec</a:t>
            </a:r>
            <a:r>
              <a:rPr lang="es-AR" dirty="0"/>
              <a:t>, "Es importante que las organizaciones comprendan que el tema de género es transversal en todas ellas.  Como GWP nos comprometemos a promover la igualdad de género más allá de las declaraciones de intención.  En toda nuestra cartera, levantaremos las barreras para el progreso en la igualdad de género y la inclusión en la gestión del agua, ampliando los beneficios para las mujeres, los grupos vulnerables y excluidos, y el medio ambiente a través de un programa global."  y recomienda estos documentos de GWP:  www.gwp.org/en/we-act/themesprogrammes/Gender/, destacando al cierre "la clave es pequeños pero relevantes pasos"</a:t>
            </a:r>
          </a:p>
          <a:p>
            <a:endParaRPr lang="es-AR" dirty="0"/>
          </a:p>
          <a:p>
            <a:r>
              <a:rPr lang="es-AR" dirty="0" err="1"/>
              <a:t>Anjali</a:t>
            </a:r>
            <a:r>
              <a:rPr lang="es-AR" dirty="0"/>
              <a:t> </a:t>
            </a:r>
            <a:r>
              <a:rPr lang="es-AR" dirty="0" err="1"/>
              <a:t>Lohani</a:t>
            </a:r>
            <a:r>
              <a:rPr lang="es-AR" dirty="0"/>
              <a:t>, especialista Senior en gestión del agua y resiliencia climática presenta 10 años de experiencias de cómo fortalecer abordajes integrados de igualdad de género y resiliencia climática.  "Cómo ir del plan a la acción a terreno? El proceso tiene fortalezas en su capacidad de construcción. Hemos trabajado </a:t>
            </a:r>
            <a:r>
              <a:rPr lang="es-AR" dirty="0" err="1"/>
              <a:t>durnate</a:t>
            </a:r>
            <a:r>
              <a:rPr lang="es-AR" dirty="0"/>
              <a:t> los últimos 10 años en 60 países en todo el mundo, en agua, adaptación y resiliencia al clima con abordaje de género; sin perder el foco del contexto de los compromisos y lineamientos globales asumidos por cada país, como el acuerdo de París o los ODS 2030. Esto incluye también procesos de </a:t>
            </a:r>
            <a:r>
              <a:rPr lang="es-AR" dirty="0" err="1"/>
              <a:t>Readiness</a:t>
            </a:r>
            <a:r>
              <a:rPr lang="es-AR" dirty="0"/>
              <a:t> y de </a:t>
            </a:r>
            <a:r>
              <a:rPr lang="es-AR" dirty="0" err="1"/>
              <a:t>NDCs</a:t>
            </a:r>
            <a:r>
              <a:rPr lang="es-AR" dirty="0"/>
              <a:t> que se están llevando a cabo en Ecuador y Paraguay"</a:t>
            </a:r>
          </a:p>
        </p:txBody>
      </p:sp>
      <p:sp>
        <p:nvSpPr>
          <p:cNvPr id="4" name="Marcador de número de diapositiva 3"/>
          <p:cNvSpPr>
            <a:spLocks noGrp="1"/>
          </p:cNvSpPr>
          <p:nvPr>
            <p:ph type="sldNum" sz="quarter" idx="10"/>
          </p:nvPr>
        </p:nvSpPr>
        <p:spPr/>
        <p:txBody>
          <a:bodyPr/>
          <a:lstStyle/>
          <a:p>
            <a:fld id="{49DF595D-7A20-49F8-B11F-67EFD204D39A}" type="slidenum">
              <a:rPr lang="en-GB" smtClean="0"/>
              <a:t>19</a:t>
            </a:fld>
            <a:endParaRPr lang="en-GB"/>
          </a:p>
        </p:txBody>
      </p:sp>
    </p:spTree>
    <p:extLst>
      <p:ext uri="{BB962C8B-B14F-4D97-AF65-F5344CB8AC3E}">
        <p14:creationId xmlns:p14="http://schemas.microsoft.com/office/powerpoint/2010/main" val="1864697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10"/>
          </p:nvPr>
        </p:nvSpPr>
        <p:spPr/>
        <p:txBody>
          <a:bodyPr/>
          <a:lstStyle/>
          <a:p>
            <a:fld id="{49DF595D-7A20-49F8-B11F-67EFD204D39A}" type="slidenum">
              <a:rPr lang="en-GB" smtClean="0"/>
              <a:t>20</a:t>
            </a:fld>
            <a:endParaRPr lang="en-GB"/>
          </a:p>
        </p:txBody>
      </p:sp>
    </p:spTree>
    <p:extLst>
      <p:ext uri="{BB962C8B-B14F-4D97-AF65-F5344CB8AC3E}">
        <p14:creationId xmlns:p14="http://schemas.microsoft.com/office/powerpoint/2010/main" val="4229324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10"/>
          </p:nvPr>
        </p:nvSpPr>
        <p:spPr/>
        <p:txBody>
          <a:bodyPr/>
          <a:lstStyle/>
          <a:p>
            <a:fld id="{49DF595D-7A20-49F8-B11F-67EFD204D39A}" type="slidenum">
              <a:rPr lang="en-GB" smtClean="0"/>
              <a:t>21</a:t>
            </a:fld>
            <a:endParaRPr lang="en-GB"/>
          </a:p>
        </p:txBody>
      </p:sp>
    </p:spTree>
    <p:extLst>
      <p:ext uri="{BB962C8B-B14F-4D97-AF65-F5344CB8AC3E}">
        <p14:creationId xmlns:p14="http://schemas.microsoft.com/office/powerpoint/2010/main" val="3751237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10"/>
          </p:nvPr>
        </p:nvSpPr>
        <p:spPr/>
        <p:txBody>
          <a:bodyPr/>
          <a:lstStyle/>
          <a:p>
            <a:fld id="{49DF595D-7A20-49F8-B11F-67EFD204D39A}" type="slidenum">
              <a:rPr lang="en-GB" smtClean="0"/>
              <a:t>22</a:t>
            </a:fld>
            <a:endParaRPr lang="en-GB"/>
          </a:p>
        </p:txBody>
      </p:sp>
    </p:spTree>
    <p:extLst>
      <p:ext uri="{BB962C8B-B14F-4D97-AF65-F5344CB8AC3E}">
        <p14:creationId xmlns:p14="http://schemas.microsoft.com/office/powerpoint/2010/main" val="3205882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10"/>
          </p:nvPr>
        </p:nvSpPr>
        <p:spPr/>
        <p:txBody>
          <a:bodyPr/>
          <a:lstStyle/>
          <a:p>
            <a:fld id="{49DF595D-7A20-49F8-B11F-67EFD204D39A}" type="slidenum">
              <a:rPr lang="en-GB" smtClean="0"/>
              <a:t>23</a:t>
            </a:fld>
            <a:endParaRPr lang="en-GB"/>
          </a:p>
        </p:txBody>
      </p:sp>
    </p:spTree>
    <p:extLst>
      <p:ext uri="{BB962C8B-B14F-4D97-AF65-F5344CB8AC3E}">
        <p14:creationId xmlns:p14="http://schemas.microsoft.com/office/powerpoint/2010/main" val="585071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WP Content 1">
    <p:spTree>
      <p:nvGrpSpPr>
        <p:cNvPr id="1" name=""/>
        <p:cNvGrpSpPr/>
        <p:nvPr/>
      </p:nvGrpSpPr>
      <p:grpSpPr>
        <a:xfrm>
          <a:off x="0" y="0"/>
          <a:ext cx="0" cy="0"/>
          <a:chOff x="0" y="0"/>
          <a:chExt cx="0" cy="0"/>
        </a:xfrm>
      </p:grpSpPr>
      <p:sp>
        <p:nvSpPr>
          <p:cNvPr id="7" name="Content Placeholder 21"/>
          <p:cNvSpPr>
            <a:spLocks noGrp="1"/>
          </p:cNvSpPr>
          <p:nvPr>
            <p:ph sz="quarter" idx="14" hasCustomPrompt="1"/>
          </p:nvPr>
        </p:nvSpPr>
        <p:spPr>
          <a:xfrm>
            <a:off x="2047875" y="1588168"/>
            <a:ext cx="8115300" cy="977232"/>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vl2pPr marL="457200" indent="0">
              <a:buNone/>
              <a:defRPr/>
            </a:lvl2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mn-lt"/>
                <a:ea typeface="+mn-ea"/>
                <a:cs typeface="+mn-cs"/>
              </a:rPr>
              <a:t>Text</a:t>
            </a:r>
          </a:p>
          <a:p>
            <a:pPr lvl="4"/>
            <a:endParaRPr lang="en-GB"/>
          </a:p>
        </p:txBody>
      </p:sp>
      <p:sp>
        <p:nvSpPr>
          <p:cNvPr id="8" name="Content Placeholder 7"/>
          <p:cNvSpPr>
            <a:spLocks noGrp="1"/>
          </p:cNvSpPr>
          <p:nvPr>
            <p:ph idx="1"/>
          </p:nvPr>
        </p:nvSpPr>
        <p:spPr>
          <a:xfrm>
            <a:off x="2048118" y="2702651"/>
            <a:ext cx="8114951" cy="3423513"/>
          </a:xfrm>
          <a:prstGeom prst="rect">
            <a:avLst/>
          </a:prstGeom>
        </p:spPr>
        <p:txBody>
          <a:bodyPr/>
          <a:lstStyle/>
          <a:p>
            <a:pPr lvl="0"/>
            <a:r>
              <a:rPr lang="en-US"/>
              <a:t>Click to edit Master text styles</a:t>
            </a:r>
          </a:p>
          <a:p>
            <a:pPr lvl="1"/>
            <a:r>
              <a:rPr lang="en-US"/>
              <a:t>Second level</a:t>
            </a:r>
          </a:p>
        </p:txBody>
      </p:sp>
      <p:sp>
        <p:nvSpPr>
          <p:cNvPr id="9" name="Text Placeholder 2"/>
          <p:cNvSpPr>
            <a:spLocks noGrp="1"/>
          </p:cNvSpPr>
          <p:nvPr>
            <p:ph type="body" sz="quarter" idx="17" hasCustomPrompt="1"/>
          </p:nvPr>
        </p:nvSpPr>
        <p:spPr>
          <a:xfrm>
            <a:off x="2047261" y="458802"/>
            <a:ext cx="7449665" cy="1123073"/>
          </a:xfrm>
          <a:prstGeom prst="rect">
            <a:avLst/>
          </a:prstGeom>
        </p:spPr>
        <p:txBody>
          <a:bodyPr/>
          <a:lstStyle>
            <a:lvl1pPr marL="0" indent="0">
              <a:buNone/>
              <a:defRPr sz="4000">
                <a:solidFill>
                  <a:srgbClr val="06A969"/>
                </a:solidFill>
                <a:latin typeface="Calibri Light" panose="020F0302020204030204" pitchFamily="34" charset="0"/>
              </a:defRPr>
            </a:lvl1pPr>
          </a:lstStyle>
          <a:p>
            <a:pPr lvl="0"/>
            <a:r>
              <a:rPr lang="en-GB"/>
              <a:t>Title</a:t>
            </a:r>
          </a:p>
        </p:txBody>
      </p:sp>
    </p:spTree>
    <p:extLst>
      <p:ext uri="{BB962C8B-B14F-4D97-AF65-F5344CB8AC3E}">
        <p14:creationId xmlns:p14="http://schemas.microsoft.com/office/powerpoint/2010/main" val="2803530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WP Content 2">
    <p:spTree>
      <p:nvGrpSpPr>
        <p:cNvPr id="1" name=""/>
        <p:cNvGrpSpPr/>
        <p:nvPr/>
      </p:nvGrpSpPr>
      <p:grpSpPr>
        <a:xfrm>
          <a:off x="0" y="0"/>
          <a:ext cx="0" cy="0"/>
          <a:chOff x="0" y="0"/>
          <a:chExt cx="0" cy="0"/>
        </a:xfrm>
      </p:grpSpPr>
      <p:sp>
        <p:nvSpPr>
          <p:cNvPr id="8" name="Content Placeholder 7"/>
          <p:cNvSpPr>
            <a:spLocks noGrp="1"/>
          </p:cNvSpPr>
          <p:nvPr>
            <p:ph idx="1" hasCustomPrompt="1"/>
          </p:nvPr>
        </p:nvSpPr>
        <p:spPr>
          <a:xfrm>
            <a:off x="2047261" y="1581875"/>
            <a:ext cx="8114951" cy="4544289"/>
          </a:xfrm>
          <a:prstGeom prst="rect">
            <a:avLst/>
          </a:prstGeom>
        </p:spPr>
        <p:txBody>
          <a:bodyPr/>
          <a:lstStyle>
            <a:lvl1pPr>
              <a:defRPr baseline="0"/>
            </a:lvl1pPr>
          </a:lstStyle>
          <a:p>
            <a:r>
              <a:rPr lang="en-GB" dirty="0"/>
              <a:t>Click to add text</a:t>
            </a:r>
          </a:p>
        </p:txBody>
      </p:sp>
      <p:sp>
        <p:nvSpPr>
          <p:cNvPr id="9" name="Text Placeholder 2"/>
          <p:cNvSpPr>
            <a:spLocks noGrp="1"/>
          </p:cNvSpPr>
          <p:nvPr>
            <p:ph type="body" sz="quarter" idx="17" hasCustomPrompt="1"/>
          </p:nvPr>
        </p:nvSpPr>
        <p:spPr>
          <a:xfrm>
            <a:off x="2047261" y="458802"/>
            <a:ext cx="7449665" cy="1123073"/>
          </a:xfrm>
          <a:prstGeom prst="rect">
            <a:avLst/>
          </a:prstGeom>
        </p:spPr>
        <p:txBody>
          <a:bodyPr/>
          <a:lstStyle>
            <a:lvl1pPr marL="0" indent="0">
              <a:buNone/>
              <a:defRPr sz="4000">
                <a:solidFill>
                  <a:srgbClr val="06A969"/>
                </a:solidFill>
                <a:latin typeface="Calibri Light" panose="020F0302020204030204" pitchFamily="34" charset="0"/>
              </a:defRPr>
            </a:lvl1pPr>
          </a:lstStyle>
          <a:p>
            <a:pPr lvl="0"/>
            <a:r>
              <a:rPr lang="en-GB" dirty="0"/>
              <a:t>Title</a:t>
            </a:r>
          </a:p>
        </p:txBody>
      </p:sp>
    </p:spTree>
    <p:extLst>
      <p:ext uri="{BB962C8B-B14F-4D97-AF65-F5344CB8AC3E}">
        <p14:creationId xmlns:p14="http://schemas.microsoft.com/office/powerpoint/2010/main" val="903014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WP Content 3">
    <p:spTree>
      <p:nvGrpSpPr>
        <p:cNvPr id="1" name=""/>
        <p:cNvGrpSpPr/>
        <p:nvPr/>
      </p:nvGrpSpPr>
      <p:grpSpPr>
        <a:xfrm>
          <a:off x="0" y="0"/>
          <a:ext cx="0" cy="0"/>
          <a:chOff x="0" y="0"/>
          <a:chExt cx="0" cy="0"/>
        </a:xfrm>
      </p:grpSpPr>
      <p:sp>
        <p:nvSpPr>
          <p:cNvPr id="9" name="Text Placeholder 2"/>
          <p:cNvSpPr>
            <a:spLocks noGrp="1"/>
          </p:cNvSpPr>
          <p:nvPr>
            <p:ph type="body" sz="quarter" idx="17" hasCustomPrompt="1"/>
          </p:nvPr>
        </p:nvSpPr>
        <p:spPr>
          <a:xfrm>
            <a:off x="2047261" y="458802"/>
            <a:ext cx="7449665" cy="1123073"/>
          </a:xfrm>
          <a:prstGeom prst="rect">
            <a:avLst/>
          </a:prstGeom>
        </p:spPr>
        <p:txBody>
          <a:bodyPr/>
          <a:lstStyle>
            <a:lvl1pPr marL="0" indent="0">
              <a:buNone/>
              <a:defRPr sz="4000">
                <a:solidFill>
                  <a:srgbClr val="06A969"/>
                </a:solidFill>
                <a:latin typeface="Calibri Light" panose="020F0302020204030204" pitchFamily="34" charset="0"/>
              </a:defRPr>
            </a:lvl1pPr>
          </a:lstStyle>
          <a:p>
            <a:pPr lvl="0"/>
            <a:r>
              <a:rPr lang="en-GB" dirty="0"/>
              <a:t>Title</a:t>
            </a:r>
          </a:p>
        </p:txBody>
      </p:sp>
      <p:sp>
        <p:nvSpPr>
          <p:cNvPr id="4" name="Content Placeholder 2"/>
          <p:cNvSpPr>
            <a:spLocks noGrp="1"/>
          </p:cNvSpPr>
          <p:nvPr>
            <p:ph sz="half" idx="18" hasCustomPrompt="1"/>
          </p:nvPr>
        </p:nvSpPr>
        <p:spPr>
          <a:xfrm>
            <a:off x="2048117" y="1600201"/>
            <a:ext cx="4047881" cy="4525963"/>
          </a:xfrm>
          <a:prstGeom prst="rect">
            <a:avLst/>
          </a:prstGeom>
        </p:spPr>
        <p:txBody>
          <a:bodyPr/>
          <a:lstStyle>
            <a:lvl1pPr>
              <a:defRPr/>
            </a:lvl1pPr>
          </a:lstStyle>
          <a:p>
            <a:r>
              <a:rPr lang="en-GB" dirty="0"/>
              <a:t>Click to add text</a:t>
            </a:r>
          </a:p>
        </p:txBody>
      </p:sp>
      <p:sp>
        <p:nvSpPr>
          <p:cNvPr id="10" name="Content Placeholder 2"/>
          <p:cNvSpPr>
            <a:spLocks noGrp="1"/>
          </p:cNvSpPr>
          <p:nvPr>
            <p:ph sz="half" idx="19" hasCustomPrompt="1"/>
          </p:nvPr>
        </p:nvSpPr>
        <p:spPr>
          <a:xfrm>
            <a:off x="6095998" y="1600201"/>
            <a:ext cx="4047881" cy="4525963"/>
          </a:xfrm>
          <a:prstGeom prst="rect">
            <a:avLst/>
          </a:prstGeom>
        </p:spPr>
        <p:txBody>
          <a:bodyPr/>
          <a:lstStyle>
            <a:lvl1pPr>
              <a:defRPr/>
            </a:lvl1pPr>
          </a:lstStyle>
          <a:p>
            <a:r>
              <a:rPr lang="en-GB" dirty="0"/>
              <a:t>Click to add text</a:t>
            </a:r>
          </a:p>
        </p:txBody>
      </p:sp>
    </p:spTree>
    <p:extLst>
      <p:ext uri="{BB962C8B-B14F-4D97-AF65-F5344CB8AC3E}">
        <p14:creationId xmlns:p14="http://schemas.microsoft.com/office/powerpoint/2010/main" val="2391319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WP Content 4">
    <p:spTree>
      <p:nvGrpSpPr>
        <p:cNvPr id="1" name=""/>
        <p:cNvGrpSpPr/>
        <p:nvPr/>
      </p:nvGrpSpPr>
      <p:grpSpPr>
        <a:xfrm>
          <a:off x="0" y="0"/>
          <a:ext cx="0" cy="0"/>
          <a:chOff x="0" y="0"/>
          <a:chExt cx="0" cy="0"/>
        </a:xfrm>
      </p:grpSpPr>
      <p:sp>
        <p:nvSpPr>
          <p:cNvPr id="9" name="Text Placeholder 2"/>
          <p:cNvSpPr>
            <a:spLocks noGrp="1"/>
          </p:cNvSpPr>
          <p:nvPr>
            <p:ph type="body" sz="quarter" idx="17" hasCustomPrompt="1"/>
          </p:nvPr>
        </p:nvSpPr>
        <p:spPr>
          <a:xfrm>
            <a:off x="2047261" y="458802"/>
            <a:ext cx="7449665" cy="1123073"/>
          </a:xfrm>
          <a:prstGeom prst="rect">
            <a:avLst/>
          </a:prstGeom>
        </p:spPr>
        <p:txBody>
          <a:bodyPr/>
          <a:lstStyle>
            <a:lvl1pPr marL="0" indent="0">
              <a:buNone/>
              <a:defRPr sz="4000">
                <a:solidFill>
                  <a:srgbClr val="06A969"/>
                </a:solidFill>
                <a:latin typeface="Calibri Light" panose="020F0302020204030204" pitchFamily="34" charset="0"/>
              </a:defRPr>
            </a:lvl1pPr>
          </a:lstStyle>
          <a:p>
            <a:pPr lvl="0"/>
            <a:r>
              <a:rPr lang="en-GB" dirty="0"/>
              <a:t>Title</a:t>
            </a:r>
          </a:p>
        </p:txBody>
      </p:sp>
    </p:spTree>
    <p:extLst>
      <p:ext uri="{BB962C8B-B14F-4D97-AF65-F5344CB8AC3E}">
        <p14:creationId xmlns:p14="http://schemas.microsoft.com/office/powerpoint/2010/main" val="4137761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GWP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960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WP Section Break">
    <p:spTree>
      <p:nvGrpSpPr>
        <p:cNvPr id="1" name=""/>
        <p:cNvGrpSpPr/>
        <p:nvPr/>
      </p:nvGrpSpPr>
      <p:grpSpPr>
        <a:xfrm>
          <a:off x="0" y="0"/>
          <a:ext cx="0" cy="0"/>
          <a:chOff x="0" y="0"/>
          <a:chExt cx="0" cy="0"/>
        </a:xfrm>
      </p:grpSpPr>
      <p:sp>
        <p:nvSpPr>
          <p:cNvPr id="7" name="Rounded Rectangle 12">
            <a:extLst>
              <a:ext uri="{FF2B5EF4-FFF2-40B4-BE49-F238E27FC236}">
                <a16:creationId xmlns:a16="http://schemas.microsoft.com/office/drawing/2014/main" id="{16A77F47-9853-40B4-92E6-1772573A4D74}"/>
              </a:ext>
            </a:extLst>
          </p:cNvPr>
          <p:cNvSpPr/>
          <p:nvPr userDrawn="1"/>
        </p:nvSpPr>
        <p:spPr>
          <a:xfrm>
            <a:off x="2048118" y="2059145"/>
            <a:ext cx="8114950" cy="3886201"/>
          </a:xfrm>
          <a:prstGeom prst="roundRect">
            <a:avLst/>
          </a:prstGeom>
          <a:solidFill>
            <a:srgbClr val="009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 Placeholder 20"/>
          <p:cNvSpPr>
            <a:spLocks noGrp="1"/>
          </p:cNvSpPr>
          <p:nvPr>
            <p:ph type="body" sz="quarter" idx="10" hasCustomPrompt="1"/>
          </p:nvPr>
        </p:nvSpPr>
        <p:spPr>
          <a:xfrm>
            <a:off x="2222501" y="4130675"/>
            <a:ext cx="5541878" cy="938213"/>
          </a:xfrm>
          <a:prstGeom prst="rect">
            <a:avLst/>
          </a:prstGeom>
        </p:spPr>
        <p:txBody>
          <a:bodyPr/>
          <a:lstStyle>
            <a:lvl1pPr marL="0" indent="0" algn="l" defTabSz="914400" rtl="0" eaLnBrk="1" latinLnBrk="0" hangingPunct="1">
              <a:spcBef>
                <a:spcPct val="0"/>
              </a:spcBef>
              <a:buNone/>
              <a:defRPr lang="en-GB" sz="5400" kern="1200" dirty="0">
                <a:solidFill>
                  <a:schemeClr val="bg1"/>
                </a:solidFill>
                <a:latin typeface="+mj-lt"/>
                <a:ea typeface="+mj-ea"/>
                <a:cs typeface="+mj-cs"/>
              </a:defRPr>
            </a:lvl1pPr>
          </a:lstStyle>
          <a:p>
            <a:pPr lvl="0"/>
            <a:r>
              <a:rPr lang="en-US" dirty="0"/>
              <a:t>Section break</a:t>
            </a:r>
            <a:endParaRPr lang="en-GB" dirty="0"/>
          </a:p>
        </p:txBody>
      </p:sp>
      <p:sp>
        <p:nvSpPr>
          <p:cNvPr id="24" name="Text Placeholder 20"/>
          <p:cNvSpPr>
            <a:spLocks noGrp="1"/>
          </p:cNvSpPr>
          <p:nvPr>
            <p:ph type="body" sz="quarter" idx="12" hasCustomPrompt="1"/>
          </p:nvPr>
        </p:nvSpPr>
        <p:spPr>
          <a:xfrm>
            <a:off x="2222501" y="5068889"/>
            <a:ext cx="6993688" cy="449596"/>
          </a:xfrm>
          <a:prstGeom prst="rect">
            <a:avLst/>
          </a:prstGeom>
        </p:spPr>
        <p:txBody>
          <a:bodyPr/>
          <a:lstStyle>
            <a:lvl1pPr marL="0" indent="0" algn="l" defTabSz="914400" rtl="0" eaLnBrk="1" latinLnBrk="0" hangingPunct="1">
              <a:spcBef>
                <a:spcPct val="0"/>
              </a:spcBef>
              <a:buNone/>
              <a:defRPr lang="en-GB" sz="3200" kern="1200" dirty="0">
                <a:solidFill>
                  <a:schemeClr val="bg1"/>
                </a:solidFill>
                <a:latin typeface="+mn-lt"/>
                <a:ea typeface="+mj-ea"/>
                <a:cs typeface="+mj-cs"/>
              </a:defRPr>
            </a:lvl1pPr>
          </a:lstStyle>
          <a:p>
            <a:pPr lvl="0"/>
            <a:r>
              <a:rPr lang="en-US" dirty="0"/>
              <a:t>…add text</a:t>
            </a:r>
            <a:endParaRPr lang="en-GB" dirty="0"/>
          </a:p>
        </p:txBody>
      </p:sp>
      <p:sp>
        <p:nvSpPr>
          <p:cNvPr id="3" name="Picture Placeholder 2"/>
          <p:cNvSpPr>
            <a:spLocks noGrp="1"/>
          </p:cNvSpPr>
          <p:nvPr>
            <p:ph type="pic" sz="quarter" idx="13" hasCustomPrompt="1"/>
          </p:nvPr>
        </p:nvSpPr>
        <p:spPr>
          <a:xfrm>
            <a:off x="261938" y="2058988"/>
            <a:ext cx="1503362" cy="3911600"/>
          </a:xfrm>
          <a:prstGeom prst="rect">
            <a:avLst/>
          </a:prstGeom>
        </p:spPr>
        <p:txBody>
          <a:bodyPr/>
          <a:lstStyle>
            <a:lvl1pPr>
              <a:defRPr baseline="0"/>
            </a:lvl1pPr>
          </a:lstStyle>
          <a:p>
            <a:r>
              <a:rPr lang="en-GB" dirty="0"/>
              <a:t>Click the icon to add a photo</a:t>
            </a:r>
          </a:p>
        </p:txBody>
      </p:sp>
      <p:sp>
        <p:nvSpPr>
          <p:cNvPr id="10" name="Picture Placeholder 2"/>
          <p:cNvSpPr>
            <a:spLocks noGrp="1"/>
          </p:cNvSpPr>
          <p:nvPr>
            <p:ph type="pic" sz="quarter" idx="14" hasCustomPrompt="1"/>
          </p:nvPr>
        </p:nvSpPr>
        <p:spPr>
          <a:xfrm>
            <a:off x="10425626" y="2058988"/>
            <a:ext cx="1503362" cy="3911600"/>
          </a:xfrm>
          <a:prstGeom prst="rect">
            <a:avLst/>
          </a:prstGeom>
        </p:spPr>
        <p:txBody>
          <a:bodyPr/>
          <a:lstStyle>
            <a:lvl1pPr>
              <a:defRPr baseline="0"/>
            </a:lvl1pPr>
          </a:lstStyle>
          <a:p>
            <a:r>
              <a:rPr lang="en-GB" dirty="0"/>
              <a:t>Click the icon to add a photo</a:t>
            </a:r>
          </a:p>
        </p:txBody>
      </p:sp>
    </p:spTree>
    <p:extLst>
      <p:ext uri="{BB962C8B-B14F-4D97-AF65-F5344CB8AC3E}">
        <p14:creationId xmlns:p14="http://schemas.microsoft.com/office/powerpoint/2010/main" val="4108371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WP Content 2">
    <p:spTree>
      <p:nvGrpSpPr>
        <p:cNvPr id="1" name=""/>
        <p:cNvGrpSpPr/>
        <p:nvPr/>
      </p:nvGrpSpPr>
      <p:grpSpPr>
        <a:xfrm>
          <a:off x="0" y="0"/>
          <a:ext cx="0" cy="0"/>
          <a:chOff x="0" y="0"/>
          <a:chExt cx="0" cy="0"/>
        </a:xfrm>
      </p:grpSpPr>
      <p:sp>
        <p:nvSpPr>
          <p:cNvPr id="8" name="Content Placeholder 7"/>
          <p:cNvSpPr>
            <a:spLocks noGrp="1"/>
          </p:cNvSpPr>
          <p:nvPr>
            <p:ph idx="1" hasCustomPrompt="1"/>
          </p:nvPr>
        </p:nvSpPr>
        <p:spPr>
          <a:xfrm>
            <a:off x="2047261" y="1581875"/>
            <a:ext cx="8114951" cy="4544289"/>
          </a:xfrm>
          <a:prstGeom prst="rect">
            <a:avLst/>
          </a:prstGeom>
        </p:spPr>
        <p:txBody>
          <a:bodyPr/>
          <a:lstStyle>
            <a:lvl1pPr>
              <a:defRPr baseline="0"/>
            </a:lvl1pPr>
          </a:lstStyle>
          <a:p>
            <a:r>
              <a:rPr lang="en-GB"/>
              <a:t>Click to add text</a:t>
            </a:r>
          </a:p>
        </p:txBody>
      </p:sp>
      <p:sp>
        <p:nvSpPr>
          <p:cNvPr id="9" name="Text Placeholder 2"/>
          <p:cNvSpPr>
            <a:spLocks noGrp="1"/>
          </p:cNvSpPr>
          <p:nvPr>
            <p:ph type="body" sz="quarter" idx="17" hasCustomPrompt="1"/>
          </p:nvPr>
        </p:nvSpPr>
        <p:spPr>
          <a:xfrm>
            <a:off x="2047261" y="458802"/>
            <a:ext cx="7449665" cy="1123073"/>
          </a:xfrm>
          <a:prstGeom prst="rect">
            <a:avLst/>
          </a:prstGeom>
        </p:spPr>
        <p:txBody>
          <a:bodyPr/>
          <a:lstStyle>
            <a:lvl1pPr marL="0" indent="0">
              <a:buNone/>
              <a:defRPr sz="4000">
                <a:solidFill>
                  <a:srgbClr val="06A969"/>
                </a:solidFill>
                <a:latin typeface="Calibri Light" panose="020F0302020204030204" pitchFamily="34" charset="0"/>
              </a:defRPr>
            </a:lvl1pPr>
          </a:lstStyle>
          <a:p>
            <a:pPr lvl="0"/>
            <a:r>
              <a:rPr lang="en-GB"/>
              <a:t>Title</a:t>
            </a:r>
          </a:p>
        </p:txBody>
      </p:sp>
    </p:spTree>
    <p:extLst>
      <p:ext uri="{BB962C8B-B14F-4D97-AF65-F5344CB8AC3E}">
        <p14:creationId xmlns:p14="http://schemas.microsoft.com/office/powerpoint/2010/main" val="4118416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WP Content 3">
    <p:spTree>
      <p:nvGrpSpPr>
        <p:cNvPr id="1" name=""/>
        <p:cNvGrpSpPr/>
        <p:nvPr/>
      </p:nvGrpSpPr>
      <p:grpSpPr>
        <a:xfrm>
          <a:off x="0" y="0"/>
          <a:ext cx="0" cy="0"/>
          <a:chOff x="0" y="0"/>
          <a:chExt cx="0" cy="0"/>
        </a:xfrm>
      </p:grpSpPr>
      <p:sp>
        <p:nvSpPr>
          <p:cNvPr id="9" name="Text Placeholder 2"/>
          <p:cNvSpPr>
            <a:spLocks noGrp="1"/>
          </p:cNvSpPr>
          <p:nvPr>
            <p:ph type="body" sz="quarter" idx="17" hasCustomPrompt="1"/>
          </p:nvPr>
        </p:nvSpPr>
        <p:spPr>
          <a:xfrm>
            <a:off x="2047261" y="458802"/>
            <a:ext cx="7449665" cy="1123073"/>
          </a:xfrm>
          <a:prstGeom prst="rect">
            <a:avLst/>
          </a:prstGeom>
        </p:spPr>
        <p:txBody>
          <a:bodyPr/>
          <a:lstStyle>
            <a:lvl1pPr marL="0" indent="0">
              <a:buNone/>
              <a:defRPr sz="4000">
                <a:solidFill>
                  <a:srgbClr val="06A969"/>
                </a:solidFill>
                <a:latin typeface="Calibri Light" panose="020F0302020204030204" pitchFamily="34" charset="0"/>
              </a:defRPr>
            </a:lvl1pPr>
          </a:lstStyle>
          <a:p>
            <a:pPr lvl="0"/>
            <a:r>
              <a:rPr lang="en-GB"/>
              <a:t>Title</a:t>
            </a:r>
          </a:p>
        </p:txBody>
      </p:sp>
      <p:sp>
        <p:nvSpPr>
          <p:cNvPr id="4" name="Content Placeholder 2"/>
          <p:cNvSpPr>
            <a:spLocks noGrp="1"/>
          </p:cNvSpPr>
          <p:nvPr>
            <p:ph sz="half" idx="18" hasCustomPrompt="1"/>
          </p:nvPr>
        </p:nvSpPr>
        <p:spPr>
          <a:xfrm>
            <a:off x="2048117" y="1600201"/>
            <a:ext cx="4047881" cy="4525963"/>
          </a:xfrm>
          <a:prstGeom prst="rect">
            <a:avLst/>
          </a:prstGeom>
        </p:spPr>
        <p:txBody>
          <a:bodyPr/>
          <a:lstStyle>
            <a:lvl1pPr>
              <a:defRPr/>
            </a:lvl1pPr>
          </a:lstStyle>
          <a:p>
            <a:r>
              <a:rPr lang="en-GB"/>
              <a:t>Click to add text</a:t>
            </a:r>
          </a:p>
        </p:txBody>
      </p:sp>
      <p:sp>
        <p:nvSpPr>
          <p:cNvPr id="10" name="Content Placeholder 2"/>
          <p:cNvSpPr>
            <a:spLocks noGrp="1"/>
          </p:cNvSpPr>
          <p:nvPr>
            <p:ph sz="half" idx="19" hasCustomPrompt="1"/>
          </p:nvPr>
        </p:nvSpPr>
        <p:spPr>
          <a:xfrm>
            <a:off x="6095998" y="1600201"/>
            <a:ext cx="4047881" cy="4525963"/>
          </a:xfrm>
          <a:prstGeom prst="rect">
            <a:avLst/>
          </a:prstGeom>
        </p:spPr>
        <p:txBody>
          <a:bodyPr/>
          <a:lstStyle>
            <a:lvl1pPr>
              <a:defRPr/>
            </a:lvl1pPr>
          </a:lstStyle>
          <a:p>
            <a:r>
              <a:rPr lang="en-GB"/>
              <a:t>Click to add text</a:t>
            </a:r>
          </a:p>
        </p:txBody>
      </p:sp>
    </p:spTree>
    <p:extLst>
      <p:ext uri="{BB962C8B-B14F-4D97-AF65-F5344CB8AC3E}">
        <p14:creationId xmlns:p14="http://schemas.microsoft.com/office/powerpoint/2010/main" val="3078060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WP Content 4">
    <p:spTree>
      <p:nvGrpSpPr>
        <p:cNvPr id="1" name=""/>
        <p:cNvGrpSpPr/>
        <p:nvPr/>
      </p:nvGrpSpPr>
      <p:grpSpPr>
        <a:xfrm>
          <a:off x="0" y="0"/>
          <a:ext cx="0" cy="0"/>
          <a:chOff x="0" y="0"/>
          <a:chExt cx="0" cy="0"/>
        </a:xfrm>
      </p:grpSpPr>
      <p:sp>
        <p:nvSpPr>
          <p:cNvPr id="9" name="Text Placeholder 2"/>
          <p:cNvSpPr>
            <a:spLocks noGrp="1"/>
          </p:cNvSpPr>
          <p:nvPr>
            <p:ph type="body" sz="quarter" idx="17" hasCustomPrompt="1"/>
          </p:nvPr>
        </p:nvSpPr>
        <p:spPr>
          <a:xfrm>
            <a:off x="2047261" y="458802"/>
            <a:ext cx="7449665" cy="1123073"/>
          </a:xfrm>
          <a:prstGeom prst="rect">
            <a:avLst/>
          </a:prstGeom>
        </p:spPr>
        <p:txBody>
          <a:bodyPr/>
          <a:lstStyle>
            <a:lvl1pPr marL="0" indent="0">
              <a:buNone/>
              <a:defRPr sz="4000">
                <a:solidFill>
                  <a:srgbClr val="06A969"/>
                </a:solidFill>
                <a:latin typeface="Calibri Light" panose="020F0302020204030204" pitchFamily="34" charset="0"/>
              </a:defRPr>
            </a:lvl1pPr>
          </a:lstStyle>
          <a:p>
            <a:pPr lvl="0"/>
            <a:r>
              <a:rPr lang="en-GB"/>
              <a:t>Title</a:t>
            </a:r>
          </a:p>
        </p:txBody>
      </p:sp>
    </p:spTree>
    <p:extLst>
      <p:ext uri="{BB962C8B-B14F-4D97-AF65-F5344CB8AC3E}">
        <p14:creationId xmlns:p14="http://schemas.microsoft.com/office/powerpoint/2010/main" val="335288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GWP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581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WP Section Break">
    <p:spTree>
      <p:nvGrpSpPr>
        <p:cNvPr id="1" name=""/>
        <p:cNvGrpSpPr/>
        <p:nvPr/>
      </p:nvGrpSpPr>
      <p:grpSpPr>
        <a:xfrm>
          <a:off x="0" y="0"/>
          <a:ext cx="0" cy="0"/>
          <a:chOff x="0" y="0"/>
          <a:chExt cx="0" cy="0"/>
        </a:xfrm>
      </p:grpSpPr>
      <p:sp>
        <p:nvSpPr>
          <p:cNvPr id="7" name="Rounded Rectangle 12">
            <a:extLst>
              <a:ext uri="{FF2B5EF4-FFF2-40B4-BE49-F238E27FC236}">
                <a16:creationId xmlns:a16="http://schemas.microsoft.com/office/drawing/2014/main" id="{16A77F47-9853-40B4-92E6-1772573A4D74}"/>
              </a:ext>
            </a:extLst>
          </p:cNvPr>
          <p:cNvSpPr/>
          <p:nvPr userDrawn="1"/>
        </p:nvSpPr>
        <p:spPr>
          <a:xfrm>
            <a:off x="2048118" y="2059145"/>
            <a:ext cx="8114950" cy="3886201"/>
          </a:xfrm>
          <a:prstGeom prst="roundRect">
            <a:avLst/>
          </a:prstGeom>
          <a:solidFill>
            <a:srgbClr val="009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20"/>
          <p:cNvSpPr>
            <a:spLocks noGrp="1"/>
          </p:cNvSpPr>
          <p:nvPr>
            <p:ph type="body" sz="quarter" idx="10" hasCustomPrompt="1"/>
          </p:nvPr>
        </p:nvSpPr>
        <p:spPr>
          <a:xfrm>
            <a:off x="2222501" y="4130675"/>
            <a:ext cx="5541878" cy="938213"/>
          </a:xfrm>
          <a:prstGeom prst="rect">
            <a:avLst/>
          </a:prstGeom>
        </p:spPr>
        <p:txBody>
          <a:bodyPr/>
          <a:lstStyle>
            <a:lvl1pPr marL="0" indent="0" algn="l" defTabSz="914400" rtl="0" eaLnBrk="1" latinLnBrk="0" hangingPunct="1">
              <a:spcBef>
                <a:spcPct val="0"/>
              </a:spcBef>
              <a:buNone/>
              <a:defRPr lang="en-GB" sz="5400" kern="1200" dirty="0">
                <a:solidFill>
                  <a:schemeClr val="bg1"/>
                </a:solidFill>
                <a:latin typeface="+mj-lt"/>
                <a:ea typeface="+mj-ea"/>
                <a:cs typeface="+mj-cs"/>
              </a:defRPr>
            </a:lvl1pPr>
          </a:lstStyle>
          <a:p>
            <a:pPr lvl="0"/>
            <a:r>
              <a:rPr lang="en-US"/>
              <a:t>Section break</a:t>
            </a:r>
            <a:endParaRPr lang="en-GB"/>
          </a:p>
        </p:txBody>
      </p:sp>
      <p:sp>
        <p:nvSpPr>
          <p:cNvPr id="24" name="Text Placeholder 20"/>
          <p:cNvSpPr>
            <a:spLocks noGrp="1"/>
          </p:cNvSpPr>
          <p:nvPr>
            <p:ph type="body" sz="quarter" idx="12" hasCustomPrompt="1"/>
          </p:nvPr>
        </p:nvSpPr>
        <p:spPr>
          <a:xfrm>
            <a:off x="2222501" y="5068889"/>
            <a:ext cx="6993688" cy="449596"/>
          </a:xfrm>
          <a:prstGeom prst="rect">
            <a:avLst/>
          </a:prstGeom>
        </p:spPr>
        <p:txBody>
          <a:bodyPr/>
          <a:lstStyle>
            <a:lvl1pPr marL="0" indent="0" algn="l" defTabSz="914400" rtl="0" eaLnBrk="1" latinLnBrk="0" hangingPunct="1">
              <a:spcBef>
                <a:spcPct val="0"/>
              </a:spcBef>
              <a:buNone/>
              <a:defRPr lang="en-GB" sz="3200" kern="1200" dirty="0">
                <a:solidFill>
                  <a:schemeClr val="bg1"/>
                </a:solidFill>
                <a:latin typeface="+mn-lt"/>
                <a:ea typeface="+mj-ea"/>
                <a:cs typeface="+mj-cs"/>
              </a:defRPr>
            </a:lvl1pPr>
          </a:lstStyle>
          <a:p>
            <a:pPr lvl="0"/>
            <a:r>
              <a:rPr lang="en-US"/>
              <a:t>…add text</a:t>
            </a:r>
            <a:endParaRPr lang="en-GB"/>
          </a:p>
        </p:txBody>
      </p:sp>
      <p:sp>
        <p:nvSpPr>
          <p:cNvPr id="3" name="Picture Placeholder 2"/>
          <p:cNvSpPr>
            <a:spLocks noGrp="1"/>
          </p:cNvSpPr>
          <p:nvPr>
            <p:ph type="pic" sz="quarter" idx="13" hasCustomPrompt="1"/>
          </p:nvPr>
        </p:nvSpPr>
        <p:spPr>
          <a:xfrm>
            <a:off x="261938" y="2058988"/>
            <a:ext cx="1503362" cy="3911600"/>
          </a:xfrm>
          <a:prstGeom prst="rect">
            <a:avLst/>
          </a:prstGeom>
        </p:spPr>
        <p:txBody>
          <a:bodyPr/>
          <a:lstStyle>
            <a:lvl1pPr>
              <a:defRPr baseline="0"/>
            </a:lvl1pPr>
          </a:lstStyle>
          <a:p>
            <a:r>
              <a:rPr lang="en-GB"/>
              <a:t>Click the icon to add a photo</a:t>
            </a:r>
          </a:p>
        </p:txBody>
      </p:sp>
      <p:sp>
        <p:nvSpPr>
          <p:cNvPr id="10" name="Picture Placeholder 2"/>
          <p:cNvSpPr>
            <a:spLocks noGrp="1"/>
          </p:cNvSpPr>
          <p:nvPr>
            <p:ph type="pic" sz="quarter" idx="14" hasCustomPrompt="1"/>
          </p:nvPr>
        </p:nvSpPr>
        <p:spPr>
          <a:xfrm>
            <a:off x="10425626" y="2058988"/>
            <a:ext cx="1503362" cy="3911600"/>
          </a:xfrm>
          <a:prstGeom prst="rect">
            <a:avLst/>
          </a:prstGeom>
        </p:spPr>
        <p:txBody>
          <a:bodyPr/>
          <a:lstStyle>
            <a:lvl1pPr>
              <a:defRPr baseline="0"/>
            </a:lvl1pPr>
          </a:lstStyle>
          <a:p>
            <a:r>
              <a:rPr lang="en-GB"/>
              <a:t>Click the icon to add a photo</a:t>
            </a:r>
          </a:p>
        </p:txBody>
      </p:sp>
    </p:spTree>
    <p:extLst>
      <p:ext uri="{BB962C8B-B14F-4D97-AF65-F5344CB8AC3E}">
        <p14:creationId xmlns:p14="http://schemas.microsoft.com/office/powerpoint/2010/main" val="2188861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WP Title 1">
    <p:spTree>
      <p:nvGrpSpPr>
        <p:cNvPr id="1" name=""/>
        <p:cNvGrpSpPr/>
        <p:nvPr/>
      </p:nvGrpSpPr>
      <p:grpSpPr>
        <a:xfrm>
          <a:off x="0" y="0"/>
          <a:ext cx="0" cy="0"/>
          <a:chOff x="0" y="0"/>
          <a:chExt cx="0" cy="0"/>
        </a:xfrm>
      </p:grpSpPr>
      <p:sp>
        <p:nvSpPr>
          <p:cNvPr id="12" name="Content Placeholder 6">
            <a:extLst>
              <a:ext uri="{FF2B5EF4-FFF2-40B4-BE49-F238E27FC236}">
                <a16:creationId xmlns:a16="http://schemas.microsoft.com/office/drawing/2014/main" id="{DF609F4D-4415-4B76-953E-5D6D0BA97D00}"/>
              </a:ext>
            </a:extLst>
          </p:cNvPr>
          <p:cNvSpPr>
            <a:spLocks noGrp="1"/>
          </p:cNvSpPr>
          <p:nvPr>
            <p:ph sz="quarter" idx="10" hasCustomPrompt="1"/>
          </p:nvPr>
        </p:nvSpPr>
        <p:spPr>
          <a:xfrm>
            <a:off x="5880100" y="3609975"/>
            <a:ext cx="5421313" cy="1243013"/>
          </a:xfrm>
          <a:prstGeom prst="rect">
            <a:avLst/>
          </a:prstGeom>
        </p:spPr>
        <p:txBody>
          <a:bodyPr anchor="ctr"/>
          <a:lstStyle>
            <a:lvl1pPr marL="0" indent="0" algn="r" defTabSz="914400" rtl="0" eaLnBrk="1" latinLnBrk="0" hangingPunct="1">
              <a:spcBef>
                <a:spcPct val="0"/>
              </a:spcBef>
              <a:buNone/>
              <a:defRPr lang="en-GB" sz="5400" kern="1200" dirty="0">
                <a:solidFill>
                  <a:schemeClr val="bg1"/>
                </a:solidFill>
                <a:latin typeface="Calibri" panose="020F0502020204030204" pitchFamily="34" charset="0"/>
                <a:ea typeface="+mj-ea"/>
                <a:cs typeface="+mj-cs"/>
              </a:defRPr>
            </a:lvl1pPr>
          </a:lstStyle>
          <a:p>
            <a:pPr lvl="0"/>
            <a:r>
              <a:rPr lang="en-GB"/>
              <a:t>Presentation Title</a:t>
            </a:r>
          </a:p>
        </p:txBody>
      </p:sp>
      <p:sp>
        <p:nvSpPr>
          <p:cNvPr id="13" name="Rounded Rectangle 4">
            <a:extLst>
              <a:ext uri="{FF2B5EF4-FFF2-40B4-BE49-F238E27FC236}">
                <a16:creationId xmlns:a16="http://schemas.microsoft.com/office/drawing/2014/main" id="{E0970A8C-F5E5-40B9-908D-3DE48658DF4C}"/>
              </a:ext>
            </a:extLst>
          </p:cNvPr>
          <p:cNvSpPr>
            <a:spLocks noChangeAspect="1"/>
          </p:cNvSpPr>
          <p:nvPr userDrawn="1"/>
        </p:nvSpPr>
        <p:spPr>
          <a:xfrm>
            <a:off x="213066" y="1556792"/>
            <a:ext cx="4082735" cy="468052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ffectLst>
                <a:outerShdw blurRad="50800" dist="50800" dir="5400000" sx="1000" sy="1000" algn="ctr" rotWithShape="0">
                  <a:srgbClr val="000000"/>
                </a:outerShdw>
              </a:effectLst>
            </a:endParaRPr>
          </a:p>
        </p:txBody>
      </p:sp>
      <p:sp>
        <p:nvSpPr>
          <p:cNvPr id="14" name="TextBox 13">
            <a:extLst>
              <a:ext uri="{FF2B5EF4-FFF2-40B4-BE49-F238E27FC236}">
                <a16:creationId xmlns:a16="http://schemas.microsoft.com/office/drawing/2014/main" id="{87F3CFF8-CDBF-4FEC-939C-214B234BB9F5}"/>
              </a:ext>
            </a:extLst>
          </p:cNvPr>
          <p:cNvSpPr txBox="1"/>
          <p:nvPr userDrawn="1"/>
        </p:nvSpPr>
        <p:spPr>
          <a:xfrm>
            <a:off x="305979" y="4852988"/>
            <a:ext cx="3240360" cy="400110"/>
          </a:xfrm>
          <a:prstGeom prst="rect">
            <a:avLst/>
          </a:prstGeom>
          <a:noFill/>
        </p:spPr>
        <p:txBody>
          <a:bodyPr wrap="square" rtlCol="0">
            <a:spAutoFit/>
          </a:bodyPr>
          <a:lstStyle/>
          <a:p>
            <a:r>
              <a:rPr lang="en-GB" sz="2000">
                <a:solidFill>
                  <a:prstClr val="white">
                    <a:alpha val="50000"/>
                  </a:prstClr>
                </a:solidFill>
              </a:rPr>
              <a:t>a water secure world</a:t>
            </a:r>
          </a:p>
        </p:txBody>
      </p:sp>
      <p:sp>
        <p:nvSpPr>
          <p:cNvPr id="15" name="Content Placeholder 6">
            <a:extLst>
              <a:ext uri="{FF2B5EF4-FFF2-40B4-BE49-F238E27FC236}">
                <a16:creationId xmlns:a16="http://schemas.microsoft.com/office/drawing/2014/main" id="{1ADBC3DC-FC11-4444-89E9-A561B6440268}"/>
              </a:ext>
            </a:extLst>
          </p:cNvPr>
          <p:cNvSpPr>
            <a:spLocks noGrp="1"/>
          </p:cNvSpPr>
          <p:nvPr>
            <p:ph sz="quarter" idx="12" hasCustomPrompt="1"/>
          </p:nvPr>
        </p:nvSpPr>
        <p:spPr>
          <a:xfrm>
            <a:off x="6954253" y="4852988"/>
            <a:ext cx="4347160" cy="577767"/>
          </a:xfrm>
          <a:prstGeom prst="rect">
            <a:avLst/>
          </a:prstGeom>
        </p:spPr>
        <p:txBody>
          <a:bodyPr anchor="t"/>
          <a:lstStyle>
            <a:lvl1pPr marL="0" indent="0" algn="r" defTabSz="914400" rtl="0" eaLnBrk="1" latinLnBrk="0" hangingPunct="1">
              <a:spcBef>
                <a:spcPct val="0"/>
              </a:spcBef>
              <a:buNone/>
              <a:defRPr lang="en-GB" sz="2000" kern="1200" dirty="0">
                <a:solidFill>
                  <a:schemeClr val="bg1"/>
                </a:solidFill>
                <a:latin typeface="Calibri" panose="020F0502020204030204" pitchFamily="34" charset="0"/>
                <a:ea typeface="+mj-ea"/>
                <a:cs typeface="+mj-cs"/>
              </a:defRPr>
            </a:lvl1pPr>
          </a:lstStyle>
          <a:p>
            <a:pPr lvl="0"/>
            <a:r>
              <a:rPr lang="en-GB"/>
              <a:t>Presentation sub-title</a:t>
            </a:r>
          </a:p>
        </p:txBody>
      </p:sp>
    </p:spTree>
    <p:extLst>
      <p:ext uri="{BB962C8B-B14F-4D97-AF65-F5344CB8AC3E}">
        <p14:creationId xmlns:p14="http://schemas.microsoft.com/office/powerpoint/2010/main" val="410336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WP Title 2">
    <p:spTree>
      <p:nvGrpSpPr>
        <p:cNvPr id="1" name=""/>
        <p:cNvGrpSpPr/>
        <p:nvPr/>
      </p:nvGrpSpPr>
      <p:grpSpPr>
        <a:xfrm>
          <a:off x="0" y="0"/>
          <a:ext cx="0" cy="0"/>
          <a:chOff x="0" y="0"/>
          <a:chExt cx="0" cy="0"/>
        </a:xfrm>
      </p:grpSpPr>
      <p:sp>
        <p:nvSpPr>
          <p:cNvPr id="13" name="Picture Placeholder 12"/>
          <p:cNvSpPr>
            <a:spLocks noGrp="1"/>
          </p:cNvSpPr>
          <p:nvPr>
            <p:ph type="pic" sz="quarter" idx="16" hasCustomPrompt="1"/>
          </p:nvPr>
        </p:nvSpPr>
        <p:spPr>
          <a:xfrm>
            <a:off x="193675" y="1556792"/>
            <a:ext cx="4092575" cy="4680520"/>
          </a:xfrm>
          <a:prstGeom prst="roundRect">
            <a:avLst/>
          </a:prstGeom>
        </p:spPr>
        <p:txBody>
          <a:bodyPr/>
          <a:lstStyle>
            <a:lvl1pPr marL="0" indent="0">
              <a:buNone/>
              <a:defRPr/>
            </a:lvl1pPr>
          </a:lstStyle>
          <a:p>
            <a:br>
              <a:rPr lang="en-GB"/>
            </a:br>
            <a:br>
              <a:rPr lang="en-GB"/>
            </a:br>
            <a:br>
              <a:rPr lang="en-GB"/>
            </a:br>
            <a:r>
              <a:rPr lang="en-GB"/>
              <a:t>Click the icon to add a photo</a:t>
            </a:r>
          </a:p>
          <a:p>
            <a:endParaRPr lang="en-GB"/>
          </a:p>
        </p:txBody>
      </p:sp>
      <p:sp>
        <p:nvSpPr>
          <p:cNvPr id="8" name="Content Placeholder 6"/>
          <p:cNvSpPr>
            <a:spLocks noGrp="1"/>
          </p:cNvSpPr>
          <p:nvPr>
            <p:ph sz="quarter" idx="11" hasCustomPrompt="1"/>
          </p:nvPr>
        </p:nvSpPr>
        <p:spPr>
          <a:xfrm>
            <a:off x="5880100" y="3609975"/>
            <a:ext cx="5421313" cy="1243013"/>
          </a:xfrm>
          <a:prstGeom prst="rect">
            <a:avLst/>
          </a:prstGeom>
        </p:spPr>
        <p:txBody>
          <a:bodyPr anchor="ctr"/>
          <a:lstStyle>
            <a:lvl1pPr marL="0" indent="0" algn="r" defTabSz="914400" rtl="0" eaLnBrk="1" latinLnBrk="0" hangingPunct="1">
              <a:spcBef>
                <a:spcPct val="0"/>
              </a:spcBef>
              <a:buNone/>
              <a:defRPr lang="en-GB" sz="5400" kern="1200" dirty="0">
                <a:solidFill>
                  <a:schemeClr val="bg1"/>
                </a:solidFill>
                <a:latin typeface="Calibri" panose="020F0502020204030204" pitchFamily="34" charset="0"/>
                <a:ea typeface="+mj-ea"/>
                <a:cs typeface="+mj-cs"/>
              </a:defRPr>
            </a:lvl1pPr>
          </a:lstStyle>
          <a:p>
            <a:pPr lvl="0"/>
            <a:r>
              <a:rPr lang="en-GB"/>
              <a:t>Presentation Title</a:t>
            </a:r>
          </a:p>
        </p:txBody>
      </p:sp>
      <p:sp>
        <p:nvSpPr>
          <p:cNvPr id="9" name="Content Placeholder 6"/>
          <p:cNvSpPr>
            <a:spLocks noGrp="1"/>
          </p:cNvSpPr>
          <p:nvPr>
            <p:ph sz="quarter" idx="12" hasCustomPrompt="1"/>
          </p:nvPr>
        </p:nvSpPr>
        <p:spPr>
          <a:xfrm>
            <a:off x="6954253" y="4852988"/>
            <a:ext cx="4347160" cy="577767"/>
          </a:xfrm>
          <a:prstGeom prst="rect">
            <a:avLst/>
          </a:prstGeom>
        </p:spPr>
        <p:txBody>
          <a:bodyPr anchor="t"/>
          <a:lstStyle>
            <a:lvl1pPr marL="0" indent="0" algn="r" defTabSz="914400" rtl="0" eaLnBrk="1" latinLnBrk="0" hangingPunct="1">
              <a:spcBef>
                <a:spcPct val="0"/>
              </a:spcBef>
              <a:buNone/>
              <a:defRPr lang="en-GB" sz="2000" kern="1200" dirty="0">
                <a:solidFill>
                  <a:schemeClr val="bg1"/>
                </a:solidFill>
                <a:latin typeface="Calibri" panose="020F0502020204030204" pitchFamily="34" charset="0"/>
                <a:ea typeface="+mj-ea"/>
                <a:cs typeface="+mj-cs"/>
              </a:defRPr>
            </a:lvl1pPr>
          </a:lstStyle>
          <a:p>
            <a:pPr lvl="0"/>
            <a:r>
              <a:rPr lang="en-GB"/>
              <a:t>Presentation sub-title</a:t>
            </a:r>
          </a:p>
        </p:txBody>
      </p:sp>
    </p:spTree>
    <p:extLst>
      <p:ext uri="{BB962C8B-B14F-4D97-AF65-F5344CB8AC3E}">
        <p14:creationId xmlns:p14="http://schemas.microsoft.com/office/powerpoint/2010/main" val="3198647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WP Content 1">
    <p:spTree>
      <p:nvGrpSpPr>
        <p:cNvPr id="1" name=""/>
        <p:cNvGrpSpPr/>
        <p:nvPr/>
      </p:nvGrpSpPr>
      <p:grpSpPr>
        <a:xfrm>
          <a:off x="0" y="0"/>
          <a:ext cx="0" cy="0"/>
          <a:chOff x="0" y="0"/>
          <a:chExt cx="0" cy="0"/>
        </a:xfrm>
      </p:grpSpPr>
      <p:sp>
        <p:nvSpPr>
          <p:cNvPr id="7" name="Content Placeholder 21"/>
          <p:cNvSpPr>
            <a:spLocks noGrp="1"/>
          </p:cNvSpPr>
          <p:nvPr>
            <p:ph sz="quarter" idx="14" hasCustomPrompt="1"/>
          </p:nvPr>
        </p:nvSpPr>
        <p:spPr>
          <a:xfrm>
            <a:off x="2047875" y="1588168"/>
            <a:ext cx="8115300" cy="977232"/>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vl2pPr marL="457200" indent="0">
              <a:buNone/>
              <a:defRPr/>
            </a:lvl2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mn-lt"/>
                <a:ea typeface="+mn-ea"/>
                <a:cs typeface="+mn-cs"/>
              </a:rPr>
              <a:t>Text</a:t>
            </a:r>
          </a:p>
          <a:p>
            <a:pPr lvl="4"/>
            <a:endParaRPr lang="en-GB" dirty="0"/>
          </a:p>
        </p:txBody>
      </p:sp>
      <p:sp>
        <p:nvSpPr>
          <p:cNvPr id="8" name="Content Placeholder 7"/>
          <p:cNvSpPr>
            <a:spLocks noGrp="1"/>
          </p:cNvSpPr>
          <p:nvPr>
            <p:ph idx="1"/>
          </p:nvPr>
        </p:nvSpPr>
        <p:spPr>
          <a:xfrm>
            <a:off x="2048118" y="2702651"/>
            <a:ext cx="8114951" cy="3423513"/>
          </a:xfrm>
          <a:prstGeom prst="rect">
            <a:avLst/>
          </a:prstGeom>
        </p:spPr>
        <p:txBody>
          <a:bodyPr/>
          <a:lstStyle/>
          <a:p>
            <a:pPr lvl="0"/>
            <a:r>
              <a:rPr lang="en-US"/>
              <a:t>Click to edit Master text styles</a:t>
            </a:r>
          </a:p>
          <a:p>
            <a:pPr lvl="1"/>
            <a:r>
              <a:rPr lang="en-US"/>
              <a:t>Second level</a:t>
            </a:r>
          </a:p>
        </p:txBody>
      </p:sp>
      <p:sp>
        <p:nvSpPr>
          <p:cNvPr id="9" name="Text Placeholder 2"/>
          <p:cNvSpPr>
            <a:spLocks noGrp="1"/>
          </p:cNvSpPr>
          <p:nvPr>
            <p:ph type="body" sz="quarter" idx="17" hasCustomPrompt="1"/>
          </p:nvPr>
        </p:nvSpPr>
        <p:spPr>
          <a:xfrm>
            <a:off x="2047261" y="458802"/>
            <a:ext cx="7449665" cy="1123073"/>
          </a:xfrm>
          <a:prstGeom prst="rect">
            <a:avLst/>
          </a:prstGeom>
        </p:spPr>
        <p:txBody>
          <a:bodyPr/>
          <a:lstStyle>
            <a:lvl1pPr marL="0" indent="0">
              <a:buNone/>
              <a:defRPr sz="4000">
                <a:solidFill>
                  <a:srgbClr val="06A969"/>
                </a:solidFill>
                <a:latin typeface="Calibri Light" panose="020F0302020204030204" pitchFamily="34" charset="0"/>
              </a:defRPr>
            </a:lvl1pPr>
          </a:lstStyle>
          <a:p>
            <a:pPr lvl="0"/>
            <a:r>
              <a:rPr lang="en-GB" dirty="0"/>
              <a:t>Title</a:t>
            </a:r>
          </a:p>
        </p:txBody>
      </p:sp>
    </p:spTree>
    <p:extLst>
      <p:ext uri="{BB962C8B-B14F-4D97-AF65-F5344CB8AC3E}">
        <p14:creationId xmlns:p14="http://schemas.microsoft.com/office/powerpoint/2010/main" val="3919542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11.xml"/><Relationship Id="rId7"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1BD6EA0A-F0AE-48CC-8C72-DEAC433B70BB}"/>
              </a:ext>
            </a:extLst>
          </p:cNvPr>
          <p:cNvSpPr txBox="1">
            <a:spLocks/>
          </p:cNvSpPr>
          <p:nvPr userDrawn="1"/>
        </p:nvSpPr>
        <p:spPr>
          <a:xfrm>
            <a:off x="88232" y="6629400"/>
            <a:ext cx="1754674" cy="228600"/>
          </a:xfrm>
          <a:prstGeom prst="roundRect">
            <a:avLst/>
          </a:prstGeom>
          <a:solidFill>
            <a:srgbClr val="169B62"/>
          </a:solidFill>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solidFill>
                <a:schemeClr val="bg1"/>
              </a:solidFill>
            </a:endParaRPr>
          </a:p>
        </p:txBody>
      </p:sp>
      <p:sp>
        <p:nvSpPr>
          <p:cNvPr id="16" name="Footer Placeholder 4">
            <a:extLst>
              <a:ext uri="{FF2B5EF4-FFF2-40B4-BE49-F238E27FC236}">
                <a16:creationId xmlns:a16="http://schemas.microsoft.com/office/drawing/2014/main" id="{0A558E01-28EA-48AA-8EE3-47871AF25242}"/>
              </a:ext>
            </a:extLst>
          </p:cNvPr>
          <p:cNvSpPr txBox="1">
            <a:spLocks/>
          </p:cNvSpPr>
          <p:nvPr userDrawn="1"/>
        </p:nvSpPr>
        <p:spPr>
          <a:xfrm>
            <a:off x="2038525" y="6629400"/>
            <a:ext cx="8114950" cy="228600"/>
          </a:xfrm>
          <a:prstGeom prst="roundRect">
            <a:avLst/>
          </a:prstGeom>
          <a:solidFill>
            <a:srgbClr val="009FDF"/>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kern="1200" err="1">
                <a:solidFill>
                  <a:schemeClr val="bg1"/>
                </a:solidFill>
                <a:effectLst/>
                <a:latin typeface="+mn-lt"/>
                <a:ea typeface="+mn-ea"/>
                <a:cs typeface="+mn-cs"/>
              </a:rPr>
              <a:t>Mobilising</a:t>
            </a:r>
            <a:r>
              <a:rPr lang="en-US" sz="1400" b="1" kern="1200">
                <a:solidFill>
                  <a:schemeClr val="bg1"/>
                </a:solidFill>
                <a:effectLst/>
                <a:latin typeface="+mn-lt"/>
                <a:ea typeface="+mn-ea"/>
                <a:cs typeface="+mn-cs"/>
              </a:rPr>
              <a:t> for a Water Secure World</a:t>
            </a:r>
            <a:endParaRPr lang="en-US" sz="1400" kern="1200">
              <a:solidFill>
                <a:schemeClr val="bg1"/>
              </a:solidFill>
              <a:effectLst/>
              <a:latin typeface="+mn-lt"/>
              <a:ea typeface="+mn-ea"/>
              <a:cs typeface="+mn-cs"/>
            </a:endParaRPr>
          </a:p>
        </p:txBody>
      </p:sp>
      <p:sp>
        <p:nvSpPr>
          <p:cNvPr id="17" name="Text Box 2">
            <a:extLst>
              <a:ext uri="{FF2B5EF4-FFF2-40B4-BE49-F238E27FC236}">
                <a16:creationId xmlns:a16="http://schemas.microsoft.com/office/drawing/2014/main" id="{91744CD7-95CE-4174-B727-05700F371602}"/>
              </a:ext>
            </a:extLst>
          </p:cNvPr>
          <p:cNvSpPr txBox="1">
            <a:spLocks noChangeArrowheads="1"/>
          </p:cNvSpPr>
          <p:nvPr userDrawn="1"/>
        </p:nvSpPr>
        <p:spPr bwMode="auto">
          <a:xfrm>
            <a:off x="10433954" y="6513000"/>
            <a:ext cx="1503255" cy="34500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a:solidFill>
                  <a:srgbClr val="404040"/>
                </a:solidFill>
                <a:ea typeface="Times New Roman" panose="02020603050405020304" pitchFamily="18" charset="0"/>
                <a:cs typeface="Times New Roman" panose="02020603050405020304" pitchFamily="18" charset="0"/>
              </a:rPr>
              <a:t>www.</a:t>
            </a:r>
            <a:r>
              <a:rPr lang="en-GB">
                <a:solidFill>
                  <a:srgbClr val="00B0F0"/>
                </a:solidFill>
                <a:ea typeface="Times New Roman" panose="02020603050405020304" pitchFamily="18" charset="0"/>
                <a:cs typeface="Times New Roman" panose="02020603050405020304" pitchFamily="18" charset="0"/>
              </a:rPr>
              <a:t>gwp.</a:t>
            </a:r>
            <a:r>
              <a:rPr lang="en-GB">
                <a:solidFill>
                  <a:srgbClr val="00B050"/>
                </a:solidFill>
                <a:ea typeface="Times New Roman" panose="02020603050405020304" pitchFamily="18" charset="0"/>
                <a:cs typeface="Times New Roman" panose="02020603050405020304" pitchFamily="18" charset="0"/>
              </a:rPr>
              <a:t>org</a:t>
            </a:r>
            <a:endParaRPr lang="en-GB">
              <a:solidFill>
                <a:prstClr val="black"/>
              </a:solidFill>
              <a:ea typeface="Times New Roman" panose="02020603050405020304" pitchFamily="18" charset="0"/>
              <a:cs typeface="Times New Roman" panose="02020603050405020304" pitchFamily="18" charset="0"/>
            </a:endParaRPr>
          </a:p>
        </p:txBody>
      </p:sp>
      <p:sp>
        <p:nvSpPr>
          <p:cNvPr id="18" name="Slide Number Placeholder 5">
            <a:extLst>
              <a:ext uri="{FF2B5EF4-FFF2-40B4-BE49-F238E27FC236}">
                <a16:creationId xmlns:a16="http://schemas.microsoft.com/office/drawing/2014/main" id="{F3723E3F-56E3-4771-B9E6-1F607C06FC92}"/>
              </a:ext>
            </a:extLst>
          </p:cNvPr>
          <p:cNvSpPr txBox="1">
            <a:spLocks/>
          </p:cNvSpPr>
          <p:nvPr userDrawn="1"/>
        </p:nvSpPr>
        <p:spPr>
          <a:xfrm>
            <a:off x="0" y="6629400"/>
            <a:ext cx="478582" cy="228600"/>
          </a:xfrm>
          <a:prstGeom prst="rect">
            <a:avLst/>
          </a:prstGeom>
          <a:solidFill>
            <a:srgbClr val="169B62"/>
          </a:solidFill>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solidFill>
                <a:schemeClr val="bg1"/>
              </a:solidFill>
            </a:endParaRPr>
          </a:p>
          <a:p>
            <a:endParaRPr lang="en-GB">
              <a:solidFill>
                <a:schemeClr val="bg1"/>
              </a:solidFill>
            </a:endParaRPr>
          </a:p>
        </p:txBody>
      </p:sp>
      <p:sp>
        <p:nvSpPr>
          <p:cNvPr id="19" name="TextBox 18">
            <a:extLst>
              <a:ext uri="{FF2B5EF4-FFF2-40B4-BE49-F238E27FC236}">
                <a16:creationId xmlns:a16="http://schemas.microsoft.com/office/drawing/2014/main" id="{8E1F9C70-EC34-4E2A-B7FF-3E8A208985A4}"/>
              </a:ext>
            </a:extLst>
          </p:cNvPr>
          <p:cNvSpPr txBox="1"/>
          <p:nvPr userDrawn="1"/>
        </p:nvSpPr>
        <p:spPr>
          <a:xfrm>
            <a:off x="386052" y="6600698"/>
            <a:ext cx="949165" cy="276999"/>
          </a:xfrm>
          <a:prstGeom prst="rect">
            <a:avLst/>
          </a:prstGeom>
          <a:noFill/>
        </p:spPr>
        <p:txBody>
          <a:bodyPr wrap="square" rtlCol="0">
            <a:spAutoFit/>
          </a:bodyPr>
          <a:lstStyle/>
          <a:p>
            <a:pPr algn="ctr"/>
            <a:r>
              <a:rPr lang="en-GB" sz="1200">
                <a:solidFill>
                  <a:schemeClr val="bg1"/>
                </a:solidFill>
              </a:rPr>
              <a:t>August</a:t>
            </a:r>
          </a:p>
        </p:txBody>
      </p:sp>
      <p:sp>
        <p:nvSpPr>
          <p:cNvPr id="20" name="TextBox 19">
            <a:extLst>
              <a:ext uri="{FF2B5EF4-FFF2-40B4-BE49-F238E27FC236}">
                <a16:creationId xmlns:a16="http://schemas.microsoft.com/office/drawing/2014/main" id="{CF485131-681D-4078-9302-2A154701F740}"/>
              </a:ext>
            </a:extLst>
          </p:cNvPr>
          <p:cNvSpPr txBox="1"/>
          <p:nvPr userDrawn="1"/>
        </p:nvSpPr>
        <p:spPr>
          <a:xfrm>
            <a:off x="52111" y="6600698"/>
            <a:ext cx="531495" cy="276999"/>
          </a:xfrm>
          <a:prstGeom prst="rect">
            <a:avLst/>
          </a:prstGeom>
          <a:noFill/>
        </p:spPr>
        <p:txBody>
          <a:bodyPr wrap="square" rtlCol="0">
            <a:spAutoFit/>
          </a:bodyPr>
          <a:lstStyle/>
          <a:p>
            <a:pPr marL="0" algn="l" defTabSz="914400" rtl="0" eaLnBrk="1" latinLnBrk="0" hangingPunct="1"/>
            <a:r>
              <a:rPr lang="en-GB" sz="1200" kern="1200">
                <a:solidFill>
                  <a:schemeClr val="bg1"/>
                </a:solidFill>
                <a:latin typeface="+mn-lt"/>
                <a:ea typeface="+mn-ea"/>
                <a:cs typeface="+mn-cs"/>
              </a:rPr>
              <a:t>2019</a:t>
            </a:r>
          </a:p>
        </p:txBody>
      </p:sp>
      <p:sp>
        <p:nvSpPr>
          <p:cNvPr id="21" name="TextBox 20">
            <a:extLst>
              <a:ext uri="{FF2B5EF4-FFF2-40B4-BE49-F238E27FC236}">
                <a16:creationId xmlns:a16="http://schemas.microsoft.com/office/drawing/2014/main" id="{2D02119D-41F5-4892-BF0D-6AD4E4C63CCF}"/>
              </a:ext>
            </a:extLst>
          </p:cNvPr>
          <p:cNvSpPr txBox="1"/>
          <p:nvPr userDrawn="1"/>
        </p:nvSpPr>
        <p:spPr>
          <a:xfrm>
            <a:off x="1201214" y="6600700"/>
            <a:ext cx="677813" cy="276999"/>
          </a:xfrm>
          <a:prstGeom prst="rect">
            <a:avLst/>
          </a:prstGeom>
          <a:noFill/>
        </p:spPr>
        <p:txBody>
          <a:bodyPr wrap="square" rtlCol="0">
            <a:spAutoFit/>
          </a:bodyPr>
          <a:lstStyle/>
          <a:p>
            <a:fld id="{0F6C66C0-1198-43F2-B192-0F422C59EAAA}" type="slidenum">
              <a:rPr lang="en-GB" sz="1200" smtClean="0">
                <a:solidFill>
                  <a:schemeClr val="bg1"/>
                </a:solidFill>
              </a:rPr>
              <a:t>‹Nº›</a:t>
            </a:fld>
            <a:r>
              <a:rPr lang="en-GB" sz="1200">
                <a:solidFill>
                  <a:schemeClr val="bg1"/>
                </a:solidFill>
              </a:rPr>
              <a:t>/36</a:t>
            </a:r>
          </a:p>
        </p:txBody>
      </p:sp>
      <p:pic>
        <p:nvPicPr>
          <p:cNvPr id="3" name="Picture 2">
            <a:extLst>
              <a:ext uri="{FF2B5EF4-FFF2-40B4-BE49-F238E27FC236}">
                <a16:creationId xmlns:a16="http://schemas.microsoft.com/office/drawing/2014/main" id="{04EB4CD2-1B4A-4DF8-839D-2BEECB39F2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152861" y="436557"/>
            <a:ext cx="2784348" cy="470916"/>
          </a:xfrm>
          <a:prstGeom prst="rect">
            <a:avLst/>
          </a:prstGeom>
        </p:spPr>
      </p:pic>
    </p:spTree>
    <p:extLst>
      <p:ext uri="{BB962C8B-B14F-4D97-AF65-F5344CB8AC3E}">
        <p14:creationId xmlns:p14="http://schemas.microsoft.com/office/powerpoint/2010/main" val="2240096642"/>
      </p:ext>
    </p:extLst>
  </p:cSld>
  <p:clrMap bg1="lt1" tx1="dk1" bg2="lt2" tx2="dk2" accent1="accent1" accent2="accent2" accent3="accent3" accent4="accent4" accent5="accent5" accent6="accent6" hlink="hlink" folHlink="folHlink"/>
  <p:sldLayoutIdLst>
    <p:sldLayoutId id="2147483687" r:id="rId1"/>
    <p:sldLayoutId id="2147483699" r:id="rId2"/>
    <p:sldLayoutId id="2147483700" r:id="rId3"/>
    <p:sldLayoutId id="2147483701" r:id="rId4"/>
    <p:sldLayoutId id="2147483693" r:id="rId5"/>
    <p:sldLayoutId id="214748369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id="{18BC11A9-D165-4E6B-9969-5CB7F297BFEC}"/>
              </a:ext>
            </a:extLst>
          </p:cNvPr>
          <p:cNvSpPr txBox="1">
            <a:spLocks noChangeArrowheads="1"/>
          </p:cNvSpPr>
          <p:nvPr userDrawn="1"/>
        </p:nvSpPr>
        <p:spPr bwMode="auto">
          <a:xfrm>
            <a:off x="10624454" y="6386000"/>
            <a:ext cx="1503255" cy="34500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a:solidFill>
                  <a:srgbClr val="404040"/>
                </a:solidFill>
                <a:ea typeface="Times New Roman" panose="02020603050405020304" pitchFamily="18" charset="0"/>
                <a:cs typeface="Times New Roman" panose="02020603050405020304" pitchFamily="18" charset="0"/>
              </a:rPr>
              <a:t>www.</a:t>
            </a:r>
            <a:r>
              <a:rPr lang="en-GB">
                <a:solidFill>
                  <a:srgbClr val="00B0F0"/>
                </a:solidFill>
                <a:ea typeface="Times New Roman" panose="02020603050405020304" pitchFamily="18" charset="0"/>
                <a:cs typeface="Times New Roman" panose="02020603050405020304" pitchFamily="18" charset="0"/>
              </a:rPr>
              <a:t>gwp.</a:t>
            </a:r>
            <a:r>
              <a:rPr lang="en-GB">
                <a:solidFill>
                  <a:srgbClr val="00B050"/>
                </a:solidFill>
                <a:ea typeface="Times New Roman" panose="02020603050405020304" pitchFamily="18" charset="0"/>
                <a:cs typeface="Times New Roman" panose="02020603050405020304" pitchFamily="18" charset="0"/>
              </a:rPr>
              <a:t>org</a:t>
            </a:r>
            <a:endParaRPr lang="en-GB">
              <a:solidFill>
                <a:prstClr val="black"/>
              </a:solidFill>
              <a:ea typeface="Times New Roman" panose="02020603050405020304" pitchFamily="18" charset="0"/>
              <a:cs typeface="Times New Roman" panose="02020603050405020304" pitchFamily="18" charset="0"/>
            </a:endParaRPr>
          </a:p>
        </p:txBody>
      </p:sp>
      <p:sp>
        <p:nvSpPr>
          <p:cNvPr id="7" name="Rounded Rectangle 5">
            <a:extLst>
              <a:ext uri="{FF2B5EF4-FFF2-40B4-BE49-F238E27FC236}">
                <a16:creationId xmlns:a16="http://schemas.microsoft.com/office/drawing/2014/main" id="{CD2327EE-B001-43A7-9AFD-F1B803B6B971}"/>
              </a:ext>
            </a:extLst>
          </p:cNvPr>
          <p:cNvSpPr>
            <a:spLocks noChangeAspect="1"/>
          </p:cNvSpPr>
          <p:nvPr userDrawn="1"/>
        </p:nvSpPr>
        <p:spPr>
          <a:xfrm>
            <a:off x="4439817" y="1556792"/>
            <a:ext cx="7567534" cy="4680520"/>
          </a:xfrm>
          <a:prstGeom prst="roundRect">
            <a:avLst/>
          </a:prstGeom>
          <a:solidFill>
            <a:srgbClr val="009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3" name="Picture 2">
            <a:extLst>
              <a:ext uri="{FF2B5EF4-FFF2-40B4-BE49-F238E27FC236}">
                <a16:creationId xmlns:a16="http://schemas.microsoft.com/office/drawing/2014/main" id="{667FD2DF-85FA-440E-A37D-423DA5531EC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23200" y="399610"/>
            <a:ext cx="4184151" cy="707664"/>
          </a:xfrm>
          <a:prstGeom prst="rect">
            <a:avLst/>
          </a:prstGeom>
        </p:spPr>
      </p:pic>
    </p:spTree>
    <p:extLst>
      <p:ext uri="{BB962C8B-B14F-4D97-AF65-F5344CB8AC3E}">
        <p14:creationId xmlns:p14="http://schemas.microsoft.com/office/powerpoint/2010/main" val="49027792"/>
      </p:ext>
    </p:extLst>
  </p:cSld>
  <p:clrMap bg1="lt1" tx1="dk1" bg2="lt2" tx2="dk2" accent1="accent1" accent2="accent2" accent3="accent3" accent4="accent4" accent5="accent5" accent6="accent6" hlink="hlink" folHlink="folHlink"/>
  <p:sldLayoutIdLst>
    <p:sldLayoutId id="2147483684" r:id="rId1"/>
    <p:sldLayoutId id="214748370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591719" y="397310"/>
            <a:ext cx="2192469" cy="504056"/>
          </a:xfrm>
          <a:prstGeom prst="rect">
            <a:avLst/>
          </a:prstGeom>
        </p:spPr>
      </p:pic>
      <p:sp>
        <p:nvSpPr>
          <p:cNvPr id="15" name="Date Placeholder 3">
            <a:extLst>
              <a:ext uri="{FF2B5EF4-FFF2-40B4-BE49-F238E27FC236}">
                <a16:creationId xmlns:a16="http://schemas.microsoft.com/office/drawing/2014/main" id="{1BD6EA0A-F0AE-48CC-8C72-DEAC433B70BB}"/>
              </a:ext>
            </a:extLst>
          </p:cNvPr>
          <p:cNvSpPr txBox="1">
            <a:spLocks/>
          </p:cNvSpPr>
          <p:nvPr userDrawn="1"/>
        </p:nvSpPr>
        <p:spPr>
          <a:xfrm>
            <a:off x="88232" y="6629400"/>
            <a:ext cx="1754674" cy="228600"/>
          </a:xfrm>
          <a:prstGeom prst="roundRect">
            <a:avLst/>
          </a:prstGeom>
          <a:solidFill>
            <a:srgbClr val="169B62"/>
          </a:solidFill>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solidFill>
                <a:schemeClr val="bg1"/>
              </a:solidFill>
            </a:endParaRPr>
          </a:p>
        </p:txBody>
      </p:sp>
      <p:sp>
        <p:nvSpPr>
          <p:cNvPr id="16" name="Footer Placeholder 4">
            <a:extLst>
              <a:ext uri="{FF2B5EF4-FFF2-40B4-BE49-F238E27FC236}">
                <a16:creationId xmlns:a16="http://schemas.microsoft.com/office/drawing/2014/main" id="{0A558E01-28EA-48AA-8EE3-47871AF25242}"/>
              </a:ext>
            </a:extLst>
          </p:cNvPr>
          <p:cNvSpPr txBox="1">
            <a:spLocks/>
          </p:cNvSpPr>
          <p:nvPr userDrawn="1"/>
        </p:nvSpPr>
        <p:spPr>
          <a:xfrm>
            <a:off x="2038525" y="6629400"/>
            <a:ext cx="8114950" cy="228600"/>
          </a:xfrm>
          <a:prstGeom prst="roundRect">
            <a:avLst/>
          </a:prstGeom>
          <a:solidFill>
            <a:srgbClr val="009FDF"/>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kern="1200" dirty="0" err="1">
                <a:solidFill>
                  <a:schemeClr val="bg1"/>
                </a:solidFill>
                <a:effectLst/>
                <a:latin typeface="+mn-lt"/>
                <a:ea typeface="+mn-ea"/>
                <a:cs typeface="+mn-cs"/>
              </a:rPr>
              <a:t>Movilizando</a:t>
            </a:r>
            <a:r>
              <a:rPr lang="en-US" sz="1400" b="1" kern="1200" dirty="0">
                <a:solidFill>
                  <a:schemeClr val="bg1"/>
                </a:solidFill>
                <a:effectLst/>
                <a:latin typeface="+mn-lt"/>
                <a:ea typeface="+mn-ea"/>
                <a:cs typeface="+mn-cs"/>
              </a:rPr>
              <a:t> por un </a:t>
            </a:r>
            <a:r>
              <a:rPr lang="en-US" sz="1400" b="1" kern="1200" dirty="0" err="1">
                <a:solidFill>
                  <a:schemeClr val="bg1"/>
                </a:solidFill>
                <a:effectLst/>
                <a:latin typeface="+mn-lt"/>
                <a:ea typeface="+mn-ea"/>
                <a:cs typeface="+mn-cs"/>
              </a:rPr>
              <a:t>mundo</a:t>
            </a:r>
            <a:r>
              <a:rPr lang="en-US" sz="1400" b="1" kern="1200" dirty="0">
                <a:solidFill>
                  <a:schemeClr val="bg1"/>
                </a:solidFill>
                <a:effectLst/>
                <a:latin typeface="+mn-lt"/>
                <a:ea typeface="+mn-ea"/>
                <a:cs typeface="+mn-cs"/>
              </a:rPr>
              <a:t> con </a:t>
            </a:r>
            <a:r>
              <a:rPr lang="en-US" sz="1400" b="1" kern="1200" dirty="0" err="1">
                <a:solidFill>
                  <a:schemeClr val="bg1"/>
                </a:solidFill>
                <a:effectLst/>
                <a:latin typeface="+mn-lt"/>
                <a:ea typeface="+mn-ea"/>
                <a:cs typeface="+mn-cs"/>
              </a:rPr>
              <a:t>seguridad</a:t>
            </a:r>
            <a:r>
              <a:rPr lang="en-US" sz="1400" b="1" kern="1200" dirty="0">
                <a:solidFill>
                  <a:schemeClr val="bg1"/>
                </a:solidFill>
                <a:effectLst/>
                <a:latin typeface="+mn-lt"/>
                <a:ea typeface="+mn-ea"/>
                <a:cs typeface="+mn-cs"/>
              </a:rPr>
              <a:t> </a:t>
            </a:r>
            <a:r>
              <a:rPr lang="en-US" sz="1400" b="1" kern="1200" dirty="0" err="1">
                <a:solidFill>
                  <a:schemeClr val="bg1"/>
                </a:solidFill>
                <a:effectLst/>
                <a:latin typeface="+mn-lt"/>
                <a:ea typeface="+mn-ea"/>
                <a:cs typeface="+mn-cs"/>
              </a:rPr>
              <a:t>hídrica</a:t>
            </a:r>
            <a:endParaRPr lang="en-US" sz="1400" kern="1200" dirty="0">
              <a:solidFill>
                <a:schemeClr val="bg1"/>
              </a:solidFill>
              <a:effectLst/>
              <a:latin typeface="+mn-lt"/>
              <a:ea typeface="+mn-ea"/>
              <a:cs typeface="+mn-cs"/>
            </a:endParaRPr>
          </a:p>
        </p:txBody>
      </p:sp>
      <p:sp>
        <p:nvSpPr>
          <p:cNvPr id="17" name="Text Box 2">
            <a:extLst>
              <a:ext uri="{FF2B5EF4-FFF2-40B4-BE49-F238E27FC236}">
                <a16:creationId xmlns:a16="http://schemas.microsoft.com/office/drawing/2014/main" id="{91744CD7-95CE-4174-B727-05700F371602}"/>
              </a:ext>
            </a:extLst>
          </p:cNvPr>
          <p:cNvSpPr txBox="1">
            <a:spLocks noChangeArrowheads="1"/>
          </p:cNvSpPr>
          <p:nvPr userDrawn="1"/>
        </p:nvSpPr>
        <p:spPr bwMode="auto">
          <a:xfrm>
            <a:off x="10433954" y="6513000"/>
            <a:ext cx="1503255" cy="34500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dirty="0">
                <a:solidFill>
                  <a:srgbClr val="404040"/>
                </a:solidFill>
                <a:ea typeface="Times New Roman" panose="02020603050405020304" pitchFamily="18" charset="0"/>
                <a:cs typeface="Times New Roman" panose="02020603050405020304" pitchFamily="18" charset="0"/>
              </a:rPr>
              <a:t>www.</a:t>
            </a:r>
            <a:r>
              <a:rPr lang="en-GB" dirty="0">
                <a:solidFill>
                  <a:srgbClr val="00B0F0"/>
                </a:solidFill>
                <a:ea typeface="Times New Roman" panose="02020603050405020304" pitchFamily="18" charset="0"/>
                <a:cs typeface="Times New Roman" panose="02020603050405020304" pitchFamily="18" charset="0"/>
              </a:rPr>
              <a:t>gwp.</a:t>
            </a:r>
            <a:r>
              <a:rPr lang="en-GB" dirty="0">
                <a:solidFill>
                  <a:srgbClr val="00B050"/>
                </a:solidFill>
                <a:ea typeface="Times New Roman" panose="02020603050405020304" pitchFamily="18" charset="0"/>
                <a:cs typeface="Times New Roman" panose="02020603050405020304" pitchFamily="18" charset="0"/>
              </a:rPr>
              <a:t>org</a:t>
            </a:r>
            <a:endParaRPr lang="en-GB" dirty="0">
              <a:solidFill>
                <a:prstClr val="black"/>
              </a:solidFill>
              <a:ea typeface="Times New Roman" panose="02020603050405020304" pitchFamily="18" charset="0"/>
              <a:cs typeface="Times New Roman" panose="02020603050405020304" pitchFamily="18" charset="0"/>
            </a:endParaRPr>
          </a:p>
        </p:txBody>
      </p:sp>
      <p:sp>
        <p:nvSpPr>
          <p:cNvPr id="18" name="Slide Number Placeholder 5">
            <a:extLst>
              <a:ext uri="{FF2B5EF4-FFF2-40B4-BE49-F238E27FC236}">
                <a16:creationId xmlns:a16="http://schemas.microsoft.com/office/drawing/2014/main" id="{F3723E3F-56E3-4771-B9E6-1F607C06FC92}"/>
              </a:ext>
            </a:extLst>
          </p:cNvPr>
          <p:cNvSpPr txBox="1">
            <a:spLocks/>
          </p:cNvSpPr>
          <p:nvPr userDrawn="1"/>
        </p:nvSpPr>
        <p:spPr>
          <a:xfrm>
            <a:off x="0" y="6629400"/>
            <a:ext cx="478582" cy="228600"/>
          </a:xfrm>
          <a:prstGeom prst="rect">
            <a:avLst/>
          </a:prstGeom>
          <a:solidFill>
            <a:srgbClr val="169B62"/>
          </a:solidFill>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solidFill>
                <a:schemeClr val="bg1"/>
              </a:solidFill>
            </a:endParaRPr>
          </a:p>
          <a:p>
            <a:endParaRPr lang="en-GB" dirty="0">
              <a:solidFill>
                <a:schemeClr val="bg1"/>
              </a:solidFill>
            </a:endParaRPr>
          </a:p>
        </p:txBody>
      </p:sp>
      <p:sp>
        <p:nvSpPr>
          <p:cNvPr id="19" name="TextBox 18">
            <a:extLst>
              <a:ext uri="{FF2B5EF4-FFF2-40B4-BE49-F238E27FC236}">
                <a16:creationId xmlns:a16="http://schemas.microsoft.com/office/drawing/2014/main" id="{8E1F9C70-EC34-4E2A-B7FF-3E8A208985A4}"/>
              </a:ext>
            </a:extLst>
          </p:cNvPr>
          <p:cNvSpPr txBox="1"/>
          <p:nvPr userDrawn="1"/>
        </p:nvSpPr>
        <p:spPr>
          <a:xfrm>
            <a:off x="414045" y="6600698"/>
            <a:ext cx="949165" cy="276999"/>
          </a:xfrm>
          <a:prstGeom prst="rect">
            <a:avLst/>
          </a:prstGeom>
          <a:noFill/>
        </p:spPr>
        <p:txBody>
          <a:bodyPr wrap="square" rtlCol="0">
            <a:spAutoFit/>
          </a:bodyPr>
          <a:lstStyle/>
          <a:p>
            <a:pPr algn="ctr"/>
            <a:r>
              <a:rPr lang="en-GB" sz="1200" dirty="0">
                <a:solidFill>
                  <a:schemeClr val="bg1"/>
                </a:solidFill>
              </a:rPr>
              <a:t>Agosto</a:t>
            </a:r>
          </a:p>
        </p:txBody>
      </p:sp>
      <p:sp>
        <p:nvSpPr>
          <p:cNvPr id="20" name="TextBox 19">
            <a:extLst>
              <a:ext uri="{FF2B5EF4-FFF2-40B4-BE49-F238E27FC236}">
                <a16:creationId xmlns:a16="http://schemas.microsoft.com/office/drawing/2014/main" id="{CF485131-681D-4078-9302-2A154701F740}"/>
              </a:ext>
            </a:extLst>
          </p:cNvPr>
          <p:cNvSpPr txBox="1"/>
          <p:nvPr userDrawn="1"/>
        </p:nvSpPr>
        <p:spPr>
          <a:xfrm>
            <a:off x="52111" y="6600698"/>
            <a:ext cx="531495" cy="276999"/>
          </a:xfrm>
          <a:prstGeom prst="rect">
            <a:avLst/>
          </a:prstGeom>
          <a:noFill/>
        </p:spPr>
        <p:txBody>
          <a:bodyPr wrap="square" rtlCol="0">
            <a:spAutoFit/>
          </a:bodyPr>
          <a:lstStyle/>
          <a:p>
            <a:pPr marL="0" algn="l" defTabSz="914400" rtl="0" eaLnBrk="1" latinLnBrk="0" hangingPunct="1"/>
            <a:r>
              <a:rPr lang="en-GB" sz="1200" kern="1200" dirty="0">
                <a:solidFill>
                  <a:schemeClr val="bg1"/>
                </a:solidFill>
                <a:latin typeface="+mn-lt"/>
                <a:ea typeface="+mn-ea"/>
                <a:cs typeface="+mn-cs"/>
              </a:rPr>
              <a:t>2019</a:t>
            </a:r>
          </a:p>
        </p:txBody>
      </p:sp>
      <p:sp>
        <p:nvSpPr>
          <p:cNvPr id="21" name="TextBox 20">
            <a:extLst>
              <a:ext uri="{FF2B5EF4-FFF2-40B4-BE49-F238E27FC236}">
                <a16:creationId xmlns:a16="http://schemas.microsoft.com/office/drawing/2014/main" id="{2D02119D-41F5-4892-BF0D-6AD4E4C63CCF}"/>
              </a:ext>
            </a:extLst>
          </p:cNvPr>
          <p:cNvSpPr txBox="1"/>
          <p:nvPr userDrawn="1"/>
        </p:nvSpPr>
        <p:spPr>
          <a:xfrm>
            <a:off x="1201214" y="6600700"/>
            <a:ext cx="677813" cy="276999"/>
          </a:xfrm>
          <a:prstGeom prst="rect">
            <a:avLst/>
          </a:prstGeom>
          <a:noFill/>
        </p:spPr>
        <p:txBody>
          <a:bodyPr wrap="square" rtlCol="0">
            <a:spAutoFit/>
          </a:bodyPr>
          <a:lstStyle/>
          <a:p>
            <a:fld id="{0F6C66C0-1198-43F2-B192-0F422C59EAAA}" type="slidenum">
              <a:rPr lang="en-GB" sz="1200" smtClean="0">
                <a:solidFill>
                  <a:schemeClr val="bg1"/>
                </a:solidFill>
              </a:rPr>
              <a:t>‹Nº›</a:t>
            </a:fld>
            <a:r>
              <a:rPr lang="en-GB" sz="1200" dirty="0">
                <a:solidFill>
                  <a:schemeClr val="bg1"/>
                </a:solidFill>
              </a:rPr>
              <a:t>/12</a:t>
            </a:r>
          </a:p>
        </p:txBody>
      </p:sp>
    </p:spTree>
    <p:extLst>
      <p:ext uri="{BB962C8B-B14F-4D97-AF65-F5344CB8AC3E}">
        <p14:creationId xmlns:p14="http://schemas.microsoft.com/office/powerpoint/2010/main" val="72212579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hyperlink" Target="https://issuu.com/ateneoecologico/docs/revista_ge_n_1"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sz="quarter" idx="11"/>
          </p:nvPr>
        </p:nvSpPr>
        <p:spPr>
          <a:xfrm>
            <a:off x="4941455" y="2219325"/>
            <a:ext cx="6635096" cy="1835439"/>
          </a:xfrm>
        </p:spPr>
        <p:txBody>
          <a:bodyPr/>
          <a:lstStyle/>
          <a:p>
            <a:pPr algn="ctr"/>
            <a:r>
              <a:rPr lang="en-GB" sz="3200" dirty="0"/>
              <a:t>Global Water Partnership </a:t>
            </a:r>
            <a:r>
              <a:rPr lang="en-GB" sz="3200" dirty="0" err="1"/>
              <a:t>Sudamérica</a:t>
            </a:r>
            <a:endParaRPr lang="en-GB" sz="3200" dirty="0"/>
          </a:p>
          <a:p>
            <a:pPr algn="ctr"/>
            <a:r>
              <a:rPr lang="en-GB" sz="3200" dirty="0" err="1"/>
              <a:t>Actividades</a:t>
            </a:r>
            <a:r>
              <a:rPr lang="en-GB" sz="3200" dirty="0"/>
              <a:t> </a:t>
            </a:r>
            <a:r>
              <a:rPr lang="en-GB" sz="3200" dirty="0" err="1"/>
              <a:t>realizadas</a:t>
            </a:r>
            <a:endParaRPr lang="en-GB" sz="3200" dirty="0"/>
          </a:p>
          <a:p>
            <a:pPr algn="ctr"/>
            <a:r>
              <a:rPr lang="en-GB" sz="3200" dirty="0"/>
              <a:t>2020 y 2021</a:t>
            </a:r>
          </a:p>
        </p:txBody>
      </p:sp>
      <p:sp>
        <p:nvSpPr>
          <p:cNvPr id="7" name="Title 1"/>
          <p:cNvSpPr txBox="1">
            <a:spLocks/>
          </p:cNvSpPr>
          <p:nvPr/>
        </p:nvSpPr>
        <p:spPr bwMode="auto">
          <a:xfrm>
            <a:off x="5565945" y="4756726"/>
            <a:ext cx="6084496" cy="1108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defRPr>
            </a:lvl2pPr>
            <a:lvl3pPr algn="l" rtl="0" eaLnBrk="1" fontAlgn="base" hangingPunct="1">
              <a:spcBef>
                <a:spcPct val="0"/>
              </a:spcBef>
              <a:spcAft>
                <a:spcPct val="0"/>
              </a:spcAft>
              <a:defRPr sz="3600" b="1">
                <a:solidFill>
                  <a:schemeClr val="bg1"/>
                </a:solidFill>
                <a:latin typeface="Arial" charset="0"/>
              </a:defRPr>
            </a:lvl3pPr>
            <a:lvl4pPr algn="l" rtl="0" eaLnBrk="1" fontAlgn="base" hangingPunct="1">
              <a:spcBef>
                <a:spcPct val="0"/>
              </a:spcBef>
              <a:spcAft>
                <a:spcPct val="0"/>
              </a:spcAft>
              <a:defRPr sz="3600" b="1">
                <a:solidFill>
                  <a:schemeClr val="bg1"/>
                </a:solidFill>
                <a:latin typeface="Arial" charset="0"/>
              </a:defRPr>
            </a:lvl4pPr>
            <a:lvl5pPr algn="l" rtl="0" eaLnBrk="1" fontAlgn="base" hangingPunct="1">
              <a:spcBef>
                <a:spcPct val="0"/>
              </a:spcBef>
              <a:spcAft>
                <a:spcPct val="0"/>
              </a:spcAft>
              <a:defRPr sz="3600" b="1">
                <a:solidFill>
                  <a:schemeClr val="bg1"/>
                </a:solidFill>
                <a:latin typeface="Arial" charset="0"/>
              </a:defRPr>
            </a:lvl5pPr>
            <a:lvl6pPr marL="457200" algn="l" rtl="0" eaLnBrk="1" fontAlgn="base" hangingPunct="1">
              <a:spcBef>
                <a:spcPct val="0"/>
              </a:spcBef>
              <a:spcAft>
                <a:spcPct val="0"/>
              </a:spcAft>
              <a:defRPr sz="3600" b="1">
                <a:solidFill>
                  <a:schemeClr val="bg1"/>
                </a:solidFill>
                <a:latin typeface="Arial" charset="0"/>
              </a:defRPr>
            </a:lvl6pPr>
            <a:lvl7pPr marL="914400" algn="l" rtl="0" eaLnBrk="1" fontAlgn="base" hangingPunct="1">
              <a:spcBef>
                <a:spcPct val="0"/>
              </a:spcBef>
              <a:spcAft>
                <a:spcPct val="0"/>
              </a:spcAft>
              <a:defRPr sz="3600" b="1">
                <a:solidFill>
                  <a:schemeClr val="bg1"/>
                </a:solidFill>
                <a:latin typeface="Arial" charset="0"/>
              </a:defRPr>
            </a:lvl7pPr>
            <a:lvl8pPr marL="1371600" algn="l" rtl="0" eaLnBrk="1" fontAlgn="base" hangingPunct="1">
              <a:spcBef>
                <a:spcPct val="0"/>
              </a:spcBef>
              <a:spcAft>
                <a:spcPct val="0"/>
              </a:spcAft>
              <a:defRPr sz="3600" b="1">
                <a:solidFill>
                  <a:schemeClr val="bg1"/>
                </a:solidFill>
                <a:latin typeface="Arial" charset="0"/>
              </a:defRPr>
            </a:lvl8pPr>
            <a:lvl9pPr marL="1828800" algn="l" rtl="0" eaLnBrk="1" fontAlgn="base" hangingPunct="1">
              <a:spcBef>
                <a:spcPct val="0"/>
              </a:spcBef>
              <a:spcAft>
                <a:spcPct val="0"/>
              </a:spcAft>
              <a:defRPr sz="3600" b="1">
                <a:solidFill>
                  <a:schemeClr val="bg1"/>
                </a:solidFill>
                <a:latin typeface="Arial" charset="0"/>
              </a:defRPr>
            </a:lvl9pPr>
          </a:lstStyle>
          <a:p>
            <a:r>
              <a:rPr lang="en-GB" sz="1600" b="0" dirty="0">
                <a:latin typeface="+mn-lt"/>
              </a:rPr>
              <a:t>27 DE OCTUBRE DE 2021</a:t>
            </a:r>
          </a:p>
          <a:p>
            <a:r>
              <a:rPr lang="en-GB" sz="1600" b="0" dirty="0">
                <a:latin typeface="+mn-lt"/>
              </a:rPr>
              <a:t>ASAMBLEA GENERAL DE MIEMBROS</a:t>
            </a:r>
          </a:p>
          <a:p>
            <a:r>
              <a:rPr lang="en-GB" sz="1600" b="0" dirty="0">
                <a:latin typeface="+mn-lt"/>
              </a:rPr>
              <a:t>Ing. Leandro Díaz y </a:t>
            </a:r>
            <a:r>
              <a:rPr lang="en-GB" sz="1600" b="0" dirty="0" err="1">
                <a:latin typeface="+mn-lt"/>
              </a:rPr>
              <a:t>Lic</a:t>
            </a:r>
            <a:r>
              <a:rPr lang="en-GB" sz="1600" b="0" dirty="0">
                <a:latin typeface="+mn-lt"/>
              </a:rPr>
              <a:t>. Alejandra Mujica</a:t>
            </a:r>
          </a:p>
        </p:txBody>
      </p:sp>
      <p:pic>
        <p:nvPicPr>
          <p:cNvPr id="4" name="Picture Placeholder 3"/>
          <p:cNvPicPr>
            <a:picLocks noGrp="1" noChangeAspect="1"/>
          </p:cNvPicPr>
          <p:nvPr>
            <p:ph type="pic" sz="quarter" idx="16"/>
          </p:nvPr>
        </p:nvPicPr>
        <p:blipFill rotWithShape="1">
          <a:blip r:embed="rId3" cstate="print">
            <a:extLst>
              <a:ext uri="{28A0092B-C50C-407E-A947-70E740481C1C}">
                <a14:useLocalDpi xmlns:a14="http://schemas.microsoft.com/office/drawing/2010/main" val="0"/>
              </a:ext>
            </a:extLst>
          </a:blip>
          <a:srcRect l="10681" t="26141" r="26439" b="23620"/>
          <a:stretch/>
        </p:blipFill>
        <p:spPr>
          <a:xfrm>
            <a:off x="255642" y="1573161"/>
            <a:ext cx="3897023" cy="4670323"/>
          </a:xfrm>
        </p:spPr>
      </p:pic>
      <p:pic>
        <p:nvPicPr>
          <p:cNvPr id="3" name="Picture 2">
            <a:extLst>
              <a:ext uri="{FF2B5EF4-FFF2-40B4-BE49-F238E27FC236}">
                <a16:creationId xmlns:a16="http://schemas.microsoft.com/office/drawing/2014/main" id="{311EBCE7-4B4E-4412-B830-9D07FF5F2B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6264" y="1759180"/>
            <a:ext cx="1512836" cy="1928359"/>
          </a:xfrm>
          <a:prstGeom prst="rect">
            <a:avLst/>
          </a:prstGeom>
        </p:spPr>
      </p:pic>
    </p:spTree>
    <p:extLst>
      <p:ext uri="{BB962C8B-B14F-4D97-AF65-F5344CB8AC3E}">
        <p14:creationId xmlns:p14="http://schemas.microsoft.com/office/powerpoint/2010/main" val="2002444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289367" y="219919"/>
            <a:ext cx="8834974" cy="16827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srgbClr val="00B050"/>
              </a:solidFill>
              <a:latin typeface="+mn-lt"/>
            </a:endParaRPr>
          </a:p>
        </p:txBody>
      </p:sp>
      <p:sp>
        <p:nvSpPr>
          <p:cNvPr id="4" name="Platshållare för innehåll 4"/>
          <p:cNvSpPr txBox="1">
            <a:spLocks/>
          </p:cNvSpPr>
          <p:nvPr/>
        </p:nvSpPr>
        <p:spPr>
          <a:xfrm>
            <a:off x="378691" y="1538869"/>
            <a:ext cx="11265441" cy="42327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pt-BR" sz="2400" dirty="0"/>
          </a:p>
          <a:p>
            <a:endParaRPr lang="pt-BR" sz="2400" dirty="0"/>
          </a:p>
          <a:p>
            <a:endParaRPr lang="en-US" sz="2400" dirty="0"/>
          </a:p>
          <a:p>
            <a:pPr marL="0" indent="0">
              <a:buNone/>
            </a:pPr>
            <a:r>
              <a:rPr lang="en-US" sz="2400" dirty="0"/>
              <a:t> </a:t>
            </a:r>
          </a:p>
          <a:p>
            <a:endParaRPr lang="en-US" sz="2000" dirty="0"/>
          </a:p>
          <a:p>
            <a:endParaRPr lang="sv-SE" sz="2000" b="1" dirty="0">
              <a:solidFill>
                <a:schemeClr val="bg1"/>
              </a:solidFill>
            </a:endParaRPr>
          </a:p>
        </p:txBody>
      </p:sp>
      <p:sp>
        <p:nvSpPr>
          <p:cNvPr id="5" name="Rectángulo: esquinas redondeadas 4">
            <a:extLst>
              <a:ext uri="{FF2B5EF4-FFF2-40B4-BE49-F238E27FC236}">
                <a16:creationId xmlns:a16="http://schemas.microsoft.com/office/drawing/2014/main" id="{0312B0CD-0C0E-4184-A58B-7AA0E93E647F}"/>
              </a:ext>
            </a:extLst>
          </p:cNvPr>
          <p:cNvSpPr/>
          <p:nvPr/>
        </p:nvSpPr>
        <p:spPr>
          <a:xfrm>
            <a:off x="-10274" y="6626831"/>
            <a:ext cx="1828800" cy="272265"/>
          </a:xfrm>
          <a:prstGeom prst="roundRect">
            <a:avLst/>
          </a:pr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7" name="Rectángulo: esquinas redondeadas 6">
            <a:extLst>
              <a:ext uri="{FF2B5EF4-FFF2-40B4-BE49-F238E27FC236}">
                <a16:creationId xmlns:a16="http://schemas.microsoft.com/office/drawing/2014/main" id="{4B87276E-5F1B-45F2-8B88-D4FDD582A56C}"/>
              </a:ext>
            </a:extLst>
          </p:cNvPr>
          <p:cNvSpPr/>
          <p:nvPr/>
        </p:nvSpPr>
        <p:spPr>
          <a:xfrm>
            <a:off x="2042845" y="6626831"/>
            <a:ext cx="8106310" cy="231169"/>
          </a:xfrm>
          <a:prstGeom prst="roundRect">
            <a:avLst/>
          </a:prstGeom>
          <a:solidFill>
            <a:srgbClr val="009FDF"/>
          </a:solid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highlight>
                <a:srgbClr val="009FDF"/>
              </a:highlight>
            </a:endParaRPr>
          </a:p>
        </p:txBody>
      </p:sp>
      <p:sp>
        <p:nvSpPr>
          <p:cNvPr id="9" name="Rectángulo: esquinas redondeadas 8">
            <a:extLst>
              <a:ext uri="{FF2B5EF4-FFF2-40B4-BE49-F238E27FC236}">
                <a16:creationId xmlns:a16="http://schemas.microsoft.com/office/drawing/2014/main" id="{4F8CDF00-35CD-4221-85E8-D88549533444}"/>
              </a:ext>
            </a:extLst>
          </p:cNvPr>
          <p:cNvSpPr/>
          <p:nvPr/>
        </p:nvSpPr>
        <p:spPr>
          <a:xfrm>
            <a:off x="2102779" y="6625121"/>
            <a:ext cx="8106310" cy="231169"/>
          </a:xfrm>
          <a:prstGeom prst="roundRect">
            <a:avLst/>
          </a:prstGeom>
          <a:solidFill>
            <a:srgbClr val="009FDF"/>
          </a:solid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highlight>
                <a:srgbClr val="009FDF"/>
              </a:highlight>
            </a:endParaRPr>
          </a:p>
        </p:txBody>
      </p:sp>
      <p:sp>
        <p:nvSpPr>
          <p:cNvPr id="10" name="CuadroTexto 9">
            <a:extLst>
              <a:ext uri="{FF2B5EF4-FFF2-40B4-BE49-F238E27FC236}">
                <a16:creationId xmlns:a16="http://schemas.microsoft.com/office/drawing/2014/main" id="{B1CF4379-90EF-46D5-818C-C1FC4E767B35}"/>
              </a:ext>
            </a:extLst>
          </p:cNvPr>
          <p:cNvSpPr txBox="1"/>
          <p:nvPr/>
        </p:nvSpPr>
        <p:spPr>
          <a:xfrm>
            <a:off x="4006912" y="6625121"/>
            <a:ext cx="4078839" cy="307777"/>
          </a:xfrm>
          <a:prstGeom prst="rect">
            <a:avLst/>
          </a:prstGeom>
          <a:noFill/>
        </p:spPr>
        <p:txBody>
          <a:bodyPr wrap="square" rtlCol="0">
            <a:spAutoFit/>
          </a:bodyPr>
          <a:lstStyle/>
          <a:p>
            <a:r>
              <a:rPr lang="es-UY" sz="1400" b="1" dirty="0">
                <a:solidFill>
                  <a:schemeClr val="bg1"/>
                </a:solidFill>
              </a:rPr>
              <a:t>Movilizando por un mundo con seguridad hídrica</a:t>
            </a:r>
          </a:p>
        </p:txBody>
      </p:sp>
      <p:sp>
        <p:nvSpPr>
          <p:cNvPr id="11" name="CuadroTexto 10">
            <a:extLst>
              <a:ext uri="{FF2B5EF4-FFF2-40B4-BE49-F238E27FC236}">
                <a16:creationId xmlns:a16="http://schemas.microsoft.com/office/drawing/2014/main" id="{04B03AF0-FEF5-4269-84C6-71ABBBF4FFDD}"/>
              </a:ext>
            </a:extLst>
          </p:cNvPr>
          <p:cNvSpPr txBox="1"/>
          <p:nvPr/>
        </p:nvSpPr>
        <p:spPr>
          <a:xfrm>
            <a:off x="200043" y="62234"/>
            <a:ext cx="6719631" cy="5786199"/>
          </a:xfrm>
          <a:prstGeom prst="rect">
            <a:avLst/>
          </a:prstGeom>
          <a:noFill/>
        </p:spPr>
        <p:txBody>
          <a:bodyPr wrap="square">
            <a:spAutoFit/>
          </a:bodyPr>
          <a:lstStyle/>
          <a:p>
            <a:pPr marL="0" indent="0" algn="just">
              <a:buNone/>
            </a:pPr>
            <a:r>
              <a:rPr lang="es-UY" sz="3200" dirty="0">
                <a:solidFill>
                  <a:srgbClr val="217D8C"/>
                </a:solidFill>
                <a:latin typeface="Calibri" panose="020F0502020204030204" pitchFamily="34" charset="0"/>
                <a:ea typeface="Times New Roman" panose="02020603050405020304" pitchFamily="18" charset="0"/>
                <a:cs typeface="Times New Roman" panose="02020603050405020304" pitchFamily="18" charset="0"/>
              </a:rPr>
              <a:t>Cooperación entre regiones de GWP: compartiendo el Portugués</a:t>
            </a:r>
          </a:p>
          <a:p>
            <a:pPr marL="0" indent="0" algn="just">
              <a:buNone/>
            </a:pPr>
            <a:endParaRPr lang="es-UY" sz="32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pPr marL="0" indent="0" algn="just">
              <a:buNone/>
            </a:pPr>
            <a:r>
              <a:rPr lang="es-UY" sz="3200" b="1" dirty="0">
                <a:solidFill>
                  <a:srgbClr val="169B62"/>
                </a:solidFill>
                <a:latin typeface="Calibri" panose="020F0502020204030204" pitchFamily="34" charset="0"/>
                <a:ea typeface="Times New Roman" panose="02020603050405020304" pitchFamily="18" charset="0"/>
                <a:cs typeface="Times New Roman" panose="02020603050405020304" pitchFamily="18" charset="0"/>
              </a:rPr>
              <a:t>“Introducción GIRH </a:t>
            </a:r>
            <a:r>
              <a:rPr lang="es-UY" sz="3200" b="1" dirty="0" err="1">
                <a:solidFill>
                  <a:srgbClr val="169B62"/>
                </a:solidFill>
                <a:latin typeface="Calibri" panose="020F0502020204030204" pitchFamily="34" charset="0"/>
                <a:ea typeface="Times New Roman" panose="02020603050405020304" pitchFamily="18" charset="0"/>
                <a:cs typeface="Times New Roman" panose="02020603050405020304" pitchFamily="18" charset="0"/>
              </a:rPr>
              <a:t>Toolbox</a:t>
            </a:r>
            <a:r>
              <a:rPr lang="es-UY" sz="3200" b="1" dirty="0">
                <a:solidFill>
                  <a:srgbClr val="169B62"/>
                </a:solidFill>
                <a:latin typeface="Calibri" panose="020F0502020204030204" pitchFamily="34" charset="0"/>
                <a:ea typeface="Times New Roman" panose="02020603050405020304" pitchFamily="18" charset="0"/>
                <a:cs typeface="Times New Roman" panose="02020603050405020304" pitchFamily="18" charset="0"/>
              </a:rPr>
              <a:t> en Santo Tomé y Príncipe” (19/11/2020)</a:t>
            </a:r>
          </a:p>
          <a:p>
            <a:pPr marL="0" indent="0" algn="just">
              <a:buNone/>
            </a:pPr>
            <a:r>
              <a:rPr lang="es-UY" sz="2400" dirty="0" err="1">
                <a:solidFill>
                  <a:srgbClr val="217D8C"/>
                </a:solidFill>
                <a:latin typeface="Calibri" panose="020F0502020204030204" pitchFamily="34" charset="0"/>
                <a:ea typeface="Times New Roman" panose="02020603050405020304" pitchFamily="18" charset="0"/>
                <a:cs typeface="Times New Roman" panose="02020603050405020304" pitchFamily="18" charset="0"/>
              </a:rPr>
              <a:t>Profs</a:t>
            </a:r>
            <a:r>
              <a:rPr lang="es-UY" sz="2400" dirty="0">
                <a:solidFill>
                  <a:srgbClr val="217D8C"/>
                </a:solidFill>
                <a:latin typeface="Calibri" panose="020F0502020204030204" pitchFamily="34" charset="0"/>
                <a:ea typeface="Times New Roman" panose="02020603050405020304" pitchFamily="18" charset="0"/>
                <a:cs typeface="Times New Roman" panose="02020603050405020304" pitchFamily="18" charset="0"/>
              </a:rPr>
              <a:t>. Carlos </a:t>
            </a:r>
            <a:r>
              <a:rPr lang="es-UY" sz="2400" dirty="0" err="1">
                <a:solidFill>
                  <a:srgbClr val="217D8C"/>
                </a:solidFill>
                <a:latin typeface="Calibri" panose="020F0502020204030204" pitchFamily="34" charset="0"/>
                <a:ea typeface="Times New Roman" panose="02020603050405020304" pitchFamily="18" charset="0"/>
                <a:cs typeface="Times New Roman" panose="02020603050405020304" pitchFamily="18" charset="0"/>
              </a:rPr>
              <a:t>Saito</a:t>
            </a:r>
            <a:r>
              <a:rPr lang="es-UY" sz="2400" dirty="0">
                <a:solidFill>
                  <a:srgbClr val="217D8C"/>
                </a:solidFill>
                <a:latin typeface="Calibri" panose="020F0502020204030204" pitchFamily="34" charset="0"/>
                <a:ea typeface="Times New Roman" panose="02020603050405020304" pitchFamily="18" charset="0"/>
                <a:cs typeface="Times New Roman" panose="02020603050405020304" pitchFamily="18" charset="0"/>
              </a:rPr>
              <a:t>, Gabriela </a:t>
            </a:r>
            <a:r>
              <a:rPr lang="es-UY" sz="2400" dirty="0" err="1">
                <a:solidFill>
                  <a:srgbClr val="217D8C"/>
                </a:solidFill>
                <a:latin typeface="Calibri" panose="020F0502020204030204" pitchFamily="34" charset="0"/>
                <a:ea typeface="Times New Roman" panose="02020603050405020304" pitchFamily="18" charset="0"/>
                <a:cs typeface="Times New Roman" panose="02020603050405020304" pitchFamily="18" charset="0"/>
              </a:rPr>
              <a:t>Zamignan</a:t>
            </a:r>
            <a:r>
              <a:rPr lang="es-UY" sz="2400" dirty="0">
                <a:solidFill>
                  <a:srgbClr val="217D8C"/>
                </a:solidFill>
                <a:latin typeface="Calibri" panose="020F0502020204030204" pitchFamily="34" charset="0"/>
                <a:ea typeface="Times New Roman" panose="02020603050405020304" pitchFamily="18" charset="0"/>
                <a:cs typeface="Times New Roman" panose="02020603050405020304" pitchFamily="18" charset="0"/>
              </a:rPr>
              <a:t> y </a:t>
            </a:r>
          </a:p>
          <a:p>
            <a:pPr marL="0" indent="0" algn="just">
              <a:buNone/>
            </a:pPr>
            <a:r>
              <a:rPr lang="es-UY" sz="2400" dirty="0" err="1">
                <a:solidFill>
                  <a:srgbClr val="217D8C"/>
                </a:solidFill>
                <a:latin typeface="Calibri" panose="020F0502020204030204" pitchFamily="34" charset="0"/>
                <a:ea typeface="Times New Roman" panose="02020603050405020304" pitchFamily="18" charset="0"/>
                <a:cs typeface="Times New Roman" panose="02020603050405020304" pitchFamily="18" charset="0"/>
              </a:rPr>
              <a:t>Monise</a:t>
            </a:r>
            <a:r>
              <a:rPr lang="es-UY" sz="2400" dirty="0">
                <a:solidFill>
                  <a:srgbClr val="217D8C"/>
                </a:solidFill>
                <a:latin typeface="Calibri" panose="020F0502020204030204" pitchFamily="34" charset="0"/>
                <a:ea typeface="Times New Roman" panose="02020603050405020304" pitchFamily="18" charset="0"/>
                <a:cs typeface="Times New Roman" panose="02020603050405020304" pitchFamily="18" charset="0"/>
              </a:rPr>
              <a:t> Terra </a:t>
            </a:r>
          </a:p>
          <a:p>
            <a:pPr marL="0" indent="0" algn="just">
              <a:buNone/>
            </a:pPr>
            <a:endParaRPr lang="es-UY"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buNone/>
            </a:pPr>
            <a:endParaRPr lang="es-UY" dirty="0">
              <a:latin typeface="Calibri" panose="020F0502020204030204" pitchFamily="34" charset="0"/>
              <a:ea typeface="Times New Roman" panose="02020603050405020304" pitchFamily="18" charset="0"/>
              <a:cs typeface="Times New Roman" panose="02020603050405020304" pitchFamily="18" charset="0"/>
            </a:endParaRPr>
          </a:p>
          <a:p>
            <a:pPr marL="0" indent="0" algn="just">
              <a:buNone/>
            </a:pPr>
            <a:endParaRPr lang="es-UY"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buNone/>
            </a:pPr>
            <a:endParaRPr lang="es-UY" dirty="0">
              <a:latin typeface="Calibri" panose="020F0502020204030204" pitchFamily="34" charset="0"/>
              <a:ea typeface="Times New Roman" panose="02020603050405020304" pitchFamily="18" charset="0"/>
              <a:cs typeface="Times New Roman" panose="02020603050405020304" pitchFamily="18" charset="0"/>
            </a:endParaRPr>
          </a:p>
          <a:p>
            <a:pPr marL="0" indent="0" algn="just">
              <a:buNone/>
            </a:pPr>
            <a:endParaRPr lang="es-UY"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buNone/>
            </a:pPr>
            <a:endParaRPr lang="es-UY" dirty="0">
              <a:latin typeface="Calibri" panose="020F0502020204030204" pitchFamily="34" charset="0"/>
              <a:ea typeface="Times New Roman" panose="02020603050405020304" pitchFamily="18" charset="0"/>
              <a:cs typeface="Times New Roman" panose="02020603050405020304" pitchFamily="18" charset="0"/>
            </a:endParaRPr>
          </a:p>
          <a:p>
            <a:pPr marL="0" indent="0" algn="just">
              <a:buNone/>
            </a:pPr>
            <a:endParaRPr lang="es-UY"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buNone/>
            </a:pPr>
            <a:endParaRPr lang="es-UY" dirty="0">
              <a:latin typeface="Calibri" panose="020F0502020204030204" pitchFamily="34" charset="0"/>
              <a:ea typeface="Times New Roman" panose="02020603050405020304" pitchFamily="18" charset="0"/>
              <a:cs typeface="Times New Roman" panose="02020603050405020304" pitchFamily="18" charset="0"/>
            </a:endParaRPr>
          </a:p>
          <a:p>
            <a:pPr marL="0" indent="0" algn="just">
              <a:buNone/>
            </a:pPr>
            <a:endParaRPr lang="es-UY"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8" name="Imagen 7">
            <a:extLst>
              <a:ext uri="{FF2B5EF4-FFF2-40B4-BE49-F238E27FC236}">
                <a16:creationId xmlns:a16="http://schemas.microsoft.com/office/drawing/2014/main" id="{04BB7A62-E4BA-4752-B778-CCEF234CC901}"/>
              </a:ext>
            </a:extLst>
          </p:cNvPr>
          <p:cNvPicPr>
            <a:picLocks noChangeAspect="1"/>
          </p:cNvPicPr>
          <p:nvPr/>
        </p:nvPicPr>
        <p:blipFill>
          <a:blip r:embed="rId2"/>
          <a:stretch>
            <a:fillRect/>
          </a:stretch>
        </p:blipFill>
        <p:spPr>
          <a:xfrm>
            <a:off x="7464853" y="1061305"/>
            <a:ext cx="4562764" cy="5135419"/>
          </a:xfrm>
          <a:prstGeom prst="rect">
            <a:avLst/>
          </a:prstGeom>
        </p:spPr>
      </p:pic>
      <p:sp>
        <p:nvSpPr>
          <p:cNvPr id="13" name="CuadroTexto 12">
            <a:extLst>
              <a:ext uri="{FF2B5EF4-FFF2-40B4-BE49-F238E27FC236}">
                <a16:creationId xmlns:a16="http://schemas.microsoft.com/office/drawing/2014/main" id="{3DEA9A38-EF95-47CC-8A34-FF578B0CE825}"/>
              </a:ext>
            </a:extLst>
          </p:cNvPr>
          <p:cNvSpPr txBox="1"/>
          <p:nvPr/>
        </p:nvSpPr>
        <p:spPr>
          <a:xfrm>
            <a:off x="8361218" y="3686752"/>
            <a:ext cx="3372238" cy="2862322"/>
          </a:xfrm>
          <a:prstGeom prst="rect">
            <a:avLst/>
          </a:prstGeom>
          <a:noFill/>
        </p:spPr>
        <p:txBody>
          <a:bodyPr wrap="square">
            <a:spAutoFit/>
          </a:bodyPr>
          <a:lstStyle/>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r>
              <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rPr>
              <a:t>BRASIL </a:t>
            </a:r>
            <a:r>
              <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rPr>
              <a:t>-</a:t>
            </a:r>
            <a:r>
              <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rPr>
              <a:t> SANTO TOMÉ y PRÍNCIPE</a:t>
            </a:r>
            <a:endParaRPr lang="es-UY" dirty="0"/>
          </a:p>
        </p:txBody>
      </p:sp>
      <p:pic>
        <p:nvPicPr>
          <p:cNvPr id="15" name="Imagen 14">
            <a:extLst>
              <a:ext uri="{FF2B5EF4-FFF2-40B4-BE49-F238E27FC236}">
                <a16:creationId xmlns:a16="http://schemas.microsoft.com/office/drawing/2014/main" id="{21AFB279-FC4E-4E58-A85F-B73094500D32}"/>
              </a:ext>
            </a:extLst>
          </p:cNvPr>
          <p:cNvPicPr>
            <a:picLocks noChangeAspect="1"/>
          </p:cNvPicPr>
          <p:nvPr/>
        </p:nvPicPr>
        <p:blipFill>
          <a:blip r:embed="rId3"/>
          <a:stretch>
            <a:fillRect/>
          </a:stretch>
        </p:blipFill>
        <p:spPr>
          <a:xfrm>
            <a:off x="837081" y="3328943"/>
            <a:ext cx="5445553" cy="3295323"/>
          </a:xfrm>
          <a:prstGeom prst="rect">
            <a:avLst/>
          </a:prstGeom>
        </p:spPr>
      </p:pic>
    </p:spTree>
    <p:extLst>
      <p:ext uri="{BB962C8B-B14F-4D97-AF65-F5344CB8AC3E}">
        <p14:creationId xmlns:p14="http://schemas.microsoft.com/office/powerpoint/2010/main" val="3751979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7694" y="62234"/>
            <a:ext cx="8834974" cy="15696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srgbClr val="00B050"/>
              </a:solidFill>
              <a:latin typeface="+mn-lt"/>
            </a:endParaRPr>
          </a:p>
        </p:txBody>
      </p:sp>
      <p:sp>
        <p:nvSpPr>
          <p:cNvPr id="4" name="Platshållare för innehåll 4"/>
          <p:cNvSpPr txBox="1">
            <a:spLocks/>
          </p:cNvSpPr>
          <p:nvPr/>
        </p:nvSpPr>
        <p:spPr>
          <a:xfrm>
            <a:off x="378691" y="1274618"/>
            <a:ext cx="11265441" cy="44969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UY" sz="2000" i="0" dirty="0">
              <a:solidFill>
                <a:srgbClr val="000000"/>
              </a:solidFill>
              <a:effectLst/>
              <a:latin typeface="Calibri" panose="020F0502020204030204" pitchFamily="34" charset="0"/>
              <a:cs typeface="Calibri" panose="020F0502020204030204" pitchFamily="34" charset="0"/>
            </a:endParaRPr>
          </a:p>
          <a:p>
            <a:pPr marL="0" indent="0" algn="just">
              <a:buNone/>
            </a:pPr>
            <a:r>
              <a:rPr lang="es-UY" sz="2400" b="1" i="0" dirty="0">
                <a:solidFill>
                  <a:srgbClr val="000000"/>
                </a:solidFill>
                <a:effectLst/>
                <a:latin typeface="Calibri" panose="020F0502020204030204" pitchFamily="34" charset="0"/>
                <a:cs typeface="Calibri" panose="020F0502020204030204" pitchFamily="34" charset="0"/>
              </a:rPr>
              <a:t>GWP Centro y Sudamérica </a:t>
            </a:r>
            <a:r>
              <a:rPr lang="es-UY" sz="2000" i="0" dirty="0">
                <a:solidFill>
                  <a:srgbClr val="000000"/>
                </a:solidFill>
                <a:effectLst/>
                <a:latin typeface="Calibri" panose="020F0502020204030204" pitchFamily="34" charset="0"/>
                <a:cs typeface="Calibri" panose="020F0502020204030204" pitchFamily="34" charset="0"/>
              </a:rPr>
              <a:t>han desarrollado un diagnóstico rápido sobre la situación actual del nivel de inclusión del tema de género en el marco regulatorio, político y de planificación de la gestión del agua y cambio climático en algunos países latinoamericanos, incluyendo: Bolivia, Chile, Costa Rica, Ecuador, El Salvador, Guatemala, Honduras, y Perú.</a:t>
            </a:r>
            <a:endParaRPr lang="pt-BR" sz="2000" dirty="0">
              <a:latin typeface="Calibri" panose="020F0502020204030204" pitchFamily="34" charset="0"/>
              <a:cs typeface="Calibri" panose="020F0502020204030204" pitchFamily="34" charset="0"/>
            </a:endParaRPr>
          </a:p>
        </p:txBody>
      </p:sp>
      <p:sp>
        <p:nvSpPr>
          <p:cNvPr id="5" name="Rectángulo: esquinas redondeadas 4">
            <a:extLst>
              <a:ext uri="{FF2B5EF4-FFF2-40B4-BE49-F238E27FC236}">
                <a16:creationId xmlns:a16="http://schemas.microsoft.com/office/drawing/2014/main" id="{0312B0CD-0C0E-4184-A58B-7AA0E93E647F}"/>
              </a:ext>
            </a:extLst>
          </p:cNvPr>
          <p:cNvSpPr/>
          <p:nvPr/>
        </p:nvSpPr>
        <p:spPr>
          <a:xfrm>
            <a:off x="-10274" y="6626831"/>
            <a:ext cx="1828800" cy="272265"/>
          </a:xfrm>
          <a:prstGeom prst="roundRect">
            <a:avLst/>
          </a:pr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7" name="Rectángulo: esquinas redondeadas 6">
            <a:extLst>
              <a:ext uri="{FF2B5EF4-FFF2-40B4-BE49-F238E27FC236}">
                <a16:creationId xmlns:a16="http://schemas.microsoft.com/office/drawing/2014/main" id="{4B87276E-5F1B-45F2-8B88-D4FDD582A56C}"/>
              </a:ext>
            </a:extLst>
          </p:cNvPr>
          <p:cNvSpPr/>
          <p:nvPr/>
        </p:nvSpPr>
        <p:spPr>
          <a:xfrm>
            <a:off x="2042845" y="6626831"/>
            <a:ext cx="8106310" cy="231169"/>
          </a:xfrm>
          <a:prstGeom prst="roundRect">
            <a:avLst/>
          </a:prstGeom>
          <a:solidFill>
            <a:srgbClr val="009FDF"/>
          </a:solid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highlight>
                <a:srgbClr val="009FDF"/>
              </a:highlight>
            </a:endParaRPr>
          </a:p>
        </p:txBody>
      </p:sp>
      <p:sp>
        <p:nvSpPr>
          <p:cNvPr id="9" name="Rectángulo: esquinas redondeadas 8">
            <a:extLst>
              <a:ext uri="{FF2B5EF4-FFF2-40B4-BE49-F238E27FC236}">
                <a16:creationId xmlns:a16="http://schemas.microsoft.com/office/drawing/2014/main" id="{4F8CDF00-35CD-4221-85E8-D88549533444}"/>
              </a:ext>
            </a:extLst>
          </p:cNvPr>
          <p:cNvSpPr/>
          <p:nvPr/>
        </p:nvSpPr>
        <p:spPr>
          <a:xfrm>
            <a:off x="2102779" y="6625121"/>
            <a:ext cx="8106310" cy="231169"/>
          </a:xfrm>
          <a:prstGeom prst="roundRect">
            <a:avLst/>
          </a:prstGeom>
          <a:solidFill>
            <a:srgbClr val="009FDF"/>
          </a:solid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highlight>
                <a:srgbClr val="009FDF"/>
              </a:highlight>
            </a:endParaRPr>
          </a:p>
        </p:txBody>
      </p:sp>
      <p:sp>
        <p:nvSpPr>
          <p:cNvPr id="10" name="CuadroTexto 9">
            <a:extLst>
              <a:ext uri="{FF2B5EF4-FFF2-40B4-BE49-F238E27FC236}">
                <a16:creationId xmlns:a16="http://schemas.microsoft.com/office/drawing/2014/main" id="{B1CF4379-90EF-46D5-818C-C1FC4E767B35}"/>
              </a:ext>
            </a:extLst>
          </p:cNvPr>
          <p:cNvSpPr txBox="1"/>
          <p:nvPr/>
        </p:nvSpPr>
        <p:spPr>
          <a:xfrm>
            <a:off x="4006912" y="6625121"/>
            <a:ext cx="4078839" cy="307777"/>
          </a:xfrm>
          <a:prstGeom prst="rect">
            <a:avLst/>
          </a:prstGeom>
          <a:noFill/>
        </p:spPr>
        <p:txBody>
          <a:bodyPr wrap="square" rtlCol="0">
            <a:spAutoFit/>
          </a:bodyPr>
          <a:lstStyle/>
          <a:p>
            <a:r>
              <a:rPr lang="es-UY" sz="1400" b="1" dirty="0">
                <a:solidFill>
                  <a:schemeClr val="bg1"/>
                </a:solidFill>
              </a:rPr>
              <a:t>Movilizando por un mundo con seguridad hídrica</a:t>
            </a:r>
          </a:p>
        </p:txBody>
      </p:sp>
      <p:sp>
        <p:nvSpPr>
          <p:cNvPr id="11" name="CuadroTexto 10">
            <a:extLst>
              <a:ext uri="{FF2B5EF4-FFF2-40B4-BE49-F238E27FC236}">
                <a16:creationId xmlns:a16="http://schemas.microsoft.com/office/drawing/2014/main" id="{04B03AF0-FEF5-4269-84C6-71ABBBF4FFDD}"/>
              </a:ext>
            </a:extLst>
          </p:cNvPr>
          <p:cNvSpPr txBox="1"/>
          <p:nvPr/>
        </p:nvSpPr>
        <p:spPr>
          <a:xfrm>
            <a:off x="200043" y="62234"/>
            <a:ext cx="6719631" cy="1569660"/>
          </a:xfrm>
          <a:prstGeom prst="rect">
            <a:avLst/>
          </a:prstGeom>
          <a:noFill/>
        </p:spPr>
        <p:txBody>
          <a:bodyPr wrap="square">
            <a:spAutoFit/>
          </a:bodyPr>
          <a:lstStyle/>
          <a:p>
            <a:pPr marL="0" indent="0" algn="just">
              <a:buNone/>
            </a:pPr>
            <a:r>
              <a:rPr lang="es-UY" sz="3200" dirty="0">
                <a:solidFill>
                  <a:srgbClr val="217D8C"/>
                </a:solidFill>
                <a:latin typeface="Calibri" panose="020F0502020204030204" pitchFamily="34" charset="0"/>
                <a:ea typeface="Times New Roman" panose="02020603050405020304" pitchFamily="18" charset="0"/>
                <a:cs typeface="Times New Roman" panose="02020603050405020304" pitchFamily="18" charset="0"/>
              </a:rPr>
              <a:t>Cooperación entre regiones de GWP: adoptar un enfoque de nada sobre </a:t>
            </a:r>
            <a:r>
              <a:rPr lang="es-UY" sz="3200" dirty="0" err="1">
                <a:solidFill>
                  <a:srgbClr val="217D8C"/>
                </a:solidFill>
                <a:latin typeface="Calibri" panose="020F0502020204030204" pitchFamily="34" charset="0"/>
                <a:ea typeface="Times New Roman" panose="02020603050405020304" pitchFamily="18" charset="0"/>
                <a:cs typeface="Times New Roman" panose="02020603050405020304" pitchFamily="18" charset="0"/>
              </a:rPr>
              <a:t>ell@s</a:t>
            </a:r>
            <a:r>
              <a:rPr lang="es-UY" sz="3200" dirty="0">
                <a:solidFill>
                  <a:srgbClr val="217D8C"/>
                </a:solidFill>
                <a:latin typeface="Calibri" panose="020F0502020204030204" pitchFamily="34" charset="0"/>
                <a:ea typeface="Times New Roman" panose="02020603050405020304" pitchFamily="18" charset="0"/>
                <a:cs typeface="Times New Roman" panose="02020603050405020304" pitchFamily="18" charset="0"/>
              </a:rPr>
              <a:t> sin </a:t>
            </a:r>
            <a:r>
              <a:rPr lang="es-UY" sz="3200" dirty="0" err="1">
                <a:solidFill>
                  <a:srgbClr val="217D8C"/>
                </a:solidFill>
                <a:latin typeface="Calibri" panose="020F0502020204030204" pitchFamily="34" charset="0"/>
                <a:ea typeface="Times New Roman" panose="02020603050405020304" pitchFamily="18" charset="0"/>
                <a:cs typeface="Times New Roman" panose="02020603050405020304" pitchFamily="18" charset="0"/>
              </a:rPr>
              <a:t>ell@s</a:t>
            </a:r>
            <a:r>
              <a:rPr lang="es-UY" sz="3200" dirty="0">
                <a:solidFill>
                  <a:srgbClr val="217D8C"/>
                </a:solidFill>
                <a:latin typeface="Calibri" panose="020F0502020204030204" pitchFamily="34" charset="0"/>
                <a:ea typeface="Times New Roman" panose="02020603050405020304" pitchFamily="18" charset="0"/>
                <a:cs typeface="Times New Roman" panose="02020603050405020304" pitchFamily="18" charset="0"/>
              </a:rPr>
              <a:t>”</a:t>
            </a:r>
          </a:p>
        </p:txBody>
      </p:sp>
      <p:sp>
        <p:nvSpPr>
          <p:cNvPr id="13" name="CuadroTexto 12">
            <a:extLst>
              <a:ext uri="{FF2B5EF4-FFF2-40B4-BE49-F238E27FC236}">
                <a16:creationId xmlns:a16="http://schemas.microsoft.com/office/drawing/2014/main" id="{3DEA9A38-EF95-47CC-8A34-FF578B0CE825}"/>
              </a:ext>
            </a:extLst>
          </p:cNvPr>
          <p:cNvSpPr txBox="1"/>
          <p:nvPr/>
        </p:nvSpPr>
        <p:spPr>
          <a:xfrm>
            <a:off x="10843490" y="5771570"/>
            <a:ext cx="889965" cy="2308324"/>
          </a:xfrm>
          <a:prstGeom prst="rect">
            <a:avLst/>
          </a:prstGeom>
          <a:noFill/>
        </p:spPr>
        <p:txBody>
          <a:bodyPr wrap="square">
            <a:spAutoFit/>
          </a:bodyPr>
          <a:lstStyle/>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 name="Imagen 5">
            <a:extLst>
              <a:ext uri="{FF2B5EF4-FFF2-40B4-BE49-F238E27FC236}">
                <a16:creationId xmlns:a16="http://schemas.microsoft.com/office/drawing/2014/main" id="{43B4E72B-CD86-4D22-B7D3-5625AA3C200A}"/>
              </a:ext>
            </a:extLst>
          </p:cNvPr>
          <p:cNvPicPr>
            <a:picLocks noChangeAspect="1"/>
          </p:cNvPicPr>
          <p:nvPr/>
        </p:nvPicPr>
        <p:blipFill>
          <a:blip r:embed="rId2"/>
          <a:stretch>
            <a:fillRect/>
          </a:stretch>
        </p:blipFill>
        <p:spPr>
          <a:xfrm>
            <a:off x="3258898" y="3428999"/>
            <a:ext cx="7128738" cy="3121224"/>
          </a:xfrm>
          <a:prstGeom prst="rect">
            <a:avLst/>
          </a:prstGeom>
        </p:spPr>
      </p:pic>
    </p:spTree>
    <p:extLst>
      <p:ext uri="{BB962C8B-B14F-4D97-AF65-F5344CB8AC3E}">
        <p14:creationId xmlns:p14="http://schemas.microsoft.com/office/powerpoint/2010/main" val="1250068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7694" y="62234"/>
            <a:ext cx="8834974" cy="15696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srgbClr val="00B050"/>
              </a:solidFill>
              <a:latin typeface="+mn-lt"/>
            </a:endParaRPr>
          </a:p>
        </p:txBody>
      </p:sp>
      <p:sp>
        <p:nvSpPr>
          <p:cNvPr id="4" name="Platshållare för innehåll 4"/>
          <p:cNvSpPr txBox="1">
            <a:spLocks/>
          </p:cNvSpPr>
          <p:nvPr/>
        </p:nvSpPr>
        <p:spPr>
          <a:xfrm>
            <a:off x="378691" y="1274618"/>
            <a:ext cx="11265441" cy="44969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UY" sz="2000" i="0" dirty="0">
              <a:solidFill>
                <a:srgbClr val="000000"/>
              </a:solidFill>
              <a:effectLst/>
              <a:latin typeface="Calibri" panose="020F0502020204030204" pitchFamily="34" charset="0"/>
              <a:cs typeface="Calibri" panose="020F0502020204030204" pitchFamily="34" charset="0"/>
            </a:endParaRPr>
          </a:p>
        </p:txBody>
      </p:sp>
      <p:sp>
        <p:nvSpPr>
          <p:cNvPr id="5" name="Rectángulo: esquinas redondeadas 4">
            <a:extLst>
              <a:ext uri="{FF2B5EF4-FFF2-40B4-BE49-F238E27FC236}">
                <a16:creationId xmlns:a16="http://schemas.microsoft.com/office/drawing/2014/main" id="{0312B0CD-0C0E-4184-A58B-7AA0E93E647F}"/>
              </a:ext>
            </a:extLst>
          </p:cNvPr>
          <p:cNvSpPr/>
          <p:nvPr/>
        </p:nvSpPr>
        <p:spPr>
          <a:xfrm>
            <a:off x="-10274" y="6626831"/>
            <a:ext cx="1828800" cy="272265"/>
          </a:xfrm>
          <a:prstGeom prst="roundRect">
            <a:avLst/>
          </a:pr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7" name="Rectángulo: esquinas redondeadas 6">
            <a:extLst>
              <a:ext uri="{FF2B5EF4-FFF2-40B4-BE49-F238E27FC236}">
                <a16:creationId xmlns:a16="http://schemas.microsoft.com/office/drawing/2014/main" id="{4B87276E-5F1B-45F2-8B88-D4FDD582A56C}"/>
              </a:ext>
            </a:extLst>
          </p:cNvPr>
          <p:cNvSpPr/>
          <p:nvPr/>
        </p:nvSpPr>
        <p:spPr>
          <a:xfrm>
            <a:off x="2042845" y="6626831"/>
            <a:ext cx="8106310" cy="231169"/>
          </a:xfrm>
          <a:prstGeom prst="roundRect">
            <a:avLst/>
          </a:prstGeom>
          <a:solidFill>
            <a:srgbClr val="009FDF"/>
          </a:solid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highlight>
                <a:srgbClr val="009FDF"/>
              </a:highlight>
            </a:endParaRPr>
          </a:p>
        </p:txBody>
      </p:sp>
      <p:sp>
        <p:nvSpPr>
          <p:cNvPr id="9" name="Rectángulo: esquinas redondeadas 8">
            <a:extLst>
              <a:ext uri="{FF2B5EF4-FFF2-40B4-BE49-F238E27FC236}">
                <a16:creationId xmlns:a16="http://schemas.microsoft.com/office/drawing/2014/main" id="{4F8CDF00-35CD-4221-85E8-D88549533444}"/>
              </a:ext>
            </a:extLst>
          </p:cNvPr>
          <p:cNvSpPr/>
          <p:nvPr/>
        </p:nvSpPr>
        <p:spPr>
          <a:xfrm>
            <a:off x="2102779" y="6625121"/>
            <a:ext cx="8106310" cy="231169"/>
          </a:xfrm>
          <a:prstGeom prst="roundRect">
            <a:avLst/>
          </a:prstGeom>
          <a:solidFill>
            <a:srgbClr val="009FDF"/>
          </a:solid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highlight>
                <a:srgbClr val="009FDF"/>
              </a:highlight>
            </a:endParaRPr>
          </a:p>
        </p:txBody>
      </p:sp>
      <p:sp>
        <p:nvSpPr>
          <p:cNvPr id="10" name="CuadroTexto 9">
            <a:extLst>
              <a:ext uri="{FF2B5EF4-FFF2-40B4-BE49-F238E27FC236}">
                <a16:creationId xmlns:a16="http://schemas.microsoft.com/office/drawing/2014/main" id="{B1CF4379-90EF-46D5-818C-C1FC4E767B35}"/>
              </a:ext>
            </a:extLst>
          </p:cNvPr>
          <p:cNvSpPr txBox="1"/>
          <p:nvPr/>
        </p:nvSpPr>
        <p:spPr>
          <a:xfrm>
            <a:off x="4006912" y="6625121"/>
            <a:ext cx="4078839" cy="307777"/>
          </a:xfrm>
          <a:prstGeom prst="rect">
            <a:avLst/>
          </a:prstGeom>
          <a:noFill/>
        </p:spPr>
        <p:txBody>
          <a:bodyPr wrap="square" rtlCol="0">
            <a:spAutoFit/>
          </a:bodyPr>
          <a:lstStyle/>
          <a:p>
            <a:r>
              <a:rPr lang="es-UY" sz="1400" b="1" dirty="0">
                <a:solidFill>
                  <a:schemeClr val="bg1"/>
                </a:solidFill>
              </a:rPr>
              <a:t>Movilizando por un mundo con seguridad hídrica</a:t>
            </a:r>
          </a:p>
        </p:txBody>
      </p:sp>
      <p:sp>
        <p:nvSpPr>
          <p:cNvPr id="13" name="CuadroTexto 12">
            <a:extLst>
              <a:ext uri="{FF2B5EF4-FFF2-40B4-BE49-F238E27FC236}">
                <a16:creationId xmlns:a16="http://schemas.microsoft.com/office/drawing/2014/main" id="{3DEA9A38-EF95-47CC-8A34-FF578B0CE825}"/>
              </a:ext>
            </a:extLst>
          </p:cNvPr>
          <p:cNvSpPr txBox="1"/>
          <p:nvPr/>
        </p:nvSpPr>
        <p:spPr>
          <a:xfrm>
            <a:off x="10843490" y="5771570"/>
            <a:ext cx="889965" cy="2308324"/>
          </a:xfrm>
          <a:prstGeom prst="rect">
            <a:avLst/>
          </a:prstGeom>
          <a:noFill/>
        </p:spPr>
        <p:txBody>
          <a:bodyPr wrap="square">
            <a:spAutoFit/>
          </a:bodyPr>
          <a:lstStyle/>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Marcador de texto 1">
            <a:extLst>
              <a:ext uri="{FF2B5EF4-FFF2-40B4-BE49-F238E27FC236}">
                <a16:creationId xmlns:a16="http://schemas.microsoft.com/office/drawing/2014/main" id="{611A98E9-02B7-4FE2-9506-465EA930EDC2}"/>
              </a:ext>
            </a:extLst>
          </p:cNvPr>
          <p:cNvSpPr>
            <a:spLocks noGrp="1"/>
          </p:cNvSpPr>
          <p:nvPr>
            <p:ph type="body" sz="quarter" idx="17"/>
          </p:nvPr>
        </p:nvSpPr>
        <p:spPr>
          <a:xfrm>
            <a:off x="547869" y="458802"/>
            <a:ext cx="8949058" cy="627627"/>
          </a:xfrm>
        </p:spPr>
        <p:txBody>
          <a:bodyPr/>
          <a:lstStyle/>
          <a:p>
            <a:r>
              <a:rPr lang="es-UY" sz="3600" dirty="0">
                <a:solidFill>
                  <a:srgbClr val="009FDF"/>
                </a:solidFill>
              </a:rPr>
              <a:t>Otros</a:t>
            </a:r>
          </a:p>
          <a:p>
            <a:endParaRPr lang="es-UY" dirty="0"/>
          </a:p>
          <a:p>
            <a:pPr marL="457200" indent="-457200">
              <a:buFontTx/>
              <a:buChar char="-"/>
            </a:pPr>
            <a:r>
              <a:rPr lang="es-UY" sz="2800" dirty="0"/>
              <a:t>Revista: “Construyendo Alianzas” </a:t>
            </a:r>
            <a:r>
              <a:rPr lang="es-UY" sz="2800" dirty="0" err="1"/>
              <a:t>Aveagua</a:t>
            </a:r>
            <a:r>
              <a:rPr lang="es-UY" sz="2800" dirty="0"/>
              <a:t> (Venezuela)</a:t>
            </a:r>
          </a:p>
          <a:p>
            <a:pPr marL="457200" indent="-457200">
              <a:buFontTx/>
              <a:buChar char="-"/>
            </a:pPr>
            <a:r>
              <a:rPr lang="es-UY" sz="2800" dirty="0"/>
              <a:t>Revista: Asociación Brasilera de Recursos Hídricos</a:t>
            </a:r>
          </a:p>
          <a:p>
            <a:endParaRPr lang="es-UY" sz="2800" dirty="0"/>
          </a:p>
          <a:p>
            <a:pPr marL="457200" indent="-457200">
              <a:buFontTx/>
              <a:buChar char="-"/>
            </a:pPr>
            <a:r>
              <a:rPr lang="es-UY" sz="2800" dirty="0"/>
              <a:t>Cambio de institución hospedera en agosto de 2020. </a:t>
            </a:r>
          </a:p>
          <a:p>
            <a:r>
              <a:rPr lang="es-UY" sz="2800" dirty="0"/>
              <a:t>Nueva IH Cámara de Industrias del Uruguay (Montevideo)</a:t>
            </a:r>
          </a:p>
          <a:p>
            <a:endParaRPr lang="es-UY" sz="2800" dirty="0"/>
          </a:p>
          <a:p>
            <a:r>
              <a:rPr lang="es-UY" sz="2800" dirty="0"/>
              <a:t>- 5 nuevos miembros</a:t>
            </a:r>
          </a:p>
          <a:p>
            <a:endParaRPr lang="es-UY" dirty="0"/>
          </a:p>
          <a:p>
            <a:endParaRPr lang="es-UY" dirty="0"/>
          </a:p>
        </p:txBody>
      </p:sp>
      <p:pic>
        <p:nvPicPr>
          <p:cNvPr id="8" name="Imagen 7">
            <a:extLst>
              <a:ext uri="{FF2B5EF4-FFF2-40B4-BE49-F238E27FC236}">
                <a16:creationId xmlns:a16="http://schemas.microsoft.com/office/drawing/2014/main" id="{760F43EF-A660-499B-AEE2-F75763B1D735}"/>
              </a:ext>
            </a:extLst>
          </p:cNvPr>
          <p:cNvPicPr>
            <a:picLocks noChangeAspect="1"/>
          </p:cNvPicPr>
          <p:nvPr/>
        </p:nvPicPr>
        <p:blipFill>
          <a:blip r:embed="rId2"/>
          <a:stretch>
            <a:fillRect/>
          </a:stretch>
        </p:blipFill>
        <p:spPr>
          <a:xfrm>
            <a:off x="8902668" y="1272908"/>
            <a:ext cx="3144863" cy="4330269"/>
          </a:xfrm>
          <a:prstGeom prst="rect">
            <a:avLst/>
          </a:prstGeom>
        </p:spPr>
      </p:pic>
    </p:spTree>
    <p:extLst>
      <p:ext uri="{BB962C8B-B14F-4D97-AF65-F5344CB8AC3E}">
        <p14:creationId xmlns:p14="http://schemas.microsoft.com/office/powerpoint/2010/main" val="897157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7694" y="62234"/>
            <a:ext cx="8834974" cy="15696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srgbClr val="00B050"/>
              </a:solidFill>
              <a:latin typeface="+mn-lt"/>
            </a:endParaRPr>
          </a:p>
        </p:txBody>
      </p:sp>
      <p:sp>
        <p:nvSpPr>
          <p:cNvPr id="4" name="Platshållare för innehåll 4"/>
          <p:cNvSpPr txBox="1">
            <a:spLocks/>
          </p:cNvSpPr>
          <p:nvPr/>
        </p:nvSpPr>
        <p:spPr>
          <a:xfrm>
            <a:off x="378691" y="1274618"/>
            <a:ext cx="11265441" cy="44969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UY" sz="2000" i="0" dirty="0">
              <a:solidFill>
                <a:srgbClr val="000000"/>
              </a:solidFill>
              <a:effectLst/>
              <a:latin typeface="Calibri" panose="020F0502020204030204" pitchFamily="34" charset="0"/>
              <a:cs typeface="Calibri" panose="020F0502020204030204" pitchFamily="34" charset="0"/>
            </a:endParaRPr>
          </a:p>
        </p:txBody>
      </p:sp>
      <p:sp>
        <p:nvSpPr>
          <p:cNvPr id="5" name="Rectángulo: esquinas redondeadas 4">
            <a:extLst>
              <a:ext uri="{FF2B5EF4-FFF2-40B4-BE49-F238E27FC236}">
                <a16:creationId xmlns:a16="http://schemas.microsoft.com/office/drawing/2014/main" id="{0312B0CD-0C0E-4184-A58B-7AA0E93E647F}"/>
              </a:ext>
            </a:extLst>
          </p:cNvPr>
          <p:cNvSpPr/>
          <p:nvPr/>
        </p:nvSpPr>
        <p:spPr>
          <a:xfrm>
            <a:off x="-10274" y="6626831"/>
            <a:ext cx="1828800" cy="272265"/>
          </a:xfrm>
          <a:prstGeom prst="roundRect">
            <a:avLst/>
          </a:pr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7" name="Rectángulo: esquinas redondeadas 6">
            <a:extLst>
              <a:ext uri="{FF2B5EF4-FFF2-40B4-BE49-F238E27FC236}">
                <a16:creationId xmlns:a16="http://schemas.microsoft.com/office/drawing/2014/main" id="{4B87276E-5F1B-45F2-8B88-D4FDD582A56C}"/>
              </a:ext>
            </a:extLst>
          </p:cNvPr>
          <p:cNvSpPr/>
          <p:nvPr/>
        </p:nvSpPr>
        <p:spPr>
          <a:xfrm>
            <a:off x="2042845" y="6626831"/>
            <a:ext cx="8106310" cy="231169"/>
          </a:xfrm>
          <a:prstGeom prst="roundRect">
            <a:avLst/>
          </a:prstGeom>
          <a:solidFill>
            <a:srgbClr val="009FDF"/>
          </a:solid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highlight>
                <a:srgbClr val="009FDF"/>
              </a:highlight>
            </a:endParaRPr>
          </a:p>
        </p:txBody>
      </p:sp>
      <p:sp>
        <p:nvSpPr>
          <p:cNvPr id="9" name="Rectángulo: esquinas redondeadas 8">
            <a:extLst>
              <a:ext uri="{FF2B5EF4-FFF2-40B4-BE49-F238E27FC236}">
                <a16:creationId xmlns:a16="http://schemas.microsoft.com/office/drawing/2014/main" id="{4F8CDF00-35CD-4221-85E8-D88549533444}"/>
              </a:ext>
            </a:extLst>
          </p:cNvPr>
          <p:cNvSpPr/>
          <p:nvPr/>
        </p:nvSpPr>
        <p:spPr>
          <a:xfrm>
            <a:off x="2102779" y="6625121"/>
            <a:ext cx="8106310" cy="231169"/>
          </a:xfrm>
          <a:prstGeom prst="roundRect">
            <a:avLst/>
          </a:prstGeom>
          <a:solidFill>
            <a:srgbClr val="009FDF"/>
          </a:solid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highlight>
                <a:srgbClr val="009FDF"/>
              </a:highlight>
            </a:endParaRPr>
          </a:p>
        </p:txBody>
      </p:sp>
      <p:sp>
        <p:nvSpPr>
          <p:cNvPr id="10" name="CuadroTexto 9">
            <a:extLst>
              <a:ext uri="{FF2B5EF4-FFF2-40B4-BE49-F238E27FC236}">
                <a16:creationId xmlns:a16="http://schemas.microsoft.com/office/drawing/2014/main" id="{B1CF4379-90EF-46D5-818C-C1FC4E767B35}"/>
              </a:ext>
            </a:extLst>
          </p:cNvPr>
          <p:cNvSpPr txBox="1"/>
          <p:nvPr/>
        </p:nvSpPr>
        <p:spPr>
          <a:xfrm>
            <a:off x="4006912" y="6625121"/>
            <a:ext cx="4078839" cy="307777"/>
          </a:xfrm>
          <a:prstGeom prst="rect">
            <a:avLst/>
          </a:prstGeom>
          <a:noFill/>
        </p:spPr>
        <p:txBody>
          <a:bodyPr wrap="square" rtlCol="0">
            <a:spAutoFit/>
          </a:bodyPr>
          <a:lstStyle/>
          <a:p>
            <a:r>
              <a:rPr lang="es-UY" sz="1400" b="1" dirty="0">
                <a:solidFill>
                  <a:schemeClr val="bg1"/>
                </a:solidFill>
              </a:rPr>
              <a:t>Movilizando por un mundo con seguridad hídrica</a:t>
            </a:r>
          </a:p>
        </p:txBody>
      </p:sp>
      <p:sp>
        <p:nvSpPr>
          <p:cNvPr id="13" name="CuadroTexto 12">
            <a:extLst>
              <a:ext uri="{FF2B5EF4-FFF2-40B4-BE49-F238E27FC236}">
                <a16:creationId xmlns:a16="http://schemas.microsoft.com/office/drawing/2014/main" id="{3DEA9A38-EF95-47CC-8A34-FF578B0CE825}"/>
              </a:ext>
            </a:extLst>
          </p:cNvPr>
          <p:cNvSpPr txBox="1"/>
          <p:nvPr/>
        </p:nvSpPr>
        <p:spPr>
          <a:xfrm>
            <a:off x="10843490" y="5771570"/>
            <a:ext cx="889965" cy="2308324"/>
          </a:xfrm>
          <a:prstGeom prst="rect">
            <a:avLst/>
          </a:prstGeom>
          <a:noFill/>
        </p:spPr>
        <p:txBody>
          <a:bodyPr wrap="square">
            <a:spAutoFit/>
          </a:bodyPr>
          <a:lstStyle/>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Marcador de texto 1">
            <a:extLst>
              <a:ext uri="{FF2B5EF4-FFF2-40B4-BE49-F238E27FC236}">
                <a16:creationId xmlns:a16="http://schemas.microsoft.com/office/drawing/2014/main" id="{611A98E9-02B7-4FE2-9506-465EA930EDC2}"/>
              </a:ext>
            </a:extLst>
          </p:cNvPr>
          <p:cNvSpPr>
            <a:spLocks noGrp="1"/>
          </p:cNvSpPr>
          <p:nvPr>
            <p:ph type="body" sz="quarter" idx="17"/>
          </p:nvPr>
        </p:nvSpPr>
        <p:spPr>
          <a:xfrm>
            <a:off x="547869" y="458802"/>
            <a:ext cx="8949058" cy="1123073"/>
          </a:xfrm>
        </p:spPr>
        <p:txBody>
          <a:bodyPr/>
          <a:lstStyle/>
          <a:p>
            <a:r>
              <a:rPr lang="es-UY" sz="3600" b="1" dirty="0"/>
              <a:t>Actividades enero-octubre 2021</a:t>
            </a:r>
          </a:p>
          <a:p>
            <a:endParaRPr lang="es-UY" dirty="0"/>
          </a:p>
          <a:p>
            <a:endParaRPr lang="es-UY" dirty="0"/>
          </a:p>
          <a:p>
            <a:pPr marL="742950" indent="-742950">
              <a:buAutoNum type="arabicPeriod"/>
            </a:pPr>
            <a:r>
              <a:rPr lang="es-UY" dirty="0"/>
              <a:t>Proyectos</a:t>
            </a:r>
          </a:p>
          <a:p>
            <a:pPr marL="742950" indent="-742950">
              <a:buAutoNum type="arabicPeriod"/>
            </a:pPr>
            <a:r>
              <a:rPr lang="es-UY" dirty="0"/>
              <a:t>Webinarios </a:t>
            </a:r>
          </a:p>
          <a:p>
            <a:pPr marL="742950" indent="-742950">
              <a:buAutoNum type="arabicPeriod"/>
            </a:pPr>
            <a:r>
              <a:rPr lang="es-UY" dirty="0"/>
              <a:t>Publicaciones</a:t>
            </a:r>
          </a:p>
          <a:p>
            <a:pPr marL="742950" indent="-742950">
              <a:buAutoNum type="arabicPeriod"/>
            </a:pPr>
            <a:r>
              <a:rPr lang="es-UY" dirty="0"/>
              <a:t>Otros</a:t>
            </a:r>
          </a:p>
        </p:txBody>
      </p:sp>
    </p:spTree>
    <p:extLst>
      <p:ext uri="{BB962C8B-B14F-4D97-AF65-F5344CB8AC3E}">
        <p14:creationId xmlns:p14="http://schemas.microsoft.com/office/powerpoint/2010/main" val="3296628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0F9AEA8-ED45-42DE-8EBA-48B35B137BC4}"/>
              </a:ext>
            </a:extLst>
          </p:cNvPr>
          <p:cNvSpPr txBox="1"/>
          <p:nvPr/>
        </p:nvSpPr>
        <p:spPr>
          <a:xfrm>
            <a:off x="894740" y="577334"/>
            <a:ext cx="6100618" cy="646331"/>
          </a:xfrm>
          <a:prstGeom prst="rect">
            <a:avLst/>
          </a:prstGeom>
          <a:noFill/>
        </p:spPr>
        <p:txBody>
          <a:bodyPr wrap="square">
            <a:spAutoFit/>
          </a:bodyPr>
          <a:lstStyle/>
          <a:p>
            <a:r>
              <a:rPr lang="en-US" sz="3600" b="1" dirty="0">
                <a:solidFill>
                  <a:srgbClr val="00B050"/>
                </a:solidFill>
                <a:latin typeface="+mn-lt"/>
              </a:rPr>
              <a:t>Proyectos</a:t>
            </a:r>
            <a:r>
              <a:rPr lang="en-US" sz="3200" b="1" dirty="0">
                <a:solidFill>
                  <a:srgbClr val="00B050"/>
                </a:solidFill>
                <a:latin typeface="+mn-lt"/>
              </a:rPr>
              <a:t> GIRH SAM 2021 (1)</a:t>
            </a:r>
            <a:endParaRPr lang="en-US" sz="2400" b="1" dirty="0">
              <a:solidFill>
                <a:srgbClr val="00B050"/>
              </a:solidFill>
              <a:latin typeface="+mn-lt"/>
            </a:endParaRPr>
          </a:p>
        </p:txBody>
      </p:sp>
      <p:sp>
        <p:nvSpPr>
          <p:cNvPr id="5" name="CuadroTexto 4">
            <a:extLst>
              <a:ext uri="{FF2B5EF4-FFF2-40B4-BE49-F238E27FC236}">
                <a16:creationId xmlns:a16="http://schemas.microsoft.com/office/drawing/2014/main" id="{90061D19-FCEC-4781-99E0-82254CDDC181}"/>
              </a:ext>
            </a:extLst>
          </p:cNvPr>
          <p:cNvSpPr txBox="1"/>
          <p:nvPr/>
        </p:nvSpPr>
        <p:spPr>
          <a:xfrm>
            <a:off x="652450" y="1514144"/>
            <a:ext cx="10132291" cy="3785652"/>
          </a:xfrm>
          <a:prstGeom prst="rect">
            <a:avLst/>
          </a:prstGeom>
          <a:noFill/>
        </p:spPr>
        <p:txBody>
          <a:bodyPr wrap="square">
            <a:spAutoFit/>
          </a:bodyPr>
          <a:lstStyle/>
          <a:p>
            <a:pPr marL="457200" indent="-457200">
              <a:buFont typeface="Arial" panose="020B0604020202020204" pitchFamily="34" charset="0"/>
              <a:buChar char="•"/>
            </a:pPr>
            <a:r>
              <a:rPr lang="en-US" sz="2400" dirty="0">
                <a:solidFill>
                  <a:srgbClr val="009FDF"/>
                </a:solidFill>
              </a:rPr>
              <a:t>Se </a:t>
            </a:r>
            <a:r>
              <a:rPr lang="en-US" sz="2400" dirty="0" err="1">
                <a:solidFill>
                  <a:srgbClr val="009FDF"/>
                </a:solidFill>
              </a:rPr>
              <a:t>realiza</a:t>
            </a:r>
            <a:r>
              <a:rPr lang="en-US" sz="2400" dirty="0">
                <a:solidFill>
                  <a:srgbClr val="009FDF"/>
                </a:solidFill>
              </a:rPr>
              <a:t> una </a:t>
            </a:r>
            <a:r>
              <a:rPr lang="en-US" sz="2400" dirty="0" err="1">
                <a:solidFill>
                  <a:srgbClr val="009FDF"/>
                </a:solidFill>
              </a:rPr>
              <a:t>convocatoria</a:t>
            </a:r>
            <a:r>
              <a:rPr lang="en-US" sz="2400" dirty="0">
                <a:solidFill>
                  <a:srgbClr val="009FDF"/>
                </a:solidFill>
              </a:rPr>
              <a:t> a Proyectos de GIRH entre los </a:t>
            </a:r>
            <a:r>
              <a:rPr lang="en-US" sz="2400" dirty="0" err="1">
                <a:solidFill>
                  <a:srgbClr val="009FDF"/>
                </a:solidFill>
              </a:rPr>
              <a:t>miembros</a:t>
            </a:r>
            <a:r>
              <a:rPr lang="en-US" sz="2400" dirty="0">
                <a:solidFill>
                  <a:srgbClr val="009FDF"/>
                </a:solidFill>
              </a:rPr>
              <a:t> del </a:t>
            </a:r>
            <a:r>
              <a:rPr lang="en-US" sz="2400" dirty="0" err="1">
                <a:solidFill>
                  <a:srgbClr val="009FDF"/>
                </a:solidFill>
              </a:rPr>
              <a:t>Comité</a:t>
            </a:r>
            <a:r>
              <a:rPr lang="en-US" sz="2400" dirty="0">
                <a:solidFill>
                  <a:srgbClr val="009FDF"/>
                </a:solidFill>
              </a:rPr>
              <a:t> </a:t>
            </a:r>
            <a:r>
              <a:rPr lang="en-US" sz="2400" dirty="0" err="1">
                <a:solidFill>
                  <a:srgbClr val="009FDF"/>
                </a:solidFill>
              </a:rPr>
              <a:t>Directivo</a:t>
            </a:r>
            <a:r>
              <a:rPr lang="en-US" sz="2400" dirty="0">
                <a:solidFill>
                  <a:srgbClr val="009FDF"/>
                </a:solidFill>
              </a:rPr>
              <a:t> Regional.</a:t>
            </a:r>
          </a:p>
          <a:p>
            <a:endParaRPr lang="en-US" sz="2400" dirty="0">
              <a:solidFill>
                <a:srgbClr val="009FDF"/>
              </a:solidFill>
            </a:endParaRPr>
          </a:p>
          <a:p>
            <a:pPr marL="457200" indent="-457200">
              <a:buFont typeface="Arial" panose="020B0604020202020204" pitchFamily="34" charset="0"/>
              <a:buChar char="•"/>
            </a:pPr>
            <a:r>
              <a:rPr lang="en-US" sz="2400" dirty="0">
                <a:solidFill>
                  <a:srgbClr val="009FDF"/>
                </a:solidFill>
              </a:rPr>
              <a:t>Se </a:t>
            </a:r>
            <a:r>
              <a:rPr lang="en-US" sz="2400" dirty="0" err="1">
                <a:solidFill>
                  <a:srgbClr val="009FDF"/>
                </a:solidFill>
              </a:rPr>
              <a:t>diseñan</a:t>
            </a:r>
            <a:r>
              <a:rPr lang="en-US" sz="2400" dirty="0">
                <a:solidFill>
                  <a:srgbClr val="009FDF"/>
                </a:solidFill>
              </a:rPr>
              <a:t> las bases con sus </a:t>
            </a:r>
            <a:r>
              <a:rPr lang="en-US" sz="2400" dirty="0" err="1">
                <a:solidFill>
                  <a:srgbClr val="009FDF"/>
                </a:solidFill>
              </a:rPr>
              <a:t>correspondientes</a:t>
            </a:r>
            <a:r>
              <a:rPr lang="en-US" sz="2400" dirty="0">
                <a:solidFill>
                  <a:srgbClr val="009FDF"/>
                </a:solidFill>
              </a:rPr>
              <a:t> </a:t>
            </a:r>
            <a:r>
              <a:rPr lang="en-US" sz="2400" dirty="0" err="1">
                <a:solidFill>
                  <a:srgbClr val="009FDF"/>
                </a:solidFill>
              </a:rPr>
              <a:t>formularios</a:t>
            </a:r>
            <a:r>
              <a:rPr lang="en-US" sz="2400" dirty="0">
                <a:solidFill>
                  <a:srgbClr val="009FDF"/>
                </a:solidFill>
              </a:rPr>
              <a:t> </a:t>
            </a:r>
          </a:p>
          <a:p>
            <a:endParaRPr lang="en-US" sz="2400" dirty="0">
              <a:solidFill>
                <a:srgbClr val="009FDF"/>
              </a:solidFill>
            </a:endParaRPr>
          </a:p>
          <a:p>
            <a:pPr marL="457200" indent="-457200">
              <a:buFont typeface="Arial" panose="020B0604020202020204" pitchFamily="34" charset="0"/>
              <a:buChar char="•"/>
            </a:pPr>
            <a:r>
              <a:rPr lang="en-US" sz="2400" dirty="0">
                <a:solidFill>
                  <a:srgbClr val="009FDF"/>
                </a:solidFill>
              </a:rPr>
              <a:t>Se </a:t>
            </a:r>
            <a:r>
              <a:rPr lang="en-US" sz="2400" dirty="0" err="1">
                <a:solidFill>
                  <a:srgbClr val="009FDF"/>
                </a:solidFill>
              </a:rPr>
              <a:t>seleccionan</a:t>
            </a:r>
            <a:r>
              <a:rPr lang="en-US" sz="2400" dirty="0">
                <a:solidFill>
                  <a:srgbClr val="009FDF"/>
                </a:solidFill>
              </a:rPr>
              <a:t> 9 </a:t>
            </a:r>
            <a:r>
              <a:rPr lang="en-US" sz="2400" dirty="0" err="1">
                <a:solidFill>
                  <a:srgbClr val="009FDF"/>
                </a:solidFill>
              </a:rPr>
              <a:t>proyectos</a:t>
            </a:r>
            <a:r>
              <a:rPr lang="en-US" sz="2400" dirty="0">
                <a:solidFill>
                  <a:srgbClr val="009FDF"/>
                </a:solidFill>
              </a:rPr>
              <a:t> que se </a:t>
            </a:r>
            <a:r>
              <a:rPr lang="en-US" sz="2400" dirty="0" err="1">
                <a:solidFill>
                  <a:srgbClr val="009FDF"/>
                </a:solidFill>
              </a:rPr>
              <a:t>realizaron</a:t>
            </a:r>
            <a:r>
              <a:rPr lang="en-US" sz="2400" dirty="0">
                <a:solidFill>
                  <a:srgbClr val="009FDF"/>
                </a:solidFill>
              </a:rPr>
              <a:t> </a:t>
            </a:r>
            <a:r>
              <a:rPr lang="en-US" sz="2400" dirty="0" err="1">
                <a:solidFill>
                  <a:srgbClr val="009FDF"/>
                </a:solidFill>
              </a:rPr>
              <a:t>en</a:t>
            </a:r>
            <a:r>
              <a:rPr lang="en-US" sz="2400" dirty="0">
                <a:solidFill>
                  <a:srgbClr val="009FDF"/>
                </a:solidFill>
              </a:rPr>
              <a:t>: Argentina, </a:t>
            </a:r>
            <a:r>
              <a:rPr lang="en-US" sz="2400" dirty="0" err="1">
                <a:solidFill>
                  <a:srgbClr val="009FDF"/>
                </a:solidFill>
              </a:rPr>
              <a:t>Brasil</a:t>
            </a:r>
            <a:r>
              <a:rPr lang="en-US" sz="2400" dirty="0">
                <a:solidFill>
                  <a:srgbClr val="009FDF"/>
                </a:solidFill>
              </a:rPr>
              <a:t>, Chile, Colombia, Perú y Venezuela.</a:t>
            </a:r>
          </a:p>
          <a:p>
            <a:endParaRPr lang="en-US" sz="2400" dirty="0">
              <a:solidFill>
                <a:srgbClr val="009FDF"/>
              </a:solidFill>
            </a:endParaRPr>
          </a:p>
          <a:p>
            <a:pPr marL="457200" indent="-457200">
              <a:buFont typeface="Arial" panose="020B0604020202020204" pitchFamily="34" charset="0"/>
              <a:buChar char="•"/>
            </a:pPr>
            <a:r>
              <a:rPr lang="en-US" sz="2400" dirty="0" err="1">
                <a:solidFill>
                  <a:srgbClr val="009FDF"/>
                </a:solidFill>
              </a:rPr>
              <a:t>Inversión</a:t>
            </a:r>
            <a:r>
              <a:rPr lang="en-US" sz="2400" dirty="0">
                <a:solidFill>
                  <a:srgbClr val="009FDF"/>
                </a:solidFill>
              </a:rPr>
              <a:t>: 33.000 euros</a:t>
            </a:r>
          </a:p>
          <a:p>
            <a:pPr marL="457200" indent="-457200">
              <a:buFont typeface="Arial" panose="020B0604020202020204" pitchFamily="34" charset="0"/>
              <a:buChar char="•"/>
            </a:pPr>
            <a:endParaRPr lang="en-US" sz="2400" dirty="0"/>
          </a:p>
        </p:txBody>
      </p:sp>
    </p:spTree>
    <p:extLst>
      <p:ext uri="{BB962C8B-B14F-4D97-AF65-F5344CB8AC3E}">
        <p14:creationId xmlns:p14="http://schemas.microsoft.com/office/powerpoint/2010/main" val="414233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4D1242-5FEC-412B-9C17-4ABE0996E71F}"/>
              </a:ext>
            </a:extLst>
          </p:cNvPr>
          <p:cNvSpPr txBox="1">
            <a:spLocks noChangeArrowheads="1"/>
          </p:cNvSpPr>
          <p:nvPr/>
        </p:nvSpPr>
        <p:spPr>
          <a:xfrm>
            <a:off x="783905" y="212436"/>
            <a:ext cx="8229600" cy="5774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B050"/>
                </a:solidFill>
                <a:latin typeface="+mn-lt"/>
              </a:rPr>
              <a:t>Proyectos GIRH SAM 2021 </a:t>
            </a:r>
            <a:r>
              <a:rPr lang="en-US" sz="3200" b="1" dirty="0">
                <a:solidFill>
                  <a:srgbClr val="00B050"/>
                </a:solidFill>
                <a:latin typeface="+mn-lt"/>
              </a:rPr>
              <a:t>(2)</a:t>
            </a:r>
          </a:p>
        </p:txBody>
      </p:sp>
      <p:sp>
        <p:nvSpPr>
          <p:cNvPr id="8" name="Platshållare för innehåll 4">
            <a:extLst>
              <a:ext uri="{FF2B5EF4-FFF2-40B4-BE49-F238E27FC236}">
                <a16:creationId xmlns:a16="http://schemas.microsoft.com/office/drawing/2014/main" id="{D26ABCA5-42EF-4299-8CD2-942E07B19914}"/>
              </a:ext>
            </a:extLst>
          </p:cNvPr>
          <p:cNvSpPr txBox="1">
            <a:spLocks/>
          </p:cNvSpPr>
          <p:nvPr/>
        </p:nvSpPr>
        <p:spPr>
          <a:xfrm>
            <a:off x="358816" y="914400"/>
            <a:ext cx="11424212" cy="54401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lnSpc>
                <a:spcPct val="107000"/>
              </a:lnSpc>
              <a:spcAft>
                <a:spcPts val="800"/>
              </a:spcAft>
              <a:buFont typeface="+mj-lt"/>
              <a:buAutoNum type="arabicPeriod"/>
            </a:pPr>
            <a:r>
              <a:rPr lang="es-ES" sz="2000" b="1" dirty="0">
                <a:solidFill>
                  <a:srgbClr val="0092C0"/>
                </a:solidFill>
                <a:effectLst/>
                <a:latin typeface="Arial Narrow" panose="020B0606020202030204" pitchFamily="34" charset="0"/>
                <a:ea typeface="Arial Narrow" panose="020B0606020202030204" pitchFamily="34" charset="0"/>
                <a:cs typeface="Arial Narrow" panose="020B0606020202030204" pitchFamily="34" charset="0"/>
              </a:rPr>
              <a:t>FORTALECIMEINTO DE </a:t>
            </a:r>
            <a:r>
              <a:rPr lang="es-ES" sz="2000" b="1" dirty="0">
                <a:solidFill>
                  <a:srgbClr val="0092C0"/>
                </a:solidFill>
                <a:latin typeface="Arial Narrow" panose="020B0606020202030204" pitchFamily="34" charset="0"/>
                <a:ea typeface="Arial Narrow" panose="020B0606020202030204" pitchFamily="34" charset="0"/>
                <a:cs typeface="Arial Narrow" panose="020B0606020202030204" pitchFamily="34" charset="0"/>
              </a:rPr>
              <a:t>ORGANIZACIONES DE USUARIOS DE AGUA DE LAS TIERRAS SECAS DE ARGENTINA </a:t>
            </a:r>
            <a:r>
              <a:rPr lang="es-ES" sz="2000" dirty="0">
                <a:solidFill>
                  <a:srgbClr val="0092C0"/>
                </a:solidFill>
                <a:latin typeface="Arial Narrow" panose="020B0606020202030204" pitchFamily="34" charset="0"/>
                <a:ea typeface="Arial Narrow" panose="020B0606020202030204" pitchFamily="34" charset="0"/>
                <a:cs typeface="Arial Narrow" panose="020B0606020202030204" pitchFamily="34" charset="0"/>
              </a:rPr>
              <a:t>Asociación Primera Zona Río Mendoza-Argentina</a:t>
            </a:r>
            <a:endParaRPr lang="es-ES" sz="2000" dirty="0">
              <a:solidFill>
                <a:srgbClr val="0092C0"/>
              </a:solidFill>
              <a:effectLst/>
              <a:latin typeface="Arial Narrow" panose="020B0606020202030204" pitchFamily="34" charset="0"/>
              <a:ea typeface="Arial Narrow" panose="020B0606020202030204" pitchFamily="34" charset="0"/>
              <a:cs typeface="Arial Narrow" panose="020B0606020202030204" pitchFamily="34" charset="0"/>
            </a:endParaRPr>
          </a:p>
          <a:p>
            <a:pPr marL="457200" indent="-457200" algn="just">
              <a:lnSpc>
                <a:spcPct val="107000"/>
              </a:lnSpc>
              <a:spcAft>
                <a:spcPts val="800"/>
              </a:spcAft>
              <a:buFont typeface="+mj-lt"/>
              <a:buAutoNum type="arabicPeriod"/>
            </a:pPr>
            <a:r>
              <a:rPr lang="es-ES" sz="2000" b="1" dirty="0">
                <a:solidFill>
                  <a:srgbClr val="0092C0"/>
                </a:solidFill>
                <a:effectLst/>
                <a:highlight>
                  <a:srgbClr val="FFFFFF"/>
                </a:highlight>
                <a:latin typeface="Arial Narrow" panose="020B0606020202030204" pitchFamily="34" charset="0"/>
                <a:ea typeface="Arial Narrow" panose="020B0606020202030204" pitchFamily="34" charset="0"/>
                <a:cs typeface="Arial Narrow" panose="020B0606020202030204" pitchFamily="34" charset="0"/>
              </a:rPr>
              <a:t>REGULACIÓN DE LOS SISTEMAS DE DISTRIBUCIÓN </a:t>
            </a:r>
            <a:r>
              <a:rPr lang="es-ES" sz="2000" dirty="0">
                <a:solidFill>
                  <a:srgbClr val="0092C0"/>
                </a:solidFill>
                <a:effectLst/>
                <a:highlight>
                  <a:srgbClr val="FFFFFF"/>
                </a:highlight>
                <a:latin typeface="Arial Narrow" panose="020B0606020202030204" pitchFamily="34" charset="0"/>
                <a:ea typeface="Arial Narrow" panose="020B0606020202030204" pitchFamily="34" charset="0"/>
                <a:cs typeface="Arial Narrow" panose="020B0606020202030204" pitchFamily="34" charset="0"/>
              </a:rPr>
              <a:t>Asociación de </a:t>
            </a:r>
            <a:r>
              <a:rPr lang="es-ES" sz="2000" dirty="0" err="1">
                <a:solidFill>
                  <a:srgbClr val="0092C0"/>
                </a:solidFill>
                <a:effectLst/>
                <a:highlight>
                  <a:srgbClr val="FFFFFF"/>
                </a:highlight>
                <a:latin typeface="Arial Narrow" panose="020B0606020202030204" pitchFamily="34" charset="0"/>
                <a:ea typeface="Arial Narrow" panose="020B0606020202030204" pitchFamily="34" charset="0"/>
                <a:cs typeface="Arial Narrow" panose="020B0606020202030204" pitchFamily="34" charset="0"/>
              </a:rPr>
              <a:t>Coopertivas</a:t>
            </a:r>
            <a:r>
              <a:rPr lang="es-ES" sz="2000" dirty="0">
                <a:solidFill>
                  <a:srgbClr val="0092C0"/>
                </a:solidFill>
                <a:effectLst/>
                <a:highlight>
                  <a:srgbClr val="FFFFFF"/>
                </a:highlight>
                <a:latin typeface="Arial Narrow" panose="020B0606020202030204" pitchFamily="34" charset="0"/>
                <a:ea typeface="Arial Narrow" panose="020B0606020202030204" pitchFamily="34" charset="0"/>
                <a:cs typeface="Arial Narrow" panose="020B0606020202030204" pitchFamily="34" charset="0"/>
              </a:rPr>
              <a:t> Vitivinícolas Argentina (ACOVI)-Argentina</a:t>
            </a:r>
          </a:p>
          <a:p>
            <a:pPr marL="457200" indent="-457200" algn="just">
              <a:lnSpc>
                <a:spcPct val="107000"/>
              </a:lnSpc>
              <a:spcAft>
                <a:spcPts val="800"/>
              </a:spcAft>
              <a:buFont typeface="+mj-lt"/>
              <a:buAutoNum type="arabicPeriod"/>
            </a:pPr>
            <a:r>
              <a:rPr lang="pt-BR" sz="2000" b="1" dirty="0">
                <a:solidFill>
                  <a:srgbClr val="0092C0"/>
                </a:solidFill>
                <a:effectLst/>
                <a:latin typeface="Arial Narrow" panose="020B0606020202030204" pitchFamily="34" charset="0"/>
                <a:ea typeface="Arial Narrow" panose="020B0606020202030204" pitchFamily="34" charset="0"/>
                <a:cs typeface="Arial Narrow" panose="020B0606020202030204" pitchFamily="34" charset="0"/>
              </a:rPr>
              <a:t>ESTRATÉGIAS DE FORMAÇÃO CONTINUADA PARA RECURSOS HÍDRICOS EM BACIAS HIDROGRÁFICASTRANSFRONTEIRIÇAS NA AMÉRCIA DO SUL </a:t>
            </a:r>
            <a:r>
              <a:rPr lang="es-UY" sz="2000" dirty="0">
                <a:solidFill>
                  <a:srgbClr val="0092C0"/>
                </a:solidFill>
                <a:effectLst/>
                <a:latin typeface="Arial Narrow" panose="020B0606020202030204" pitchFamily="34" charset="0"/>
                <a:ea typeface="Arial Narrow" panose="020B0606020202030204" pitchFamily="34" charset="0"/>
                <a:cs typeface="Arial Narrow" panose="020B0606020202030204" pitchFamily="34" charset="0"/>
              </a:rPr>
              <a:t>Universidad de Brasilia- Brasil</a:t>
            </a:r>
            <a:endParaRPr lang="es-UY" sz="2000" dirty="0">
              <a:solidFill>
                <a:srgbClr val="0092C0"/>
              </a:solidFill>
              <a:latin typeface="Calibri" panose="020F0502020204030204" pitchFamily="34" charset="0"/>
              <a:ea typeface="Arial Narrow" panose="020B0606020202030204" pitchFamily="34" charset="0"/>
            </a:endParaRPr>
          </a:p>
          <a:p>
            <a:pPr marL="457200" indent="-457200" algn="just">
              <a:lnSpc>
                <a:spcPct val="107000"/>
              </a:lnSpc>
              <a:spcAft>
                <a:spcPts val="800"/>
              </a:spcAft>
              <a:buFont typeface="+mj-lt"/>
              <a:buAutoNum type="arabicPeriod"/>
            </a:pPr>
            <a:r>
              <a:rPr lang="es-ES" sz="2000" b="1" dirty="0">
                <a:solidFill>
                  <a:srgbClr val="0092C0"/>
                </a:solidFill>
                <a:effectLst/>
                <a:highlight>
                  <a:srgbClr val="FFFFFF"/>
                </a:highlight>
                <a:latin typeface="Arial Narrow" panose="020B0606020202030204" pitchFamily="34" charset="0"/>
                <a:ea typeface="Arial Narrow" panose="020B0606020202030204" pitchFamily="34" charset="0"/>
                <a:cs typeface="Arial Narrow" panose="020B0606020202030204" pitchFamily="34" charset="0"/>
              </a:rPr>
              <a:t>GENERACIÓN DE ESCENARIOS DE RESPUESTA CONTINUA PARA LA GESTIÓN INTEGRADA DEL AGUA </a:t>
            </a:r>
            <a:r>
              <a:rPr lang="es-ES" sz="2000" dirty="0" err="1">
                <a:solidFill>
                  <a:srgbClr val="0092C0"/>
                </a:solidFill>
                <a:effectLst/>
                <a:highlight>
                  <a:srgbClr val="FFFFFF"/>
                </a:highlight>
                <a:latin typeface="Arial Narrow" panose="020B0606020202030204" pitchFamily="34" charset="0"/>
                <a:ea typeface="Arial Narrow" panose="020B0606020202030204" pitchFamily="34" charset="0"/>
                <a:cs typeface="Arial Narrow" panose="020B0606020202030204" pitchFamily="34" charset="0"/>
              </a:rPr>
              <a:t>Resuja</a:t>
            </a:r>
            <a:r>
              <a:rPr lang="es-ES" sz="2000" dirty="0">
                <a:solidFill>
                  <a:srgbClr val="0092C0"/>
                </a:solidFill>
                <a:effectLst/>
                <a:highlight>
                  <a:srgbClr val="FFFFFF"/>
                </a:highlight>
                <a:latin typeface="Arial Narrow" panose="020B0606020202030204" pitchFamily="34" charset="0"/>
                <a:ea typeface="Arial Narrow" panose="020B0606020202030204" pitchFamily="34" charset="0"/>
                <a:cs typeface="Arial Narrow" panose="020B0606020202030204" pitchFamily="34" charset="0"/>
              </a:rPr>
              <a:t> Chile-Chile</a:t>
            </a:r>
          </a:p>
          <a:p>
            <a:pPr marL="457200" indent="-457200" algn="just">
              <a:lnSpc>
                <a:spcPct val="107000"/>
              </a:lnSpc>
              <a:spcAft>
                <a:spcPts val="800"/>
              </a:spcAft>
              <a:buFont typeface="+mj-lt"/>
              <a:buAutoNum type="arabicPeriod"/>
            </a:pPr>
            <a:r>
              <a:rPr lang="es-UY" sz="2000" b="1" dirty="0">
                <a:solidFill>
                  <a:srgbClr val="0092C0"/>
                </a:solidFill>
                <a:effectLst/>
                <a:highlight>
                  <a:srgbClr val="FFFFFF"/>
                </a:highlight>
                <a:latin typeface="Arial Narrow" panose="020B0606020202030204" pitchFamily="34" charset="0"/>
                <a:ea typeface="Calibri" panose="020F0502020204030204" pitchFamily="34" charset="0"/>
              </a:rPr>
              <a:t>PÁRAMOS FUENTE DE VIDA </a:t>
            </a:r>
            <a:r>
              <a:rPr lang="es-ES" sz="2000" dirty="0">
                <a:solidFill>
                  <a:srgbClr val="0092C0"/>
                </a:solidFill>
                <a:effectLst/>
                <a:highlight>
                  <a:srgbClr val="FFFFFF"/>
                </a:highlight>
                <a:latin typeface="Arial Narrow" panose="020B0606020202030204" pitchFamily="34" charset="0"/>
                <a:ea typeface="Calibri" panose="020F0502020204030204" pitchFamily="34" charset="0"/>
              </a:rPr>
              <a:t>Fundación </a:t>
            </a:r>
            <a:r>
              <a:rPr lang="es-ES" sz="2000" dirty="0">
                <a:solidFill>
                  <a:srgbClr val="0092C0"/>
                </a:solidFill>
                <a:highlight>
                  <a:srgbClr val="FFFFFF"/>
                </a:highlight>
                <a:latin typeface="Arial Narrow" panose="020B0606020202030204" pitchFamily="34" charset="0"/>
                <a:ea typeface="Calibri" panose="020F0502020204030204" pitchFamily="34" charset="0"/>
              </a:rPr>
              <a:t>A</a:t>
            </a:r>
            <a:r>
              <a:rPr lang="es-ES" sz="2000" dirty="0">
                <a:solidFill>
                  <a:srgbClr val="0092C0"/>
                </a:solidFill>
                <a:effectLst/>
                <a:highlight>
                  <a:srgbClr val="FFFFFF"/>
                </a:highlight>
                <a:latin typeface="Arial Narrow" panose="020B0606020202030204" pitchFamily="34" charset="0"/>
                <a:ea typeface="Calibri" panose="020F0502020204030204" pitchFamily="34" charset="0"/>
              </a:rPr>
              <a:t>ndina para el Desarrollo </a:t>
            </a:r>
            <a:r>
              <a:rPr lang="es-ES" sz="2000" dirty="0">
                <a:solidFill>
                  <a:srgbClr val="0092C0"/>
                </a:solidFill>
                <a:highlight>
                  <a:srgbClr val="FFFFFF"/>
                </a:highlight>
                <a:latin typeface="Arial Narrow" panose="020B0606020202030204" pitchFamily="34" charset="0"/>
                <a:ea typeface="Calibri" panose="020F0502020204030204" pitchFamily="34" charset="0"/>
              </a:rPr>
              <a:t>H</a:t>
            </a:r>
            <a:r>
              <a:rPr lang="es-ES" sz="2000" dirty="0">
                <a:solidFill>
                  <a:srgbClr val="0092C0"/>
                </a:solidFill>
                <a:effectLst/>
                <a:highlight>
                  <a:srgbClr val="FFFFFF"/>
                </a:highlight>
                <a:latin typeface="Arial Narrow" panose="020B0606020202030204" pitchFamily="34" charset="0"/>
                <a:ea typeface="Calibri" panose="020F0502020204030204" pitchFamily="34" charset="0"/>
              </a:rPr>
              <a:t>umano y Social-Colombia</a:t>
            </a:r>
          </a:p>
          <a:p>
            <a:pPr marL="457200" indent="-457200" algn="just">
              <a:lnSpc>
                <a:spcPct val="107000"/>
              </a:lnSpc>
              <a:spcAft>
                <a:spcPts val="800"/>
              </a:spcAft>
              <a:buFont typeface="+mj-lt"/>
              <a:buAutoNum type="arabicPeriod"/>
            </a:pPr>
            <a:r>
              <a:rPr lang="es-ES" sz="2000" b="1" dirty="0">
                <a:solidFill>
                  <a:srgbClr val="0092C0"/>
                </a:solidFill>
                <a:effectLst/>
                <a:latin typeface="Calibri" panose="020F0502020204030204" pitchFamily="34" charset="0"/>
                <a:ea typeface="Calibri" panose="020F0502020204030204" pitchFamily="34" charset="0"/>
              </a:rPr>
              <a:t>IMPLEMENTACIÓN DE ESTRATEGIAS PARA EL DIÁLOGO DE LA CIUDADANÍA ACTIVA EN LA PROTECCIÓN DE LOS HUMEDADES RAMSAR EN EL PLAN DE ORDENAMIENTO TERRITORIAL DE BOGOTÁ D.C. </a:t>
            </a:r>
            <a:r>
              <a:rPr lang="es-ES" sz="2000" dirty="0">
                <a:solidFill>
                  <a:srgbClr val="0092C0"/>
                </a:solidFill>
                <a:effectLst/>
                <a:latin typeface="Calibri" panose="020F0502020204030204" pitchFamily="34" charset="0"/>
                <a:ea typeface="Calibri" panose="020F0502020204030204" pitchFamily="34" charset="0"/>
              </a:rPr>
              <a:t>Fundación Natura, Territorio y Paz-Colombia</a:t>
            </a:r>
          </a:p>
          <a:p>
            <a:pPr marL="0" indent="0">
              <a:lnSpc>
                <a:spcPct val="107000"/>
              </a:lnSpc>
              <a:spcAft>
                <a:spcPts val="800"/>
              </a:spcAft>
              <a:buNone/>
            </a:pPr>
            <a:endParaRPr lang="es-UY" sz="1800" dirty="0">
              <a:effectLst/>
              <a:latin typeface="Calibri" panose="020F0502020204030204" pitchFamily="34" charset="0"/>
              <a:ea typeface="Calibri" panose="020F0502020204030204" pitchFamily="34" charset="0"/>
            </a:endParaRPr>
          </a:p>
          <a:p>
            <a:pPr marL="0" indent="0">
              <a:lnSpc>
                <a:spcPct val="107000"/>
              </a:lnSpc>
              <a:spcAft>
                <a:spcPts val="800"/>
              </a:spcAft>
              <a:buNone/>
            </a:pPr>
            <a:r>
              <a:rPr lang="es-UY" sz="1800" dirty="0">
                <a:solidFill>
                  <a:srgbClr val="201F1E"/>
                </a:solidFill>
                <a:effectLst/>
                <a:highlight>
                  <a:srgbClr val="FFFFFF"/>
                </a:highlight>
                <a:latin typeface="Arial Narrow" panose="020B0606020202030204" pitchFamily="34" charset="0"/>
                <a:ea typeface="Arial Narrow" panose="020B0606020202030204" pitchFamily="34" charset="0"/>
                <a:cs typeface="Arial Narrow" panose="020B0606020202030204" pitchFamily="34" charset="0"/>
              </a:rPr>
              <a:t> </a:t>
            </a:r>
            <a:endParaRPr lang="es-UY" sz="1800" dirty="0">
              <a:effectLst/>
              <a:latin typeface="Calibri" panose="020F0502020204030204" pitchFamily="34" charset="0"/>
              <a:ea typeface="Calibri" panose="020F0502020204030204" pitchFamily="34" charset="0"/>
            </a:endParaRPr>
          </a:p>
          <a:p>
            <a:endParaRPr lang="en-US" sz="2000" dirty="0"/>
          </a:p>
          <a:p>
            <a:endParaRPr lang="sv-SE" sz="2000" b="1" dirty="0">
              <a:solidFill>
                <a:schemeClr val="bg1"/>
              </a:solidFill>
            </a:endParaRPr>
          </a:p>
        </p:txBody>
      </p:sp>
    </p:spTree>
    <p:extLst>
      <p:ext uri="{BB962C8B-B14F-4D97-AF65-F5344CB8AC3E}">
        <p14:creationId xmlns:p14="http://schemas.microsoft.com/office/powerpoint/2010/main" val="3126566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4">
            <a:extLst>
              <a:ext uri="{FF2B5EF4-FFF2-40B4-BE49-F238E27FC236}">
                <a16:creationId xmlns:a16="http://schemas.microsoft.com/office/drawing/2014/main" id="{9410C865-B9EF-42CA-B7DD-8D4B04D97CAF}"/>
              </a:ext>
            </a:extLst>
          </p:cNvPr>
          <p:cNvSpPr txBox="1">
            <a:spLocks/>
          </p:cNvSpPr>
          <p:nvPr/>
        </p:nvSpPr>
        <p:spPr>
          <a:xfrm>
            <a:off x="358816" y="1499016"/>
            <a:ext cx="11424212" cy="48554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7000"/>
              </a:lnSpc>
              <a:spcAft>
                <a:spcPts val="800"/>
              </a:spcAft>
              <a:buNone/>
            </a:pPr>
            <a:r>
              <a:rPr lang="es-ES" sz="2400" b="1" dirty="0">
                <a:solidFill>
                  <a:srgbClr val="0092C0"/>
                </a:solidFill>
                <a:effectLst/>
                <a:highlight>
                  <a:srgbClr val="FFFFFF"/>
                </a:highlight>
                <a:latin typeface="Arial Narrow" panose="020B0606020202030204" pitchFamily="34" charset="0"/>
                <a:ea typeface="Calibri" panose="020F0502020204030204" pitchFamily="34" charset="0"/>
              </a:rPr>
              <a:t>7. PROGRAMA DE FORTALECIMIENTO EN HUELLA HÍDRICA - CERTIFICADO AZUL, COMO EXPERIENCIA DE GESTIÓN PUBLICO  </a:t>
            </a:r>
            <a:r>
              <a:rPr lang="es-ES" sz="2400" dirty="0">
                <a:solidFill>
                  <a:srgbClr val="0092C0"/>
                </a:solidFill>
                <a:effectLst/>
                <a:highlight>
                  <a:srgbClr val="FFFFFF"/>
                </a:highlight>
                <a:latin typeface="Arial Narrow" panose="020B0606020202030204" pitchFamily="34" charset="0"/>
                <a:ea typeface="Calibri" panose="020F0502020204030204" pitchFamily="34" charset="0"/>
              </a:rPr>
              <a:t>Autoridad Nacional del Agua - Dirección de Administración de Recursos Hídricos-Perú</a:t>
            </a:r>
          </a:p>
          <a:p>
            <a:pPr marL="0" indent="0" algn="just">
              <a:lnSpc>
                <a:spcPct val="107000"/>
              </a:lnSpc>
              <a:spcAft>
                <a:spcPts val="800"/>
              </a:spcAft>
              <a:buNone/>
            </a:pPr>
            <a:r>
              <a:rPr lang="es-ES" sz="2400" b="1" dirty="0">
                <a:solidFill>
                  <a:srgbClr val="0092C0"/>
                </a:solidFill>
                <a:highlight>
                  <a:srgbClr val="FFFFFF"/>
                </a:highlight>
                <a:latin typeface="Arial Narrow" panose="020B0606020202030204" pitchFamily="34" charset="0"/>
                <a:ea typeface="Calibri" panose="020F0502020204030204" pitchFamily="34" charset="0"/>
              </a:rPr>
              <a:t>8. </a:t>
            </a:r>
            <a:r>
              <a:rPr lang="es-ES" sz="2400" b="1" dirty="0">
                <a:solidFill>
                  <a:srgbClr val="0092C0"/>
                </a:solidFill>
                <a:effectLst/>
                <a:highlight>
                  <a:srgbClr val="FFFFFF"/>
                </a:highlight>
                <a:latin typeface="Arial Narrow" panose="020B0606020202030204" pitchFamily="34" charset="0"/>
                <a:ea typeface="Calibri" panose="020F0502020204030204" pitchFamily="34" charset="0"/>
              </a:rPr>
              <a:t>TALLER TÉCNICO VIRTUAL DE PREPARACIÓN PARA ACCEDER A FINANCIAMIENTO DEL FONDO VERDE PARA EL CLIMA (GCF) Autoridad Nacional del Agua- Perú</a:t>
            </a:r>
          </a:p>
          <a:p>
            <a:pPr marL="0" indent="0" algn="just">
              <a:lnSpc>
                <a:spcPct val="107000"/>
              </a:lnSpc>
              <a:spcAft>
                <a:spcPts val="800"/>
              </a:spcAft>
              <a:buNone/>
            </a:pPr>
            <a:r>
              <a:rPr lang="es-ES" sz="2400" b="1" dirty="0">
                <a:solidFill>
                  <a:srgbClr val="0092C0"/>
                </a:solidFill>
                <a:highlight>
                  <a:srgbClr val="FFFFFF"/>
                </a:highlight>
                <a:latin typeface="Arial Narrow" panose="020B0606020202030204" pitchFamily="34" charset="0"/>
                <a:ea typeface="Arial Narrow" panose="020B0606020202030204" pitchFamily="34" charset="0"/>
                <a:cs typeface="Arial Narrow" panose="020B0606020202030204" pitchFamily="34" charset="0"/>
              </a:rPr>
              <a:t>9. </a:t>
            </a:r>
            <a:r>
              <a:rPr lang="es-ES" sz="2400" b="1" dirty="0">
                <a:solidFill>
                  <a:srgbClr val="0092C0"/>
                </a:solidFill>
                <a:effectLst/>
                <a:latin typeface="Arial Narrow" panose="020B0606020202030204" pitchFamily="34" charset="0"/>
                <a:ea typeface="Arial Narrow" panose="020B0606020202030204" pitchFamily="34" charset="0"/>
                <a:cs typeface="Arial Narrow" panose="020B0606020202030204" pitchFamily="34" charset="0"/>
              </a:rPr>
              <a:t>FORMACIÓN DE JÓVENES COMO AGENTES DE CAMBIO EN FAVOR DE LA GESTIÓN INTEGRADA DE LOS RECURSOS HÍDRICOS EN AMÉRICA </a:t>
            </a:r>
            <a:r>
              <a:rPr lang="es-UY" sz="2400" dirty="0">
                <a:solidFill>
                  <a:srgbClr val="0092C0"/>
                </a:solidFill>
                <a:effectLst/>
                <a:latin typeface="Arial Narrow" panose="020B0606020202030204" pitchFamily="34" charset="0"/>
                <a:ea typeface="Arial Narrow" panose="020B0606020202030204" pitchFamily="34" charset="0"/>
                <a:cs typeface="Arial Narrow" panose="020B0606020202030204" pitchFamily="34" charset="0"/>
              </a:rPr>
              <a:t>Vitalis- Venezuela</a:t>
            </a:r>
            <a:endParaRPr lang="es-UY" sz="2400" dirty="0">
              <a:solidFill>
                <a:srgbClr val="0092C0"/>
              </a:solidFill>
              <a:effectLst/>
              <a:latin typeface="Calibri" panose="020F0502020204030204" pitchFamily="34" charset="0"/>
              <a:ea typeface="Calibri" panose="020F0502020204030204" pitchFamily="34" charset="0"/>
            </a:endParaRPr>
          </a:p>
          <a:p>
            <a:pPr marL="0" indent="0">
              <a:lnSpc>
                <a:spcPct val="107000"/>
              </a:lnSpc>
              <a:spcAft>
                <a:spcPts val="800"/>
              </a:spcAft>
              <a:buNone/>
            </a:pPr>
            <a:endParaRPr lang="es-UY" sz="1800" dirty="0">
              <a:effectLst/>
              <a:latin typeface="Calibri" panose="020F0502020204030204" pitchFamily="34" charset="0"/>
              <a:ea typeface="Calibri" panose="020F0502020204030204" pitchFamily="34" charset="0"/>
            </a:endParaRPr>
          </a:p>
          <a:p>
            <a:pPr marL="0" indent="0">
              <a:lnSpc>
                <a:spcPct val="107000"/>
              </a:lnSpc>
              <a:spcAft>
                <a:spcPts val="800"/>
              </a:spcAft>
              <a:buNone/>
            </a:pPr>
            <a:r>
              <a:rPr lang="es-UY" sz="1800" dirty="0">
                <a:solidFill>
                  <a:srgbClr val="201F1E"/>
                </a:solidFill>
                <a:effectLst/>
                <a:highlight>
                  <a:srgbClr val="FFFFFF"/>
                </a:highlight>
                <a:latin typeface="Arial Narrow" panose="020B0606020202030204" pitchFamily="34" charset="0"/>
                <a:ea typeface="Arial Narrow" panose="020B0606020202030204" pitchFamily="34" charset="0"/>
                <a:cs typeface="Arial Narrow" panose="020B0606020202030204" pitchFamily="34" charset="0"/>
              </a:rPr>
              <a:t> </a:t>
            </a:r>
            <a:endParaRPr lang="es-UY" sz="1800" dirty="0">
              <a:effectLst/>
              <a:latin typeface="Calibri" panose="020F0502020204030204" pitchFamily="34" charset="0"/>
              <a:ea typeface="Calibri" panose="020F0502020204030204" pitchFamily="34" charset="0"/>
            </a:endParaRPr>
          </a:p>
          <a:p>
            <a:endParaRPr lang="en-US" sz="2000" dirty="0"/>
          </a:p>
          <a:p>
            <a:endParaRPr lang="sv-SE" sz="2000" b="1" dirty="0">
              <a:solidFill>
                <a:schemeClr val="bg1"/>
              </a:solidFill>
            </a:endParaRPr>
          </a:p>
        </p:txBody>
      </p:sp>
      <p:sp>
        <p:nvSpPr>
          <p:cNvPr id="6" name="Rectangle 2">
            <a:extLst>
              <a:ext uri="{FF2B5EF4-FFF2-40B4-BE49-F238E27FC236}">
                <a16:creationId xmlns:a16="http://schemas.microsoft.com/office/drawing/2014/main" id="{8D198278-C621-48FB-AE5B-764F925E77A5}"/>
              </a:ext>
            </a:extLst>
          </p:cNvPr>
          <p:cNvSpPr txBox="1">
            <a:spLocks noChangeArrowheads="1"/>
          </p:cNvSpPr>
          <p:nvPr/>
        </p:nvSpPr>
        <p:spPr>
          <a:xfrm>
            <a:off x="783905" y="212436"/>
            <a:ext cx="8229600" cy="5774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B050"/>
                </a:solidFill>
                <a:latin typeface="+mn-lt"/>
              </a:rPr>
              <a:t>Proyectos GIRH SAM 2021 </a:t>
            </a:r>
            <a:r>
              <a:rPr lang="en-US" sz="3200" b="1" dirty="0">
                <a:solidFill>
                  <a:srgbClr val="00B050"/>
                </a:solidFill>
                <a:latin typeface="+mn-lt"/>
              </a:rPr>
              <a:t>(3)</a:t>
            </a:r>
          </a:p>
        </p:txBody>
      </p:sp>
    </p:spTree>
    <p:extLst>
      <p:ext uri="{BB962C8B-B14F-4D97-AF65-F5344CB8AC3E}">
        <p14:creationId xmlns:p14="http://schemas.microsoft.com/office/powerpoint/2010/main" val="4081849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7898892" y="3429000"/>
            <a:ext cx="4056237" cy="2778760"/>
          </a:xfrm>
          <a:prstGeom prst="rect">
            <a:avLst/>
          </a:prstGeom>
        </p:spPr>
      </p:pic>
      <p:sp>
        <p:nvSpPr>
          <p:cNvPr id="3" name="Rectangle 2"/>
          <p:cNvSpPr txBox="1">
            <a:spLocks noChangeArrowheads="1"/>
          </p:cNvSpPr>
          <p:nvPr/>
        </p:nvSpPr>
        <p:spPr>
          <a:xfrm>
            <a:off x="67694" y="62234"/>
            <a:ext cx="8834974" cy="15696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srgbClr val="00B050"/>
              </a:solidFill>
              <a:latin typeface="+mn-lt"/>
            </a:endParaRPr>
          </a:p>
        </p:txBody>
      </p:sp>
      <p:sp>
        <p:nvSpPr>
          <p:cNvPr id="4" name="Platshållare för innehåll 4"/>
          <p:cNvSpPr txBox="1">
            <a:spLocks/>
          </p:cNvSpPr>
          <p:nvPr/>
        </p:nvSpPr>
        <p:spPr>
          <a:xfrm>
            <a:off x="378691" y="1274618"/>
            <a:ext cx="11265441" cy="44969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UY" sz="2000" i="0" dirty="0">
              <a:solidFill>
                <a:srgbClr val="000000"/>
              </a:solidFill>
              <a:effectLst/>
              <a:latin typeface="Calibri" panose="020F0502020204030204" pitchFamily="34" charset="0"/>
              <a:cs typeface="Calibri" panose="020F0502020204030204" pitchFamily="34" charset="0"/>
            </a:endParaRPr>
          </a:p>
        </p:txBody>
      </p:sp>
      <p:sp>
        <p:nvSpPr>
          <p:cNvPr id="5" name="Rectángulo: esquinas redondeadas 4">
            <a:extLst>
              <a:ext uri="{FF2B5EF4-FFF2-40B4-BE49-F238E27FC236}">
                <a16:creationId xmlns:a16="http://schemas.microsoft.com/office/drawing/2014/main" id="{0312B0CD-0C0E-4184-A58B-7AA0E93E647F}"/>
              </a:ext>
            </a:extLst>
          </p:cNvPr>
          <p:cNvSpPr/>
          <p:nvPr/>
        </p:nvSpPr>
        <p:spPr>
          <a:xfrm>
            <a:off x="-10274" y="6626831"/>
            <a:ext cx="1828800" cy="272265"/>
          </a:xfrm>
          <a:prstGeom prst="roundRect">
            <a:avLst/>
          </a:pr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7" name="Rectángulo: esquinas redondeadas 6">
            <a:extLst>
              <a:ext uri="{FF2B5EF4-FFF2-40B4-BE49-F238E27FC236}">
                <a16:creationId xmlns:a16="http://schemas.microsoft.com/office/drawing/2014/main" id="{4B87276E-5F1B-45F2-8B88-D4FDD582A56C}"/>
              </a:ext>
            </a:extLst>
          </p:cNvPr>
          <p:cNvSpPr/>
          <p:nvPr/>
        </p:nvSpPr>
        <p:spPr>
          <a:xfrm>
            <a:off x="2042845" y="6626831"/>
            <a:ext cx="8106310" cy="231169"/>
          </a:xfrm>
          <a:prstGeom prst="roundRect">
            <a:avLst/>
          </a:prstGeom>
          <a:solidFill>
            <a:srgbClr val="009FDF"/>
          </a:solid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highlight>
                <a:srgbClr val="009FDF"/>
              </a:highlight>
            </a:endParaRPr>
          </a:p>
        </p:txBody>
      </p:sp>
      <p:sp>
        <p:nvSpPr>
          <p:cNvPr id="9" name="Rectángulo: esquinas redondeadas 8">
            <a:extLst>
              <a:ext uri="{FF2B5EF4-FFF2-40B4-BE49-F238E27FC236}">
                <a16:creationId xmlns:a16="http://schemas.microsoft.com/office/drawing/2014/main" id="{4F8CDF00-35CD-4221-85E8-D88549533444}"/>
              </a:ext>
            </a:extLst>
          </p:cNvPr>
          <p:cNvSpPr/>
          <p:nvPr/>
        </p:nvSpPr>
        <p:spPr>
          <a:xfrm>
            <a:off x="2102779" y="6625121"/>
            <a:ext cx="8106310" cy="231169"/>
          </a:xfrm>
          <a:prstGeom prst="roundRect">
            <a:avLst/>
          </a:prstGeom>
          <a:solidFill>
            <a:srgbClr val="009FDF"/>
          </a:solid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highlight>
                <a:srgbClr val="009FDF"/>
              </a:highlight>
            </a:endParaRPr>
          </a:p>
        </p:txBody>
      </p:sp>
      <p:sp>
        <p:nvSpPr>
          <p:cNvPr id="10" name="CuadroTexto 9">
            <a:extLst>
              <a:ext uri="{FF2B5EF4-FFF2-40B4-BE49-F238E27FC236}">
                <a16:creationId xmlns:a16="http://schemas.microsoft.com/office/drawing/2014/main" id="{B1CF4379-90EF-46D5-818C-C1FC4E767B35}"/>
              </a:ext>
            </a:extLst>
          </p:cNvPr>
          <p:cNvSpPr txBox="1"/>
          <p:nvPr/>
        </p:nvSpPr>
        <p:spPr>
          <a:xfrm>
            <a:off x="4006912" y="6625121"/>
            <a:ext cx="4078839" cy="307777"/>
          </a:xfrm>
          <a:prstGeom prst="rect">
            <a:avLst/>
          </a:prstGeom>
          <a:noFill/>
        </p:spPr>
        <p:txBody>
          <a:bodyPr wrap="square" rtlCol="0">
            <a:spAutoFit/>
          </a:bodyPr>
          <a:lstStyle/>
          <a:p>
            <a:r>
              <a:rPr lang="es-UY" sz="1400" b="1" dirty="0">
                <a:solidFill>
                  <a:schemeClr val="bg1"/>
                </a:solidFill>
              </a:rPr>
              <a:t>Movilizando por un mundo con seguridad hídrica</a:t>
            </a:r>
          </a:p>
        </p:txBody>
      </p:sp>
      <p:sp>
        <p:nvSpPr>
          <p:cNvPr id="13" name="CuadroTexto 12">
            <a:extLst>
              <a:ext uri="{FF2B5EF4-FFF2-40B4-BE49-F238E27FC236}">
                <a16:creationId xmlns:a16="http://schemas.microsoft.com/office/drawing/2014/main" id="{3DEA9A38-EF95-47CC-8A34-FF578B0CE825}"/>
              </a:ext>
            </a:extLst>
          </p:cNvPr>
          <p:cNvSpPr txBox="1"/>
          <p:nvPr/>
        </p:nvSpPr>
        <p:spPr>
          <a:xfrm>
            <a:off x="10843490" y="5771570"/>
            <a:ext cx="889965" cy="2308324"/>
          </a:xfrm>
          <a:prstGeom prst="rect">
            <a:avLst/>
          </a:prstGeom>
          <a:noFill/>
        </p:spPr>
        <p:txBody>
          <a:bodyPr wrap="square">
            <a:spAutoFit/>
          </a:bodyPr>
          <a:lstStyle/>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Marcador de texto 1">
            <a:extLst>
              <a:ext uri="{FF2B5EF4-FFF2-40B4-BE49-F238E27FC236}">
                <a16:creationId xmlns:a16="http://schemas.microsoft.com/office/drawing/2014/main" id="{611A98E9-02B7-4FE2-9506-465EA930EDC2}"/>
              </a:ext>
            </a:extLst>
          </p:cNvPr>
          <p:cNvSpPr>
            <a:spLocks noGrp="1"/>
          </p:cNvSpPr>
          <p:nvPr>
            <p:ph type="body" sz="quarter" idx="17"/>
          </p:nvPr>
        </p:nvSpPr>
        <p:spPr>
          <a:xfrm>
            <a:off x="378691" y="217125"/>
            <a:ext cx="6884247" cy="6109783"/>
          </a:xfrm>
        </p:spPr>
        <p:txBody>
          <a:bodyPr/>
          <a:lstStyle/>
          <a:p>
            <a:r>
              <a:rPr lang="es-UY" sz="3600" b="1" dirty="0">
                <a:solidFill>
                  <a:srgbClr val="217D8C"/>
                </a:solidFill>
              </a:rPr>
              <a:t>Proyectos</a:t>
            </a:r>
          </a:p>
          <a:p>
            <a:pPr marL="742950" indent="-742950">
              <a:buAutoNum type="arabicPeriod"/>
            </a:pPr>
            <a:r>
              <a:rPr lang="es-UY" sz="3600" b="1" dirty="0"/>
              <a:t>Cambio Climático y Adaptación</a:t>
            </a:r>
          </a:p>
          <a:p>
            <a:pPr marL="742950" indent="-742950">
              <a:buAutoNum type="arabicPeriod"/>
            </a:pPr>
            <a:endParaRPr lang="es-UY" sz="3600" b="1" dirty="0"/>
          </a:p>
          <a:p>
            <a:r>
              <a:rPr lang="es-UY" sz="2800" b="1" dirty="0"/>
              <a:t>- Seguimos con los proyectos en </a:t>
            </a:r>
            <a:r>
              <a:rPr lang="es-UY" sz="2800" b="1" u="sng" dirty="0"/>
              <a:t>Ecuador y Paraguay sobre las </a:t>
            </a:r>
            <a:r>
              <a:rPr lang="es-UY" sz="2800" b="1" u="sng" dirty="0" err="1"/>
              <a:t>NDCs</a:t>
            </a:r>
            <a:r>
              <a:rPr lang="es-UY" sz="2800" b="1" u="sng" dirty="0"/>
              <a:t> en el marco del Programa NDC CAEP</a:t>
            </a:r>
          </a:p>
          <a:p>
            <a:endParaRPr lang="es-UY" sz="2800" b="1" dirty="0"/>
          </a:p>
          <a:p>
            <a:pPr marL="285750" lvl="0" indent="-285750">
              <a:buFontTx/>
              <a:buChar char="-"/>
            </a:pPr>
            <a:r>
              <a:rPr lang="es-AR" sz="1800" b="1" dirty="0">
                <a:solidFill>
                  <a:srgbClr val="4472C4">
                    <a:lumMod val="50000"/>
                  </a:srgbClr>
                </a:solidFill>
              </a:rPr>
              <a:t>Paraguay, con el apoyo de GWP Sudamérica y NDC han avanzado en su ambición de las Metas Nacionales Determinadas (NDC) y las presentan el 14 de julio en la Cancillería Nacional. </a:t>
            </a:r>
          </a:p>
          <a:p>
            <a:pPr marL="285750" lvl="0" indent="-285750">
              <a:buFontTx/>
              <a:buChar char="-"/>
            </a:pPr>
            <a:r>
              <a:rPr lang="es-AR" sz="1800" b="1" dirty="0">
                <a:solidFill>
                  <a:srgbClr val="4472C4">
                    <a:lumMod val="50000"/>
                  </a:srgbClr>
                </a:solidFill>
              </a:rPr>
              <a:t>El objetivo  es la  Planificación Nacional de Adaptación de Paraguay, un proceso de mediano-largo plazo que guiará las acciones e inversiones de adaptación del país. </a:t>
            </a:r>
          </a:p>
          <a:p>
            <a:pPr marL="285750" lvl="0" indent="-285750">
              <a:buFontTx/>
              <a:buChar char="-"/>
            </a:pPr>
            <a:r>
              <a:rPr lang="es-AR" sz="1800" b="1" dirty="0">
                <a:solidFill>
                  <a:srgbClr val="4472C4">
                    <a:lumMod val="50000"/>
                  </a:srgbClr>
                </a:solidFill>
              </a:rPr>
              <a:t>Un gran avance para Paraguay y la región y un exitoso proceso de colaboración y compromiso.</a:t>
            </a:r>
            <a:endParaRPr lang="es-UY" sz="1800" dirty="0">
              <a:solidFill>
                <a:srgbClr val="4472C4">
                  <a:lumMod val="50000"/>
                </a:srgbClr>
              </a:solidFill>
            </a:endParaRPr>
          </a:p>
        </p:txBody>
      </p:sp>
    </p:spTree>
    <p:extLst>
      <p:ext uri="{BB962C8B-B14F-4D97-AF65-F5344CB8AC3E}">
        <p14:creationId xmlns:p14="http://schemas.microsoft.com/office/powerpoint/2010/main" val="3136883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7694" y="62234"/>
            <a:ext cx="8834974" cy="15696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srgbClr val="00B050"/>
              </a:solidFill>
              <a:latin typeface="+mn-lt"/>
            </a:endParaRPr>
          </a:p>
        </p:txBody>
      </p:sp>
      <p:sp>
        <p:nvSpPr>
          <p:cNvPr id="4" name="Platshållare för innehåll 4"/>
          <p:cNvSpPr txBox="1">
            <a:spLocks/>
          </p:cNvSpPr>
          <p:nvPr/>
        </p:nvSpPr>
        <p:spPr>
          <a:xfrm>
            <a:off x="378691" y="1274618"/>
            <a:ext cx="11265441" cy="44969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UY" sz="2000" i="0" dirty="0">
              <a:solidFill>
                <a:srgbClr val="000000"/>
              </a:solidFill>
              <a:effectLst/>
              <a:latin typeface="Calibri" panose="020F0502020204030204" pitchFamily="34" charset="0"/>
              <a:cs typeface="Calibri" panose="020F0502020204030204" pitchFamily="34" charset="0"/>
            </a:endParaRPr>
          </a:p>
        </p:txBody>
      </p:sp>
      <p:sp>
        <p:nvSpPr>
          <p:cNvPr id="5" name="Rectángulo: esquinas redondeadas 4">
            <a:extLst>
              <a:ext uri="{FF2B5EF4-FFF2-40B4-BE49-F238E27FC236}">
                <a16:creationId xmlns:a16="http://schemas.microsoft.com/office/drawing/2014/main" id="{0312B0CD-0C0E-4184-A58B-7AA0E93E647F}"/>
              </a:ext>
            </a:extLst>
          </p:cNvPr>
          <p:cNvSpPr/>
          <p:nvPr/>
        </p:nvSpPr>
        <p:spPr>
          <a:xfrm>
            <a:off x="-10274" y="6626831"/>
            <a:ext cx="1828800" cy="272265"/>
          </a:xfrm>
          <a:prstGeom prst="roundRect">
            <a:avLst/>
          </a:pr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7" name="Rectángulo: esquinas redondeadas 6">
            <a:extLst>
              <a:ext uri="{FF2B5EF4-FFF2-40B4-BE49-F238E27FC236}">
                <a16:creationId xmlns:a16="http://schemas.microsoft.com/office/drawing/2014/main" id="{4B87276E-5F1B-45F2-8B88-D4FDD582A56C}"/>
              </a:ext>
            </a:extLst>
          </p:cNvPr>
          <p:cNvSpPr/>
          <p:nvPr/>
        </p:nvSpPr>
        <p:spPr>
          <a:xfrm>
            <a:off x="2042845" y="6626831"/>
            <a:ext cx="8106310" cy="231169"/>
          </a:xfrm>
          <a:prstGeom prst="roundRect">
            <a:avLst/>
          </a:prstGeom>
          <a:solidFill>
            <a:srgbClr val="009FDF"/>
          </a:solid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highlight>
                <a:srgbClr val="009FDF"/>
              </a:highlight>
            </a:endParaRPr>
          </a:p>
        </p:txBody>
      </p:sp>
      <p:sp>
        <p:nvSpPr>
          <p:cNvPr id="9" name="Rectángulo: esquinas redondeadas 8">
            <a:extLst>
              <a:ext uri="{FF2B5EF4-FFF2-40B4-BE49-F238E27FC236}">
                <a16:creationId xmlns:a16="http://schemas.microsoft.com/office/drawing/2014/main" id="{4F8CDF00-35CD-4221-85E8-D88549533444}"/>
              </a:ext>
            </a:extLst>
          </p:cNvPr>
          <p:cNvSpPr/>
          <p:nvPr/>
        </p:nvSpPr>
        <p:spPr>
          <a:xfrm>
            <a:off x="2102779" y="6625121"/>
            <a:ext cx="8106310" cy="231169"/>
          </a:xfrm>
          <a:prstGeom prst="roundRect">
            <a:avLst/>
          </a:prstGeom>
          <a:solidFill>
            <a:srgbClr val="009FDF"/>
          </a:solid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highlight>
                <a:srgbClr val="009FDF"/>
              </a:highlight>
            </a:endParaRPr>
          </a:p>
        </p:txBody>
      </p:sp>
      <p:sp>
        <p:nvSpPr>
          <p:cNvPr id="10" name="CuadroTexto 9">
            <a:extLst>
              <a:ext uri="{FF2B5EF4-FFF2-40B4-BE49-F238E27FC236}">
                <a16:creationId xmlns:a16="http://schemas.microsoft.com/office/drawing/2014/main" id="{B1CF4379-90EF-46D5-818C-C1FC4E767B35}"/>
              </a:ext>
            </a:extLst>
          </p:cNvPr>
          <p:cNvSpPr txBox="1"/>
          <p:nvPr/>
        </p:nvSpPr>
        <p:spPr>
          <a:xfrm>
            <a:off x="4006912" y="6625121"/>
            <a:ext cx="4078839" cy="307777"/>
          </a:xfrm>
          <a:prstGeom prst="rect">
            <a:avLst/>
          </a:prstGeom>
          <a:noFill/>
        </p:spPr>
        <p:txBody>
          <a:bodyPr wrap="square" rtlCol="0">
            <a:spAutoFit/>
          </a:bodyPr>
          <a:lstStyle/>
          <a:p>
            <a:r>
              <a:rPr lang="es-UY" sz="1400" b="1" dirty="0">
                <a:solidFill>
                  <a:schemeClr val="bg1"/>
                </a:solidFill>
              </a:rPr>
              <a:t>Movilizando por un mundo con seguridad hídrica</a:t>
            </a:r>
          </a:p>
        </p:txBody>
      </p:sp>
      <p:sp>
        <p:nvSpPr>
          <p:cNvPr id="13" name="CuadroTexto 12">
            <a:extLst>
              <a:ext uri="{FF2B5EF4-FFF2-40B4-BE49-F238E27FC236}">
                <a16:creationId xmlns:a16="http://schemas.microsoft.com/office/drawing/2014/main" id="{3DEA9A38-EF95-47CC-8A34-FF578B0CE825}"/>
              </a:ext>
            </a:extLst>
          </p:cNvPr>
          <p:cNvSpPr txBox="1"/>
          <p:nvPr/>
        </p:nvSpPr>
        <p:spPr>
          <a:xfrm>
            <a:off x="10843490" y="5771570"/>
            <a:ext cx="889965" cy="2308324"/>
          </a:xfrm>
          <a:prstGeom prst="rect">
            <a:avLst/>
          </a:prstGeom>
          <a:noFill/>
        </p:spPr>
        <p:txBody>
          <a:bodyPr wrap="square">
            <a:spAutoFit/>
          </a:bodyPr>
          <a:lstStyle/>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Marcador de texto 1">
            <a:extLst>
              <a:ext uri="{FF2B5EF4-FFF2-40B4-BE49-F238E27FC236}">
                <a16:creationId xmlns:a16="http://schemas.microsoft.com/office/drawing/2014/main" id="{611A98E9-02B7-4FE2-9506-465EA930EDC2}"/>
              </a:ext>
            </a:extLst>
          </p:cNvPr>
          <p:cNvSpPr>
            <a:spLocks noGrp="1"/>
          </p:cNvSpPr>
          <p:nvPr>
            <p:ph type="body" sz="quarter" idx="17"/>
          </p:nvPr>
        </p:nvSpPr>
        <p:spPr>
          <a:xfrm>
            <a:off x="378691" y="217125"/>
            <a:ext cx="10932931" cy="6109783"/>
          </a:xfrm>
        </p:spPr>
        <p:txBody>
          <a:bodyPr/>
          <a:lstStyle/>
          <a:p>
            <a:r>
              <a:rPr lang="es-UY" sz="3600" b="1" dirty="0">
                <a:solidFill>
                  <a:srgbClr val="217D8C"/>
                </a:solidFill>
              </a:rPr>
              <a:t>Proyectos</a:t>
            </a:r>
          </a:p>
          <a:p>
            <a:pPr marL="742950" indent="-742950">
              <a:buAutoNum type="arabicPeriod"/>
            </a:pPr>
            <a:r>
              <a:rPr lang="es-UY" sz="3600" b="1" dirty="0"/>
              <a:t>Cambio Climático y Adaptación</a:t>
            </a:r>
          </a:p>
          <a:p>
            <a:r>
              <a:rPr lang="es-UY" sz="2800" b="1" dirty="0"/>
              <a:t>- Capacitación preparatoria para los </a:t>
            </a:r>
            <a:r>
              <a:rPr lang="es-UY" sz="2800" b="1" u="sng" dirty="0"/>
              <a:t>proyectos del Fondo Verde para el Clima </a:t>
            </a:r>
            <a:r>
              <a:rPr lang="es-UY" sz="2800" b="1" dirty="0"/>
              <a:t>(FVC o GCF) conjuntamente con la Autoridad Nacional del Agua (Perú)</a:t>
            </a:r>
          </a:p>
          <a:p>
            <a:endParaRPr lang="es-UY" dirty="0"/>
          </a:p>
          <a:p>
            <a:endParaRPr lang="es-UY" dirty="0"/>
          </a:p>
          <a:p>
            <a:endParaRPr lang="es-UY" dirty="0"/>
          </a:p>
          <a:p>
            <a:endParaRPr lang="es-UY" dirty="0"/>
          </a:p>
        </p:txBody>
      </p:sp>
      <p:pic>
        <p:nvPicPr>
          <p:cNvPr id="6" name="Imagen 5"/>
          <p:cNvPicPr>
            <a:picLocks noChangeAspect="1"/>
          </p:cNvPicPr>
          <p:nvPr/>
        </p:nvPicPr>
        <p:blipFill>
          <a:blip r:embed="rId3"/>
          <a:stretch>
            <a:fillRect/>
          </a:stretch>
        </p:blipFill>
        <p:spPr>
          <a:xfrm>
            <a:off x="7249183" y="2458720"/>
            <a:ext cx="4605866" cy="2590800"/>
          </a:xfrm>
          <a:prstGeom prst="rect">
            <a:avLst/>
          </a:prstGeom>
        </p:spPr>
      </p:pic>
      <p:sp>
        <p:nvSpPr>
          <p:cNvPr id="8" name="CuadroTexto 7"/>
          <p:cNvSpPr txBox="1"/>
          <p:nvPr/>
        </p:nvSpPr>
        <p:spPr>
          <a:xfrm>
            <a:off x="378691" y="2529840"/>
            <a:ext cx="6916189" cy="3046988"/>
          </a:xfrm>
          <a:prstGeom prst="rect">
            <a:avLst/>
          </a:prstGeom>
          <a:noFill/>
        </p:spPr>
        <p:txBody>
          <a:bodyPr wrap="square" rtlCol="0">
            <a:spAutoFit/>
          </a:bodyPr>
          <a:lstStyle/>
          <a:p>
            <a:pPr marL="285750" indent="-285750">
              <a:buFont typeface="Arial" panose="020B0604020202020204" pitchFamily="34" charset="0"/>
              <a:buChar char="•"/>
            </a:pPr>
            <a:r>
              <a:rPr lang="es-AR" sz="1600" dirty="0">
                <a:solidFill>
                  <a:srgbClr val="404040"/>
                </a:solidFill>
                <a:latin typeface="Lato"/>
              </a:rPr>
              <a:t>El Presidente de GWP Perú Ing. Juvenal Ponce de León destacó la capacidad de GWP Sudamérica de generar estas oportunidades para los países. </a:t>
            </a:r>
          </a:p>
          <a:p>
            <a:pPr marL="285750" indent="-285750">
              <a:buFont typeface="Arial" panose="020B0604020202020204" pitchFamily="34" charset="0"/>
              <a:buChar char="•"/>
            </a:pPr>
            <a:r>
              <a:rPr lang="es-AR" sz="1600" dirty="0">
                <a:solidFill>
                  <a:srgbClr val="404040"/>
                </a:solidFill>
                <a:latin typeface="Lato"/>
              </a:rPr>
              <a:t>Giancarlo </a:t>
            </a:r>
            <a:r>
              <a:rPr lang="es-AR" sz="1600" dirty="0" err="1">
                <a:solidFill>
                  <a:srgbClr val="404040"/>
                </a:solidFill>
                <a:latin typeface="Lato"/>
              </a:rPr>
              <a:t>Rosazza</a:t>
            </a:r>
            <a:r>
              <a:rPr lang="es-AR" sz="1600" dirty="0">
                <a:solidFill>
                  <a:srgbClr val="404040"/>
                </a:solidFill>
                <a:latin typeface="Lato"/>
              </a:rPr>
              <a:t> celebró este encuentro, el soporte de GWP y la activa participación del staff de la ANA e indicó: “</a:t>
            </a:r>
            <a:r>
              <a:rPr lang="es-AR" sz="1600" i="1" dirty="0">
                <a:solidFill>
                  <a:srgbClr val="404040"/>
                </a:solidFill>
                <a:latin typeface="Lato"/>
              </a:rPr>
              <a:t>Estamos más preparados y estoy seguro que no será el último Taller que tengamos con GWP para fortalecer nuestras capacidades.”</a:t>
            </a:r>
            <a:endParaRPr lang="es-AR" sz="1600" dirty="0">
              <a:solidFill>
                <a:srgbClr val="404040"/>
              </a:solidFill>
              <a:latin typeface="Lato"/>
            </a:endParaRPr>
          </a:p>
          <a:p>
            <a:pPr marL="285750" indent="-285750">
              <a:buFont typeface="Arial" panose="020B0604020202020204" pitchFamily="34" charset="0"/>
              <a:buChar char="•"/>
            </a:pPr>
            <a:r>
              <a:rPr lang="es-AR" sz="1600" dirty="0">
                <a:solidFill>
                  <a:srgbClr val="404040"/>
                </a:solidFill>
                <a:latin typeface="Lato"/>
              </a:rPr>
              <a:t>La  Coordinadora Regional Alejandra </a:t>
            </a:r>
            <a:r>
              <a:rPr lang="es-AR" sz="1600" dirty="0" err="1">
                <a:solidFill>
                  <a:srgbClr val="404040"/>
                </a:solidFill>
                <a:latin typeface="Lato"/>
              </a:rPr>
              <a:t>Muijca</a:t>
            </a:r>
            <a:r>
              <a:rPr lang="es-AR" sz="1600" dirty="0">
                <a:solidFill>
                  <a:srgbClr val="404040"/>
                </a:solidFill>
                <a:latin typeface="Lato"/>
              </a:rPr>
              <a:t>,, comento </a:t>
            </a:r>
            <a:r>
              <a:rPr lang="es-AR" sz="1600" i="1" dirty="0">
                <a:solidFill>
                  <a:srgbClr val="404040"/>
                </a:solidFill>
                <a:latin typeface="Lato"/>
              </a:rPr>
              <a:t>“Estoy muy contenta con el resultado de este Taller; de todo lo que creo que </a:t>
            </a:r>
            <a:r>
              <a:rPr lang="es-AR" sz="1600" i="1" dirty="0" err="1">
                <a:solidFill>
                  <a:srgbClr val="404040"/>
                </a:solidFill>
                <a:latin typeface="Lato"/>
              </a:rPr>
              <a:t>tod@s</a:t>
            </a:r>
            <a:r>
              <a:rPr lang="es-AR" sz="1600" i="1" dirty="0">
                <a:solidFill>
                  <a:srgbClr val="404040"/>
                </a:solidFill>
                <a:latin typeface="Lato"/>
              </a:rPr>
              <a:t> hemos aprendido! Si Perú así lo decide, estaremos felices de darles el soporte necesario en todos los pasos para armar la propuesta y procurar los fondos de del FVC, objetivo de ambas instituciones.”</a:t>
            </a:r>
            <a:r>
              <a:rPr lang="es-AR" sz="1600" dirty="0">
                <a:solidFill>
                  <a:srgbClr val="404040"/>
                </a:solidFill>
                <a:latin typeface="Lato"/>
              </a:rPr>
              <a:t> </a:t>
            </a:r>
            <a:endParaRPr lang="es-AR" sz="1600" b="0" i="0" dirty="0">
              <a:solidFill>
                <a:srgbClr val="404040"/>
              </a:solidFill>
              <a:effectLst/>
              <a:latin typeface="Lato"/>
            </a:endParaRPr>
          </a:p>
        </p:txBody>
      </p:sp>
    </p:spTree>
    <p:extLst>
      <p:ext uri="{BB962C8B-B14F-4D97-AF65-F5344CB8AC3E}">
        <p14:creationId xmlns:p14="http://schemas.microsoft.com/office/powerpoint/2010/main" val="1212318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3"/>
          <a:stretch>
            <a:fillRect/>
          </a:stretch>
        </p:blipFill>
        <p:spPr>
          <a:xfrm>
            <a:off x="4588882" y="3866604"/>
            <a:ext cx="3958272" cy="2266703"/>
          </a:xfrm>
          <a:prstGeom prst="rect">
            <a:avLst/>
          </a:prstGeom>
        </p:spPr>
      </p:pic>
      <p:pic>
        <p:nvPicPr>
          <p:cNvPr id="6" name="Imagen 5"/>
          <p:cNvPicPr>
            <a:picLocks noChangeAspect="1"/>
          </p:cNvPicPr>
          <p:nvPr/>
        </p:nvPicPr>
        <p:blipFill>
          <a:blip r:embed="rId4"/>
          <a:stretch>
            <a:fillRect/>
          </a:stretch>
        </p:blipFill>
        <p:spPr>
          <a:xfrm>
            <a:off x="8219532" y="1631894"/>
            <a:ext cx="3590855" cy="4651651"/>
          </a:xfrm>
          <a:prstGeom prst="rect">
            <a:avLst/>
          </a:prstGeom>
        </p:spPr>
      </p:pic>
      <p:sp>
        <p:nvSpPr>
          <p:cNvPr id="3" name="Rectangle 2"/>
          <p:cNvSpPr txBox="1">
            <a:spLocks noChangeArrowheads="1"/>
          </p:cNvSpPr>
          <p:nvPr/>
        </p:nvSpPr>
        <p:spPr>
          <a:xfrm>
            <a:off x="67694" y="62234"/>
            <a:ext cx="8834974" cy="15696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srgbClr val="00B050"/>
              </a:solidFill>
              <a:latin typeface="+mn-lt"/>
            </a:endParaRPr>
          </a:p>
        </p:txBody>
      </p:sp>
      <p:sp>
        <p:nvSpPr>
          <p:cNvPr id="4" name="Platshållare för innehåll 4"/>
          <p:cNvSpPr txBox="1">
            <a:spLocks/>
          </p:cNvSpPr>
          <p:nvPr/>
        </p:nvSpPr>
        <p:spPr>
          <a:xfrm>
            <a:off x="378691" y="1274618"/>
            <a:ext cx="11265441" cy="44969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UY" sz="2000" i="0" dirty="0">
              <a:solidFill>
                <a:srgbClr val="000000"/>
              </a:solidFill>
              <a:effectLst/>
              <a:latin typeface="Calibri" panose="020F0502020204030204" pitchFamily="34" charset="0"/>
              <a:cs typeface="Calibri" panose="020F0502020204030204" pitchFamily="34" charset="0"/>
            </a:endParaRPr>
          </a:p>
        </p:txBody>
      </p:sp>
      <p:sp>
        <p:nvSpPr>
          <p:cNvPr id="5" name="Rectángulo: esquinas redondeadas 4">
            <a:extLst>
              <a:ext uri="{FF2B5EF4-FFF2-40B4-BE49-F238E27FC236}">
                <a16:creationId xmlns:a16="http://schemas.microsoft.com/office/drawing/2014/main" id="{0312B0CD-0C0E-4184-A58B-7AA0E93E647F}"/>
              </a:ext>
            </a:extLst>
          </p:cNvPr>
          <p:cNvSpPr/>
          <p:nvPr/>
        </p:nvSpPr>
        <p:spPr>
          <a:xfrm>
            <a:off x="-10274" y="6626831"/>
            <a:ext cx="1828800" cy="272265"/>
          </a:xfrm>
          <a:prstGeom prst="roundRect">
            <a:avLst/>
          </a:pr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7" name="Rectángulo: esquinas redondeadas 6">
            <a:extLst>
              <a:ext uri="{FF2B5EF4-FFF2-40B4-BE49-F238E27FC236}">
                <a16:creationId xmlns:a16="http://schemas.microsoft.com/office/drawing/2014/main" id="{4B87276E-5F1B-45F2-8B88-D4FDD582A56C}"/>
              </a:ext>
            </a:extLst>
          </p:cNvPr>
          <p:cNvSpPr/>
          <p:nvPr/>
        </p:nvSpPr>
        <p:spPr>
          <a:xfrm>
            <a:off x="2042845" y="6626831"/>
            <a:ext cx="8106310" cy="231169"/>
          </a:xfrm>
          <a:prstGeom prst="roundRect">
            <a:avLst/>
          </a:prstGeom>
          <a:solidFill>
            <a:srgbClr val="009FDF"/>
          </a:solid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highlight>
                <a:srgbClr val="009FDF"/>
              </a:highlight>
            </a:endParaRPr>
          </a:p>
        </p:txBody>
      </p:sp>
      <p:sp>
        <p:nvSpPr>
          <p:cNvPr id="9" name="Rectángulo: esquinas redondeadas 8">
            <a:extLst>
              <a:ext uri="{FF2B5EF4-FFF2-40B4-BE49-F238E27FC236}">
                <a16:creationId xmlns:a16="http://schemas.microsoft.com/office/drawing/2014/main" id="{4F8CDF00-35CD-4221-85E8-D88549533444}"/>
              </a:ext>
            </a:extLst>
          </p:cNvPr>
          <p:cNvSpPr/>
          <p:nvPr/>
        </p:nvSpPr>
        <p:spPr>
          <a:xfrm>
            <a:off x="2102779" y="6625121"/>
            <a:ext cx="8106310" cy="231169"/>
          </a:xfrm>
          <a:prstGeom prst="roundRect">
            <a:avLst/>
          </a:prstGeom>
          <a:solidFill>
            <a:srgbClr val="009FDF"/>
          </a:solid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highlight>
                <a:srgbClr val="009FDF"/>
              </a:highlight>
            </a:endParaRPr>
          </a:p>
        </p:txBody>
      </p:sp>
      <p:sp>
        <p:nvSpPr>
          <p:cNvPr id="10" name="CuadroTexto 9">
            <a:extLst>
              <a:ext uri="{FF2B5EF4-FFF2-40B4-BE49-F238E27FC236}">
                <a16:creationId xmlns:a16="http://schemas.microsoft.com/office/drawing/2014/main" id="{B1CF4379-90EF-46D5-818C-C1FC4E767B35}"/>
              </a:ext>
            </a:extLst>
          </p:cNvPr>
          <p:cNvSpPr txBox="1"/>
          <p:nvPr/>
        </p:nvSpPr>
        <p:spPr>
          <a:xfrm>
            <a:off x="4006912" y="6625121"/>
            <a:ext cx="4078839" cy="307777"/>
          </a:xfrm>
          <a:prstGeom prst="rect">
            <a:avLst/>
          </a:prstGeom>
          <a:noFill/>
        </p:spPr>
        <p:txBody>
          <a:bodyPr wrap="square" rtlCol="0">
            <a:spAutoFit/>
          </a:bodyPr>
          <a:lstStyle/>
          <a:p>
            <a:r>
              <a:rPr lang="es-UY" sz="1400" b="1" dirty="0">
                <a:solidFill>
                  <a:schemeClr val="bg1"/>
                </a:solidFill>
              </a:rPr>
              <a:t>Movilizando por un mundo con seguridad hídrica</a:t>
            </a:r>
          </a:p>
        </p:txBody>
      </p:sp>
      <p:sp>
        <p:nvSpPr>
          <p:cNvPr id="13" name="CuadroTexto 12">
            <a:extLst>
              <a:ext uri="{FF2B5EF4-FFF2-40B4-BE49-F238E27FC236}">
                <a16:creationId xmlns:a16="http://schemas.microsoft.com/office/drawing/2014/main" id="{3DEA9A38-EF95-47CC-8A34-FF578B0CE825}"/>
              </a:ext>
            </a:extLst>
          </p:cNvPr>
          <p:cNvSpPr txBox="1"/>
          <p:nvPr/>
        </p:nvSpPr>
        <p:spPr>
          <a:xfrm>
            <a:off x="10843490" y="5771570"/>
            <a:ext cx="889965" cy="2308324"/>
          </a:xfrm>
          <a:prstGeom prst="rect">
            <a:avLst/>
          </a:prstGeom>
          <a:noFill/>
        </p:spPr>
        <p:txBody>
          <a:bodyPr wrap="square">
            <a:spAutoFit/>
          </a:bodyPr>
          <a:lstStyle/>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Marcador de texto 1">
            <a:extLst>
              <a:ext uri="{FF2B5EF4-FFF2-40B4-BE49-F238E27FC236}">
                <a16:creationId xmlns:a16="http://schemas.microsoft.com/office/drawing/2014/main" id="{611A98E9-02B7-4FE2-9506-465EA930EDC2}"/>
              </a:ext>
            </a:extLst>
          </p:cNvPr>
          <p:cNvSpPr>
            <a:spLocks noGrp="1"/>
          </p:cNvSpPr>
          <p:nvPr>
            <p:ph type="body" sz="quarter" idx="17"/>
          </p:nvPr>
        </p:nvSpPr>
        <p:spPr>
          <a:xfrm>
            <a:off x="378691" y="217125"/>
            <a:ext cx="10932931" cy="6109783"/>
          </a:xfrm>
        </p:spPr>
        <p:txBody>
          <a:bodyPr/>
          <a:lstStyle/>
          <a:p>
            <a:r>
              <a:rPr lang="es-UY" sz="3600" b="1" dirty="0">
                <a:solidFill>
                  <a:srgbClr val="217D8C"/>
                </a:solidFill>
              </a:rPr>
              <a:t>Proyectos</a:t>
            </a:r>
          </a:p>
          <a:p>
            <a:pPr marL="742950" indent="-742950">
              <a:buAutoNum type="arabicPeriod"/>
            </a:pPr>
            <a:r>
              <a:rPr lang="es-UY" sz="3600" b="1" dirty="0"/>
              <a:t>Cambio Climático y Adaptación</a:t>
            </a:r>
          </a:p>
          <a:p>
            <a:pPr marL="742950" indent="-742950">
              <a:buAutoNum type="arabicPeriod"/>
            </a:pPr>
            <a:endParaRPr lang="es-UY" sz="3600" b="1" dirty="0"/>
          </a:p>
          <a:p>
            <a:pPr marL="457200" indent="-457200">
              <a:buFontTx/>
              <a:buChar char="-"/>
            </a:pPr>
            <a:r>
              <a:rPr lang="es-UY" sz="2800" b="1" u="sng" dirty="0" err="1"/>
              <a:t>Wacdep</a:t>
            </a:r>
            <a:r>
              <a:rPr lang="es-UY" sz="2800" b="1" u="sng" dirty="0"/>
              <a:t> G:</a:t>
            </a:r>
            <a:r>
              <a:rPr lang="es-UY" sz="2800" b="1" dirty="0"/>
              <a:t>  Agua cambio climático y género, conjuntamente con GWP Centroamérica</a:t>
            </a:r>
          </a:p>
          <a:p>
            <a:r>
              <a:rPr lang="es-UY" sz="2400" b="1" dirty="0"/>
              <a:t>Participación en </a:t>
            </a:r>
            <a:r>
              <a:rPr lang="es-UY" sz="2400" b="1" dirty="0" err="1"/>
              <a:t>Webinarios</a:t>
            </a:r>
            <a:r>
              <a:rPr lang="es-UY" sz="2400" b="1" dirty="0"/>
              <a:t>  </a:t>
            </a:r>
          </a:p>
          <a:p>
            <a:r>
              <a:rPr lang="es-UY" sz="2400" b="1" dirty="0"/>
              <a:t>“Mujeres Latinoamericanas” </a:t>
            </a:r>
          </a:p>
          <a:p>
            <a:r>
              <a:rPr lang="es-UY" sz="2400" b="1" dirty="0"/>
              <a:t>a través del Presidente de GWP SAM </a:t>
            </a:r>
          </a:p>
          <a:p>
            <a:pPr marL="457200" indent="-457200">
              <a:buFontTx/>
              <a:buChar char="-"/>
            </a:pPr>
            <a:endParaRPr lang="es-UY" sz="2800" b="1" dirty="0"/>
          </a:p>
          <a:p>
            <a:endParaRPr lang="es-UY" dirty="0"/>
          </a:p>
        </p:txBody>
      </p:sp>
    </p:spTree>
    <p:extLst>
      <p:ext uri="{BB962C8B-B14F-4D97-AF65-F5344CB8AC3E}">
        <p14:creationId xmlns:p14="http://schemas.microsoft.com/office/powerpoint/2010/main" val="1699609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érica del Sur - Geografia de America">
            <a:extLst>
              <a:ext uri="{FF2B5EF4-FFF2-40B4-BE49-F238E27FC236}">
                <a16:creationId xmlns:a16="http://schemas.microsoft.com/office/drawing/2014/main" id="{04646931-C7F1-4DAB-8D69-2DFDCF4F98F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0848" y="1648512"/>
            <a:ext cx="3119004" cy="4412518"/>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texto 2">
            <a:extLst>
              <a:ext uri="{FF2B5EF4-FFF2-40B4-BE49-F238E27FC236}">
                <a16:creationId xmlns:a16="http://schemas.microsoft.com/office/drawing/2014/main" id="{AFDDF93A-76C2-44FE-B1DA-52E1E5884A61}"/>
              </a:ext>
            </a:extLst>
          </p:cNvPr>
          <p:cNvSpPr>
            <a:spLocks noGrp="1"/>
          </p:cNvSpPr>
          <p:nvPr>
            <p:ph type="body" sz="quarter" idx="17"/>
          </p:nvPr>
        </p:nvSpPr>
        <p:spPr>
          <a:xfrm>
            <a:off x="6744196" y="454047"/>
            <a:ext cx="2865217" cy="3134143"/>
          </a:xfrm>
        </p:spPr>
        <p:txBody>
          <a:bodyPr/>
          <a:lstStyle/>
          <a:p>
            <a:pPr algn="ctr"/>
            <a:r>
              <a:rPr lang="es-UY" sz="2800" b="1"/>
              <a:t>NUESTROS VALORES</a:t>
            </a:r>
          </a:p>
          <a:p>
            <a:pPr algn="ctr">
              <a:lnSpc>
                <a:spcPct val="150000"/>
              </a:lnSpc>
            </a:pPr>
            <a:r>
              <a:rPr lang="es-UY" sz="1600"/>
              <a:t>Inclusividad     Apertura </a:t>
            </a:r>
          </a:p>
          <a:p>
            <a:pPr algn="ctr">
              <a:lnSpc>
                <a:spcPct val="150000"/>
              </a:lnSpc>
            </a:pPr>
            <a:r>
              <a:rPr lang="es-UY" sz="1600"/>
              <a:t>Transparencia   Responsabilidad</a:t>
            </a:r>
          </a:p>
          <a:p>
            <a:pPr algn="ctr">
              <a:lnSpc>
                <a:spcPct val="150000"/>
              </a:lnSpc>
            </a:pPr>
            <a:r>
              <a:rPr lang="es-UY" sz="1600"/>
              <a:t> Respeto    Solidaridad</a:t>
            </a:r>
          </a:p>
          <a:p>
            <a:pPr algn="ctr">
              <a:lnSpc>
                <a:spcPct val="150000"/>
              </a:lnSpc>
            </a:pPr>
            <a:r>
              <a:rPr lang="es-UY" sz="1600"/>
              <a:t>Enfoque transformador de género</a:t>
            </a:r>
            <a:endParaRPr lang="es-UY" sz="1600" dirty="0"/>
          </a:p>
        </p:txBody>
      </p:sp>
      <p:sp>
        <p:nvSpPr>
          <p:cNvPr id="6" name="Rounded Rectangle 12">
            <a:extLst>
              <a:ext uri="{FF2B5EF4-FFF2-40B4-BE49-F238E27FC236}">
                <a16:creationId xmlns:a16="http://schemas.microsoft.com/office/drawing/2014/main" id="{059ED4C4-7A0C-4CF3-AC74-DEE26A1F955F}"/>
              </a:ext>
            </a:extLst>
          </p:cNvPr>
          <p:cNvSpPr/>
          <p:nvPr/>
        </p:nvSpPr>
        <p:spPr>
          <a:xfrm>
            <a:off x="83127" y="230910"/>
            <a:ext cx="5504873" cy="113607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Global Water Partnership </a:t>
            </a:r>
            <a:r>
              <a:rPr lang="en-GB" sz="3600" b="1" dirty="0" err="1"/>
              <a:t>Sudamérica</a:t>
            </a:r>
            <a:endParaRPr lang="en-GB" sz="3600" b="1" dirty="0"/>
          </a:p>
        </p:txBody>
      </p:sp>
      <p:sp>
        <p:nvSpPr>
          <p:cNvPr id="9" name="Rectangle: Rounded Corners 5">
            <a:extLst>
              <a:ext uri="{FF2B5EF4-FFF2-40B4-BE49-F238E27FC236}">
                <a16:creationId xmlns:a16="http://schemas.microsoft.com/office/drawing/2014/main" id="{9B723487-EB8E-4385-AE90-48F61E54D32A}"/>
              </a:ext>
            </a:extLst>
          </p:cNvPr>
          <p:cNvSpPr/>
          <p:nvPr/>
        </p:nvSpPr>
        <p:spPr>
          <a:xfrm>
            <a:off x="5226121" y="2332234"/>
            <a:ext cx="6965879" cy="4028015"/>
          </a:xfrm>
          <a:prstGeom prst="round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ángulo 9">
            <a:extLst>
              <a:ext uri="{FF2B5EF4-FFF2-40B4-BE49-F238E27FC236}">
                <a16:creationId xmlns:a16="http://schemas.microsoft.com/office/drawing/2014/main" id="{2899F56E-F7FE-4D09-AE45-E963C1C96852}"/>
              </a:ext>
            </a:extLst>
          </p:cNvPr>
          <p:cNvSpPr/>
          <p:nvPr/>
        </p:nvSpPr>
        <p:spPr>
          <a:xfrm>
            <a:off x="3288145" y="3749965"/>
            <a:ext cx="8628425" cy="280025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hangingPunct="0">
              <a:lnSpc>
                <a:spcPct val="150000"/>
              </a:lnSpc>
              <a:buFont typeface="Arial" panose="020B0604020202020204" pitchFamily="34" charset="0"/>
              <a:buChar char="•"/>
              <a:defRPr b="1">
                <a:solidFill>
                  <a:srgbClr val="4472C4">
                    <a:satOff val="-3547"/>
                    <a:lumOff val="-10352"/>
                  </a:srgbClr>
                </a:solidFill>
              </a:defRPr>
            </a:pPr>
            <a:r>
              <a:rPr lang="es-ES" kern="0" dirty="0">
                <a:solidFill>
                  <a:schemeClr val="bg1"/>
                </a:solidFill>
                <a:latin typeface="Helvetica"/>
                <a:cs typeface="Helvetica"/>
                <a:sym typeface="Helvetica"/>
              </a:rPr>
              <a:t>Somos una red de actores y una organización intergubernamental  orientada a trabajar con los países hacia la gestión equitativa y sostenible de los recursos hídricos</a:t>
            </a:r>
          </a:p>
          <a:p>
            <a:pPr marL="342900" indent="-342900" hangingPunct="0">
              <a:lnSpc>
                <a:spcPct val="150000"/>
              </a:lnSpc>
              <a:buFont typeface="Arial" panose="020B0604020202020204" pitchFamily="34" charset="0"/>
              <a:buChar char="•"/>
              <a:defRPr b="1">
                <a:solidFill>
                  <a:srgbClr val="4472C4">
                    <a:satOff val="-3547"/>
                    <a:lumOff val="-10352"/>
                  </a:srgbClr>
                </a:solidFill>
              </a:defRPr>
            </a:pPr>
            <a:r>
              <a:rPr lang="es-ES" kern="0" dirty="0">
                <a:solidFill>
                  <a:schemeClr val="bg1"/>
                </a:solidFill>
                <a:latin typeface="Helvetica"/>
                <a:cs typeface="Helvetica"/>
                <a:sym typeface="Helvetica"/>
              </a:rPr>
              <a:t>7 países con CWP, más de 350 miembros (academia, gobierno, </a:t>
            </a:r>
            <a:r>
              <a:rPr lang="es-ES" kern="0" dirty="0" err="1">
                <a:solidFill>
                  <a:schemeClr val="bg1"/>
                </a:solidFill>
                <a:latin typeface="Helvetica"/>
                <a:cs typeface="Helvetica"/>
                <a:sym typeface="Helvetica"/>
              </a:rPr>
              <a:t>ONGs</a:t>
            </a:r>
            <a:r>
              <a:rPr lang="es-ES" kern="0" dirty="0">
                <a:solidFill>
                  <a:schemeClr val="bg1"/>
                </a:solidFill>
                <a:latin typeface="Helvetica"/>
                <a:cs typeface="Helvetica"/>
                <a:sym typeface="Helvetica"/>
              </a:rPr>
              <a:t>, sector privado). Secretariado en Montevideo, Uruguay</a:t>
            </a:r>
          </a:p>
        </p:txBody>
      </p:sp>
      <p:sp>
        <p:nvSpPr>
          <p:cNvPr id="12" name="Rectángulo: esquinas redondeadas 11">
            <a:extLst>
              <a:ext uri="{FF2B5EF4-FFF2-40B4-BE49-F238E27FC236}">
                <a16:creationId xmlns:a16="http://schemas.microsoft.com/office/drawing/2014/main" id="{C6C1BEF4-B3BE-4294-A2ED-D511921A23ED}"/>
              </a:ext>
            </a:extLst>
          </p:cNvPr>
          <p:cNvSpPr/>
          <p:nvPr/>
        </p:nvSpPr>
        <p:spPr>
          <a:xfrm>
            <a:off x="-10274" y="6626831"/>
            <a:ext cx="1828800" cy="272265"/>
          </a:xfrm>
          <a:prstGeom prst="roundRect">
            <a:avLst/>
          </a:pr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14" name="Rectángulo: esquinas redondeadas 13">
            <a:extLst>
              <a:ext uri="{FF2B5EF4-FFF2-40B4-BE49-F238E27FC236}">
                <a16:creationId xmlns:a16="http://schemas.microsoft.com/office/drawing/2014/main" id="{3330794B-BAC5-4A37-B445-B03AA14A92B0}"/>
              </a:ext>
            </a:extLst>
          </p:cNvPr>
          <p:cNvSpPr/>
          <p:nvPr/>
        </p:nvSpPr>
        <p:spPr>
          <a:xfrm>
            <a:off x="2042845" y="6626831"/>
            <a:ext cx="8106310" cy="231169"/>
          </a:xfrm>
          <a:prstGeom prst="roundRect">
            <a:avLst/>
          </a:prstGeom>
          <a:solidFill>
            <a:srgbClr val="009FDF"/>
          </a:solid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highlight>
                <a:srgbClr val="009FDF"/>
              </a:highlight>
            </a:endParaRPr>
          </a:p>
        </p:txBody>
      </p:sp>
      <p:sp>
        <p:nvSpPr>
          <p:cNvPr id="15" name="CuadroTexto 14">
            <a:extLst>
              <a:ext uri="{FF2B5EF4-FFF2-40B4-BE49-F238E27FC236}">
                <a16:creationId xmlns:a16="http://schemas.microsoft.com/office/drawing/2014/main" id="{81381D70-C38E-49CA-A403-4D9580A60939}"/>
              </a:ext>
            </a:extLst>
          </p:cNvPr>
          <p:cNvSpPr txBox="1"/>
          <p:nvPr/>
        </p:nvSpPr>
        <p:spPr>
          <a:xfrm>
            <a:off x="4109663" y="6610461"/>
            <a:ext cx="4119934" cy="307777"/>
          </a:xfrm>
          <a:prstGeom prst="rect">
            <a:avLst/>
          </a:prstGeom>
          <a:noFill/>
        </p:spPr>
        <p:txBody>
          <a:bodyPr wrap="square" rtlCol="0">
            <a:spAutoFit/>
          </a:bodyPr>
          <a:lstStyle/>
          <a:p>
            <a:r>
              <a:rPr lang="es-UY" sz="1400" b="1" dirty="0">
                <a:solidFill>
                  <a:schemeClr val="bg1"/>
                </a:solidFill>
              </a:rPr>
              <a:t>Movilizando por un mundo con seguridad hídrica</a:t>
            </a:r>
          </a:p>
        </p:txBody>
      </p:sp>
    </p:spTree>
    <p:extLst>
      <p:ext uri="{BB962C8B-B14F-4D97-AF65-F5344CB8AC3E}">
        <p14:creationId xmlns:p14="http://schemas.microsoft.com/office/powerpoint/2010/main" val="737329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7694" y="62234"/>
            <a:ext cx="8834974" cy="15696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srgbClr val="00B050"/>
              </a:solidFill>
              <a:latin typeface="+mn-lt"/>
            </a:endParaRPr>
          </a:p>
        </p:txBody>
      </p:sp>
      <p:sp>
        <p:nvSpPr>
          <p:cNvPr id="4" name="Platshållare för innehåll 4"/>
          <p:cNvSpPr txBox="1">
            <a:spLocks/>
          </p:cNvSpPr>
          <p:nvPr/>
        </p:nvSpPr>
        <p:spPr>
          <a:xfrm>
            <a:off x="378691" y="1274618"/>
            <a:ext cx="11265441" cy="44969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UY" sz="2000" i="0" dirty="0">
              <a:solidFill>
                <a:srgbClr val="000000"/>
              </a:solidFill>
              <a:effectLst/>
              <a:latin typeface="Calibri" panose="020F0502020204030204" pitchFamily="34" charset="0"/>
              <a:cs typeface="Calibri" panose="020F0502020204030204" pitchFamily="34" charset="0"/>
            </a:endParaRPr>
          </a:p>
        </p:txBody>
      </p:sp>
      <p:sp>
        <p:nvSpPr>
          <p:cNvPr id="5" name="Rectángulo: esquinas redondeadas 4">
            <a:extLst>
              <a:ext uri="{FF2B5EF4-FFF2-40B4-BE49-F238E27FC236}">
                <a16:creationId xmlns:a16="http://schemas.microsoft.com/office/drawing/2014/main" id="{0312B0CD-0C0E-4184-A58B-7AA0E93E647F}"/>
              </a:ext>
            </a:extLst>
          </p:cNvPr>
          <p:cNvSpPr/>
          <p:nvPr/>
        </p:nvSpPr>
        <p:spPr>
          <a:xfrm>
            <a:off x="-10274" y="6626831"/>
            <a:ext cx="1828800" cy="272265"/>
          </a:xfrm>
          <a:prstGeom prst="roundRect">
            <a:avLst/>
          </a:pr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7" name="Rectángulo: esquinas redondeadas 6">
            <a:extLst>
              <a:ext uri="{FF2B5EF4-FFF2-40B4-BE49-F238E27FC236}">
                <a16:creationId xmlns:a16="http://schemas.microsoft.com/office/drawing/2014/main" id="{4B87276E-5F1B-45F2-8B88-D4FDD582A56C}"/>
              </a:ext>
            </a:extLst>
          </p:cNvPr>
          <p:cNvSpPr/>
          <p:nvPr/>
        </p:nvSpPr>
        <p:spPr>
          <a:xfrm>
            <a:off x="2042845" y="6626831"/>
            <a:ext cx="8106310" cy="231169"/>
          </a:xfrm>
          <a:prstGeom prst="roundRect">
            <a:avLst/>
          </a:prstGeom>
          <a:solidFill>
            <a:srgbClr val="009FDF"/>
          </a:solid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highlight>
                <a:srgbClr val="009FDF"/>
              </a:highlight>
            </a:endParaRPr>
          </a:p>
        </p:txBody>
      </p:sp>
      <p:sp>
        <p:nvSpPr>
          <p:cNvPr id="9" name="Rectángulo: esquinas redondeadas 8">
            <a:extLst>
              <a:ext uri="{FF2B5EF4-FFF2-40B4-BE49-F238E27FC236}">
                <a16:creationId xmlns:a16="http://schemas.microsoft.com/office/drawing/2014/main" id="{4F8CDF00-35CD-4221-85E8-D88549533444}"/>
              </a:ext>
            </a:extLst>
          </p:cNvPr>
          <p:cNvSpPr/>
          <p:nvPr/>
        </p:nvSpPr>
        <p:spPr>
          <a:xfrm>
            <a:off x="2102779" y="6625121"/>
            <a:ext cx="8106310" cy="231169"/>
          </a:xfrm>
          <a:prstGeom prst="roundRect">
            <a:avLst/>
          </a:prstGeom>
          <a:solidFill>
            <a:srgbClr val="009FDF"/>
          </a:solid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highlight>
                <a:srgbClr val="009FDF"/>
              </a:highlight>
            </a:endParaRPr>
          </a:p>
        </p:txBody>
      </p:sp>
      <p:sp>
        <p:nvSpPr>
          <p:cNvPr id="10" name="CuadroTexto 9">
            <a:extLst>
              <a:ext uri="{FF2B5EF4-FFF2-40B4-BE49-F238E27FC236}">
                <a16:creationId xmlns:a16="http://schemas.microsoft.com/office/drawing/2014/main" id="{B1CF4379-90EF-46D5-818C-C1FC4E767B35}"/>
              </a:ext>
            </a:extLst>
          </p:cNvPr>
          <p:cNvSpPr txBox="1"/>
          <p:nvPr/>
        </p:nvSpPr>
        <p:spPr>
          <a:xfrm>
            <a:off x="4006912" y="6625121"/>
            <a:ext cx="4078839" cy="307777"/>
          </a:xfrm>
          <a:prstGeom prst="rect">
            <a:avLst/>
          </a:prstGeom>
          <a:noFill/>
        </p:spPr>
        <p:txBody>
          <a:bodyPr wrap="square" rtlCol="0">
            <a:spAutoFit/>
          </a:bodyPr>
          <a:lstStyle/>
          <a:p>
            <a:r>
              <a:rPr lang="es-UY" sz="1400" b="1" dirty="0">
                <a:solidFill>
                  <a:schemeClr val="bg1"/>
                </a:solidFill>
              </a:rPr>
              <a:t>Movilizando por un mundo con seguridad hídrica</a:t>
            </a:r>
          </a:p>
        </p:txBody>
      </p:sp>
      <p:sp>
        <p:nvSpPr>
          <p:cNvPr id="13" name="CuadroTexto 12">
            <a:extLst>
              <a:ext uri="{FF2B5EF4-FFF2-40B4-BE49-F238E27FC236}">
                <a16:creationId xmlns:a16="http://schemas.microsoft.com/office/drawing/2014/main" id="{3DEA9A38-EF95-47CC-8A34-FF578B0CE825}"/>
              </a:ext>
            </a:extLst>
          </p:cNvPr>
          <p:cNvSpPr txBox="1"/>
          <p:nvPr/>
        </p:nvSpPr>
        <p:spPr>
          <a:xfrm>
            <a:off x="10843490" y="5771570"/>
            <a:ext cx="889965" cy="2308324"/>
          </a:xfrm>
          <a:prstGeom prst="rect">
            <a:avLst/>
          </a:prstGeom>
          <a:noFill/>
        </p:spPr>
        <p:txBody>
          <a:bodyPr wrap="square">
            <a:spAutoFit/>
          </a:bodyPr>
          <a:lstStyle/>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Marcador de texto 1">
            <a:extLst>
              <a:ext uri="{FF2B5EF4-FFF2-40B4-BE49-F238E27FC236}">
                <a16:creationId xmlns:a16="http://schemas.microsoft.com/office/drawing/2014/main" id="{611A98E9-02B7-4FE2-9506-465EA930EDC2}"/>
              </a:ext>
            </a:extLst>
          </p:cNvPr>
          <p:cNvSpPr>
            <a:spLocks noGrp="1"/>
          </p:cNvSpPr>
          <p:nvPr>
            <p:ph type="body" sz="quarter" idx="17"/>
          </p:nvPr>
        </p:nvSpPr>
        <p:spPr>
          <a:xfrm>
            <a:off x="378691" y="217125"/>
            <a:ext cx="10932931" cy="6109783"/>
          </a:xfrm>
        </p:spPr>
        <p:txBody>
          <a:bodyPr/>
          <a:lstStyle/>
          <a:p>
            <a:r>
              <a:rPr lang="es-UY" sz="3600" b="1" dirty="0">
                <a:solidFill>
                  <a:srgbClr val="217D8C"/>
                </a:solidFill>
              </a:rPr>
              <a:t>Proyectos</a:t>
            </a:r>
          </a:p>
          <a:p>
            <a:r>
              <a:rPr lang="es-UY" sz="2800" b="1" dirty="0"/>
              <a:t>2. </a:t>
            </a:r>
            <a:r>
              <a:rPr lang="es-UY" sz="2800" b="1" u="sng" dirty="0"/>
              <a:t>Estrategia de Vinculación con el Sector Privado de GWP Sudamérica</a:t>
            </a:r>
          </a:p>
          <a:p>
            <a:r>
              <a:rPr lang="es-UY" sz="2800" b="1" dirty="0"/>
              <a:t>Proyecto piloto desarrollado en Uruguay en el marco de una alianza estratégica con la Cámara de Industrias del Uruguay y la Autoridad Nacional del Agua (Perú)</a:t>
            </a:r>
          </a:p>
          <a:p>
            <a:r>
              <a:rPr lang="es-UY" sz="2800" b="1" dirty="0"/>
              <a:t>Relacionado a eficiencia en el uso del agua en las empresas: hacia buenas prácticas azules</a:t>
            </a:r>
          </a:p>
          <a:p>
            <a:endParaRPr lang="es-UY" sz="2800" b="1" dirty="0"/>
          </a:p>
        </p:txBody>
      </p:sp>
      <p:pic>
        <p:nvPicPr>
          <p:cNvPr id="8" name="Imagen 7">
            <a:extLst>
              <a:ext uri="{FF2B5EF4-FFF2-40B4-BE49-F238E27FC236}">
                <a16:creationId xmlns:a16="http://schemas.microsoft.com/office/drawing/2014/main" id="{B4114A25-4FF8-4EEF-BFF1-9BB2EAA5F137}"/>
              </a:ext>
            </a:extLst>
          </p:cNvPr>
          <p:cNvPicPr>
            <a:picLocks noChangeAspect="1"/>
          </p:cNvPicPr>
          <p:nvPr/>
        </p:nvPicPr>
        <p:blipFill>
          <a:blip r:embed="rId3"/>
          <a:stretch>
            <a:fillRect/>
          </a:stretch>
        </p:blipFill>
        <p:spPr>
          <a:xfrm>
            <a:off x="2983345" y="3361053"/>
            <a:ext cx="7356042" cy="3120745"/>
          </a:xfrm>
          <a:prstGeom prst="rect">
            <a:avLst/>
          </a:prstGeom>
        </p:spPr>
      </p:pic>
    </p:spTree>
    <p:extLst>
      <p:ext uri="{BB962C8B-B14F-4D97-AF65-F5344CB8AC3E}">
        <p14:creationId xmlns:p14="http://schemas.microsoft.com/office/powerpoint/2010/main" val="3279985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7694" y="62234"/>
            <a:ext cx="8834974" cy="15696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srgbClr val="00B050"/>
              </a:solidFill>
              <a:latin typeface="+mn-lt"/>
            </a:endParaRPr>
          </a:p>
        </p:txBody>
      </p:sp>
      <p:sp>
        <p:nvSpPr>
          <p:cNvPr id="4" name="Platshållare för innehåll 4"/>
          <p:cNvSpPr txBox="1">
            <a:spLocks/>
          </p:cNvSpPr>
          <p:nvPr/>
        </p:nvSpPr>
        <p:spPr>
          <a:xfrm>
            <a:off x="378691" y="1274618"/>
            <a:ext cx="11265441" cy="44969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UY" sz="2000" i="0" dirty="0">
              <a:solidFill>
                <a:srgbClr val="000000"/>
              </a:solidFill>
              <a:effectLst/>
              <a:latin typeface="Calibri" panose="020F0502020204030204" pitchFamily="34" charset="0"/>
              <a:cs typeface="Calibri" panose="020F0502020204030204" pitchFamily="34" charset="0"/>
            </a:endParaRPr>
          </a:p>
        </p:txBody>
      </p:sp>
      <p:sp>
        <p:nvSpPr>
          <p:cNvPr id="5" name="Rectángulo: esquinas redondeadas 4">
            <a:extLst>
              <a:ext uri="{FF2B5EF4-FFF2-40B4-BE49-F238E27FC236}">
                <a16:creationId xmlns:a16="http://schemas.microsoft.com/office/drawing/2014/main" id="{0312B0CD-0C0E-4184-A58B-7AA0E93E647F}"/>
              </a:ext>
            </a:extLst>
          </p:cNvPr>
          <p:cNvSpPr/>
          <p:nvPr/>
        </p:nvSpPr>
        <p:spPr>
          <a:xfrm>
            <a:off x="-10274" y="6626831"/>
            <a:ext cx="1828800" cy="272265"/>
          </a:xfrm>
          <a:prstGeom prst="roundRect">
            <a:avLst/>
          </a:pr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7" name="Rectángulo: esquinas redondeadas 6">
            <a:extLst>
              <a:ext uri="{FF2B5EF4-FFF2-40B4-BE49-F238E27FC236}">
                <a16:creationId xmlns:a16="http://schemas.microsoft.com/office/drawing/2014/main" id="{4B87276E-5F1B-45F2-8B88-D4FDD582A56C}"/>
              </a:ext>
            </a:extLst>
          </p:cNvPr>
          <p:cNvSpPr/>
          <p:nvPr/>
        </p:nvSpPr>
        <p:spPr>
          <a:xfrm>
            <a:off x="2042845" y="6626831"/>
            <a:ext cx="8106310" cy="231169"/>
          </a:xfrm>
          <a:prstGeom prst="roundRect">
            <a:avLst/>
          </a:prstGeom>
          <a:solidFill>
            <a:srgbClr val="009FDF"/>
          </a:solid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highlight>
                <a:srgbClr val="009FDF"/>
              </a:highlight>
            </a:endParaRPr>
          </a:p>
        </p:txBody>
      </p:sp>
      <p:sp>
        <p:nvSpPr>
          <p:cNvPr id="9" name="Rectángulo: esquinas redondeadas 8">
            <a:extLst>
              <a:ext uri="{FF2B5EF4-FFF2-40B4-BE49-F238E27FC236}">
                <a16:creationId xmlns:a16="http://schemas.microsoft.com/office/drawing/2014/main" id="{4F8CDF00-35CD-4221-85E8-D88549533444}"/>
              </a:ext>
            </a:extLst>
          </p:cNvPr>
          <p:cNvSpPr/>
          <p:nvPr/>
        </p:nvSpPr>
        <p:spPr>
          <a:xfrm>
            <a:off x="2102779" y="6625121"/>
            <a:ext cx="8106310" cy="231169"/>
          </a:xfrm>
          <a:prstGeom prst="roundRect">
            <a:avLst/>
          </a:prstGeom>
          <a:solidFill>
            <a:srgbClr val="009FDF"/>
          </a:solid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highlight>
                <a:srgbClr val="009FDF"/>
              </a:highlight>
            </a:endParaRPr>
          </a:p>
        </p:txBody>
      </p:sp>
      <p:sp>
        <p:nvSpPr>
          <p:cNvPr id="10" name="CuadroTexto 9">
            <a:extLst>
              <a:ext uri="{FF2B5EF4-FFF2-40B4-BE49-F238E27FC236}">
                <a16:creationId xmlns:a16="http://schemas.microsoft.com/office/drawing/2014/main" id="{B1CF4379-90EF-46D5-818C-C1FC4E767B35}"/>
              </a:ext>
            </a:extLst>
          </p:cNvPr>
          <p:cNvSpPr txBox="1"/>
          <p:nvPr/>
        </p:nvSpPr>
        <p:spPr>
          <a:xfrm>
            <a:off x="4006912" y="6625121"/>
            <a:ext cx="4078839" cy="307777"/>
          </a:xfrm>
          <a:prstGeom prst="rect">
            <a:avLst/>
          </a:prstGeom>
          <a:noFill/>
        </p:spPr>
        <p:txBody>
          <a:bodyPr wrap="square" rtlCol="0">
            <a:spAutoFit/>
          </a:bodyPr>
          <a:lstStyle/>
          <a:p>
            <a:r>
              <a:rPr lang="es-UY" sz="1400" b="1" dirty="0">
                <a:solidFill>
                  <a:schemeClr val="bg1"/>
                </a:solidFill>
              </a:rPr>
              <a:t>Movilizando por un mundo con seguridad hídrica</a:t>
            </a:r>
          </a:p>
        </p:txBody>
      </p:sp>
      <p:sp>
        <p:nvSpPr>
          <p:cNvPr id="13" name="CuadroTexto 12">
            <a:extLst>
              <a:ext uri="{FF2B5EF4-FFF2-40B4-BE49-F238E27FC236}">
                <a16:creationId xmlns:a16="http://schemas.microsoft.com/office/drawing/2014/main" id="{3DEA9A38-EF95-47CC-8A34-FF578B0CE825}"/>
              </a:ext>
            </a:extLst>
          </p:cNvPr>
          <p:cNvSpPr txBox="1"/>
          <p:nvPr/>
        </p:nvSpPr>
        <p:spPr>
          <a:xfrm>
            <a:off x="10843490" y="5771570"/>
            <a:ext cx="889965" cy="2308324"/>
          </a:xfrm>
          <a:prstGeom prst="rect">
            <a:avLst/>
          </a:prstGeom>
          <a:noFill/>
        </p:spPr>
        <p:txBody>
          <a:bodyPr wrap="square">
            <a:spAutoFit/>
          </a:bodyPr>
          <a:lstStyle/>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Marcador de texto 1">
            <a:extLst>
              <a:ext uri="{FF2B5EF4-FFF2-40B4-BE49-F238E27FC236}">
                <a16:creationId xmlns:a16="http://schemas.microsoft.com/office/drawing/2014/main" id="{611A98E9-02B7-4FE2-9506-465EA930EDC2}"/>
              </a:ext>
            </a:extLst>
          </p:cNvPr>
          <p:cNvSpPr>
            <a:spLocks noGrp="1"/>
          </p:cNvSpPr>
          <p:nvPr>
            <p:ph type="body" sz="quarter" idx="17"/>
          </p:nvPr>
        </p:nvSpPr>
        <p:spPr>
          <a:xfrm>
            <a:off x="378692" y="217125"/>
            <a:ext cx="10375476" cy="6109783"/>
          </a:xfrm>
        </p:spPr>
        <p:txBody>
          <a:bodyPr/>
          <a:lstStyle/>
          <a:p>
            <a:r>
              <a:rPr lang="es-UY" sz="3600" b="1" dirty="0">
                <a:solidFill>
                  <a:srgbClr val="339933"/>
                </a:solidFill>
              </a:rPr>
              <a:t>Proyectos: ODS 6</a:t>
            </a:r>
          </a:p>
          <a:p>
            <a:r>
              <a:rPr lang="es-UY" sz="3200" b="1" dirty="0">
                <a:solidFill>
                  <a:srgbClr val="217D8C"/>
                </a:solidFill>
              </a:rPr>
              <a:t>- Proyecto Piloto ODS 661 en Argentina</a:t>
            </a:r>
          </a:p>
          <a:p>
            <a:endParaRPr lang="es-UY" sz="3600" b="1" dirty="0">
              <a:solidFill>
                <a:srgbClr val="217D8C"/>
              </a:solidFill>
            </a:endParaRPr>
          </a:p>
          <a:p>
            <a:endParaRPr lang="es-UY" sz="3600" b="1" dirty="0">
              <a:solidFill>
                <a:srgbClr val="217D8C"/>
              </a:solidFill>
            </a:endParaRPr>
          </a:p>
          <a:p>
            <a:endParaRPr lang="es-UY" sz="3600" b="1" dirty="0">
              <a:solidFill>
                <a:srgbClr val="217D8C"/>
              </a:solidFill>
            </a:endParaRPr>
          </a:p>
          <a:p>
            <a:endParaRPr lang="es-UY" sz="3600" b="1" dirty="0">
              <a:solidFill>
                <a:srgbClr val="217D8C"/>
              </a:solidFill>
            </a:endParaRPr>
          </a:p>
          <a:p>
            <a:r>
              <a:rPr lang="es-UY" sz="3200" b="1" dirty="0">
                <a:solidFill>
                  <a:srgbClr val="217D8C"/>
                </a:solidFill>
              </a:rPr>
              <a:t>- Proyecto ODS 651 en la Cuenca de Santa Lucía en Uruguay</a:t>
            </a:r>
          </a:p>
          <a:p>
            <a:r>
              <a:rPr lang="es-UY" sz="3200" b="1" dirty="0">
                <a:solidFill>
                  <a:srgbClr val="217D8C"/>
                </a:solidFill>
              </a:rPr>
              <a:t>Metodología de aplicación a nivel de cuenca. </a:t>
            </a:r>
          </a:p>
          <a:p>
            <a:endParaRPr lang="es-UY" sz="2800" b="1" dirty="0"/>
          </a:p>
        </p:txBody>
      </p:sp>
      <p:pic>
        <p:nvPicPr>
          <p:cNvPr id="11" name="Imagen 10">
            <a:extLst>
              <a:ext uri="{FF2B5EF4-FFF2-40B4-BE49-F238E27FC236}">
                <a16:creationId xmlns:a16="http://schemas.microsoft.com/office/drawing/2014/main" id="{6CD1918C-629A-44D0-8C79-7ADB0AB8460F}"/>
              </a:ext>
            </a:extLst>
          </p:cNvPr>
          <p:cNvPicPr>
            <a:picLocks noChangeAspect="1"/>
          </p:cNvPicPr>
          <p:nvPr/>
        </p:nvPicPr>
        <p:blipFill>
          <a:blip r:embed="rId3"/>
          <a:stretch>
            <a:fillRect/>
          </a:stretch>
        </p:blipFill>
        <p:spPr>
          <a:xfrm>
            <a:off x="289368" y="1272908"/>
            <a:ext cx="11269219" cy="2375456"/>
          </a:xfrm>
          <a:prstGeom prst="rect">
            <a:avLst/>
          </a:prstGeom>
        </p:spPr>
      </p:pic>
      <p:pic>
        <p:nvPicPr>
          <p:cNvPr id="14" name="Imagen 13">
            <a:extLst>
              <a:ext uri="{FF2B5EF4-FFF2-40B4-BE49-F238E27FC236}">
                <a16:creationId xmlns:a16="http://schemas.microsoft.com/office/drawing/2014/main" id="{28459193-3B31-4D6E-B558-0D73A8D9FE8B}"/>
              </a:ext>
            </a:extLst>
          </p:cNvPr>
          <p:cNvPicPr>
            <a:picLocks noChangeAspect="1"/>
          </p:cNvPicPr>
          <p:nvPr/>
        </p:nvPicPr>
        <p:blipFill>
          <a:blip r:embed="rId4"/>
          <a:stretch>
            <a:fillRect/>
          </a:stretch>
        </p:blipFill>
        <p:spPr>
          <a:xfrm>
            <a:off x="10209088" y="3429000"/>
            <a:ext cx="1915217" cy="2897909"/>
          </a:xfrm>
          <a:prstGeom prst="rect">
            <a:avLst/>
          </a:prstGeom>
        </p:spPr>
      </p:pic>
    </p:spTree>
    <p:extLst>
      <p:ext uri="{BB962C8B-B14F-4D97-AF65-F5344CB8AC3E}">
        <p14:creationId xmlns:p14="http://schemas.microsoft.com/office/powerpoint/2010/main" val="22405891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7694" y="62234"/>
            <a:ext cx="8834974" cy="15696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srgbClr val="00B050"/>
              </a:solidFill>
              <a:latin typeface="+mn-lt"/>
            </a:endParaRPr>
          </a:p>
        </p:txBody>
      </p:sp>
      <p:sp>
        <p:nvSpPr>
          <p:cNvPr id="4" name="Platshållare för innehåll 4"/>
          <p:cNvSpPr txBox="1">
            <a:spLocks/>
          </p:cNvSpPr>
          <p:nvPr/>
        </p:nvSpPr>
        <p:spPr>
          <a:xfrm>
            <a:off x="378691" y="1274618"/>
            <a:ext cx="11265441" cy="44969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UY" sz="2000" i="0" dirty="0">
              <a:solidFill>
                <a:srgbClr val="000000"/>
              </a:solidFill>
              <a:effectLst/>
              <a:latin typeface="Calibri" panose="020F0502020204030204" pitchFamily="34" charset="0"/>
              <a:cs typeface="Calibri" panose="020F0502020204030204" pitchFamily="34" charset="0"/>
            </a:endParaRPr>
          </a:p>
        </p:txBody>
      </p:sp>
      <p:sp>
        <p:nvSpPr>
          <p:cNvPr id="5" name="Rectángulo: esquinas redondeadas 4">
            <a:extLst>
              <a:ext uri="{FF2B5EF4-FFF2-40B4-BE49-F238E27FC236}">
                <a16:creationId xmlns:a16="http://schemas.microsoft.com/office/drawing/2014/main" id="{0312B0CD-0C0E-4184-A58B-7AA0E93E647F}"/>
              </a:ext>
            </a:extLst>
          </p:cNvPr>
          <p:cNvSpPr/>
          <p:nvPr/>
        </p:nvSpPr>
        <p:spPr>
          <a:xfrm>
            <a:off x="-10274" y="6626831"/>
            <a:ext cx="1828800" cy="272265"/>
          </a:xfrm>
          <a:prstGeom prst="roundRect">
            <a:avLst/>
          </a:pr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7" name="Rectángulo: esquinas redondeadas 6">
            <a:extLst>
              <a:ext uri="{FF2B5EF4-FFF2-40B4-BE49-F238E27FC236}">
                <a16:creationId xmlns:a16="http://schemas.microsoft.com/office/drawing/2014/main" id="{4B87276E-5F1B-45F2-8B88-D4FDD582A56C}"/>
              </a:ext>
            </a:extLst>
          </p:cNvPr>
          <p:cNvSpPr/>
          <p:nvPr/>
        </p:nvSpPr>
        <p:spPr>
          <a:xfrm>
            <a:off x="2042845" y="6626831"/>
            <a:ext cx="8106310" cy="231169"/>
          </a:xfrm>
          <a:prstGeom prst="roundRect">
            <a:avLst/>
          </a:prstGeom>
          <a:solidFill>
            <a:srgbClr val="009FDF"/>
          </a:solid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highlight>
                <a:srgbClr val="009FDF"/>
              </a:highlight>
            </a:endParaRPr>
          </a:p>
        </p:txBody>
      </p:sp>
      <p:sp>
        <p:nvSpPr>
          <p:cNvPr id="9" name="Rectángulo: esquinas redondeadas 8">
            <a:extLst>
              <a:ext uri="{FF2B5EF4-FFF2-40B4-BE49-F238E27FC236}">
                <a16:creationId xmlns:a16="http://schemas.microsoft.com/office/drawing/2014/main" id="{4F8CDF00-35CD-4221-85E8-D88549533444}"/>
              </a:ext>
            </a:extLst>
          </p:cNvPr>
          <p:cNvSpPr/>
          <p:nvPr/>
        </p:nvSpPr>
        <p:spPr>
          <a:xfrm>
            <a:off x="2102779" y="6625121"/>
            <a:ext cx="8106310" cy="231169"/>
          </a:xfrm>
          <a:prstGeom prst="roundRect">
            <a:avLst/>
          </a:prstGeom>
          <a:solidFill>
            <a:srgbClr val="009FDF"/>
          </a:solid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highlight>
                <a:srgbClr val="009FDF"/>
              </a:highlight>
            </a:endParaRPr>
          </a:p>
        </p:txBody>
      </p:sp>
      <p:sp>
        <p:nvSpPr>
          <p:cNvPr id="10" name="CuadroTexto 9">
            <a:extLst>
              <a:ext uri="{FF2B5EF4-FFF2-40B4-BE49-F238E27FC236}">
                <a16:creationId xmlns:a16="http://schemas.microsoft.com/office/drawing/2014/main" id="{B1CF4379-90EF-46D5-818C-C1FC4E767B35}"/>
              </a:ext>
            </a:extLst>
          </p:cNvPr>
          <p:cNvSpPr txBox="1"/>
          <p:nvPr/>
        </p:nvSpPr>
        <p:spPr>
          <a:xfrm>
            <a:off x="4006912" y="6625121"/>
            <a:ext cx="4078839" cy="307777"/>
          </a:xfrm>
          <a:prstGeom prst="rect">
            <a:avLst/>
          </a:prstGeom>
          <a:noFill/>
        </p:spPr>
        <p:txBody>
          <a:bodyPr wrap="square" rtlCol="0">
            <a:spAutoFit/>
          </a:bodyPr>
          <a:lstStyle/>
          <a:p>
            <a:r>
              <a:rPr lang="es-UY" sz="1400" b="1" dirty="0">
                <a:solidFill>
                  <a:schemeClr val="bg1"/>
                </a:solidFill>
              </a:rPr>
              <a:t>Movilizando por un mundo con seguridad hídrica</a:t>
            </a:r>
          </a:p>
        </p:txBody>
      </p:sp>
      <p:sp>
        <p:nvSpPr>
          <p:cNvPr id="13" name="CuadroTexto 12">
            <a:extLst>
              <a:ext uri="{FF2B5EF4-FFF2-40B4-BE49-F238E27FC236}">
                <a16:creationId xmlns:a16="http://schemas.microsoft.com/office/drawing/2014/main" id="{3DEA9A38-EF95-47CC-8A34-FF578B0CE825}"/>
              </a:ext>
            </a:extLst>
          </p:cNvPr>
          <p:cNvSpPr txBox="1"/>
          <p:nvPr/>
        </p:nvSpPr>
        <p:spPr>
          <a:xfrm>
            <a:off x="10843490" y="5771570"/>
            <a:ext cx="889965" cy="2308324"/>
          </a:xfrm>
          <a:prstGeom prst="rect">
            <a:avLst/>
          </a:prstGeom>
          <a:noFill/>
        </p:spPr>
        <p:txBody>
          <a:bodyPr wrap="square">
            <a:spAutoFit/>
          </a:bodyPr>
          <a:lstStyle/>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Marcador de texto 1">
            <a:extLst>
              <a:ext uri="{FF2B5EF4-FFF2-40B4-BE49-F238E27FC236}">
                <a16:creationId xmlns:a16="http://schemas.microsoft.com/office/drawing/2014/main" id="{611A98E9-02B7-4FE2-9506-465EA930EDC2}"/>
              </a:ext>
            </a:extLst>
          </p:cNvPr>
          <p:cNvSpPr>
            <a:spLocks noGrp="1"/>
          </p:cNvSpPr>
          <p:nvPr>
            <p:ph type="body" sz="quarter" idx="17"/>
          </p:nvPr>
        </p:nvSpPr>
        <p:spPr>
          <a:xfrm>
            <a:off x="378692" y="217125"/>
            <a:ext cx="10375476" cy="6109783"/>
          </a:xfrm>
        </p:spPr>
        <p:txBody>
          <a:bodyPr/>
          <a:lstStyle/>
          <a:p>
            <a:r>
              <a:rPr lang="es-UY" sz="2800" b="1" dirty="0"/>
              <a:t>Proyecto Jóvenes como Agentes de Cambio GIRH </a:t>
            </a:r>
          </a:p>
          <a:p>
            <a:r>
              <a:rPr lang="es-UY" sz="2800" b="1" dirty="0"/>
              <a:t>AVEAGUA</a:t>
            </a:r>
          </a:p>
          <a:p>
            <a:r>
              <a:rPr lang="es-UY" sz="2800" b="1" dirty="0"/>
              <a:t>                                                                        GWP Venezuela  AVEAGUA       </a:t>
            </a:r>
          </a:p>
          <a:p>
            <a:endParaRPr lang="es-UY" sz="2800" b="1" dirty="0"/>
          </a:p>
          <a:p>
            <a:r>
              <a:rPr lang="es-UY" sz="2800" b="1" dirty="0"/>
              <a:t>                                                                    </a:t>
            </a:r>
          </a:p>
          <a:p>
            <a:endParaRPr lang="es-UY" sz="2800" b="1" dirty="0"/>
          </a:p>
          <a:p>
            <a:endParaRPr lang="es-UY" sz="2800" b="1" dirty="0"/>
          </a:p>
          <a:p>
            <a:r>
              <a:rPr lang="es-UY" sz="2800" b="1" dirty="0"/>
              <a:t>Curso online abierto a jóvenes de</a:t>
            </a:r>
          </a:p>
          <a:p>
            <a:r>
              <a:rPr lang="es-UY" sz="2800" b="1" dirty="0"/>
              <a:t>toda la región</a:t>
            </a:r>
          </a:p>
        </p:txBody>
      </p:sp>
      <p:pic>
        <p:nvPicPr>
          <p:cNvPr id="8" name="Imagen 7">
            <a:extLst>
              <a:ext uri="{FF2B5EF4-FFF2-40B4-BE49-F238E27FC236}">
                <a16:creationId xmlns:a16="http://schemas.microsoft.com/office/drawing/2014/main" id="{F4FBBEDF-3FC9-47A4-9765-DF53D9278BA9}"/>
              </a:ext>
            </a:extLst>
          </p:cNvPr>
          <p:cNvPicPr>
            <a:picLocks noChangeAspect="1"/>
          </p:cNvPicPr>
          <p:nvPr/>
        </p:nvPicPr>
        <p:blipFill>
          <a:blip r:embed="rId3"/>
          <a:stretch>
            <a:fillRect/>
          </a:stretch>
        </p:blipFill>
        <p:spPr>
          <a:xfrm>
            <a:off x="289368" y="719282"/>
            <a:ext cx="5261687" cy="3002828"/>
          </a:xfrm>
          <a:prstGeom prst="rect">
            <a:avLst/>
          </a:prstGeom>
        </p:spPr>
      </p:pic>
      <p:pic>
        <p:nvPicPr>
          <p:cNvPr id="15" name="Imagen 14">
            <a:extLst>
              <a:ext uri="{FF2B5EF4-FFF2-40B4-BE49-F238E27FC236}">
                <a16:creationId xmlns:a16="http://schemas.microsoft.com/office/drawing/2014/main" id="{A9BB309D-264F-44A3-BF20-32B8DAD6E87F}"/>
              </a:ext>
            </a:extLst>
          </p:cNvPr>
          <p:cNvPicPr>
            <a:picLocks noChangeAspect="1"/>
          </p:cNvPicPr>
          <p:nvPr/>
        </p:nvPicPr>
        <p:blipFill>
          <a:blip r:embed="rId4"/>
          <a:stretch>
            <a:fillRect/>
          </a:stretch>
        </p:blipFill>
        <p:spPr>
          <a:xfrm>
            <a:off x="5772729" y="3247900"/>
            <a:ext cx="4871458" cy="2729037"/>
          </a:xfrm>
          <a:prstGeom prst="rect">
            <a:avLst/>
          </a:prstGeom>
        </p:spPr>
      </p:pic>
    </p:spTree>
    <p:extLst>
      <p:ext uri="{BB962C8B-B14F-4D97-AF65-F5344CB8AC3E}">
        <p14:creationId xmlns:p14="http://schemas.microsoft.com/office/powerpoint/2010/main" val="9700608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7694" y="62234"/>
            <a:ext cx="8834974" cy="15696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srgbClr val="00B050"/>
              </a:solidFill>
              <a:latin typeface="+mn-lt"/>
            </a:endParaRPr>
          </a:p>
        </p:txBody>
      </p:sp>
      <p:sp>
        <p:nvSpPr>
          <p:cNvPr id="4" name="Platshållare för innehåll 4"/>
          <p:cNvSpPr txBox="1">
            <a:spLocks/>
          </p:cNvSpPr>
          <p:nvPr/>
        </p:nvSpPr>
        <p:spPr>
          <a:xfrm>
            <a:off x="378691" y="1274618"/>
            <a:ext cx="11265441" cy="44969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UY" sz="2000" i="0" dirty="0">
              <a:solidFill>
                <a:srgbClr val="000000"/>
              </a:solidFill>
              <a:effectLst/>
              <a:latin typeface="Calibri" panose="020F0502020204030204" pitchFamily="34" charset="0"/>
              <a:cs typeface="Calibri" panose="020F0502020204030204" pitchFamily="34" charset="0"/>
            </a:endParaRPr>
          </a:p>
        </p:txBody>
      </p:sp>
      <p:sp>
        <p:nvSpPr>
          <p:cNvPr id="5" name="Rectángulo: esquinas redondeadas 4">
            <a:extLst>
              <a:ext uri="{FF2B5EF4-FFF2-40B4-BE49-F238E27FC236}">
                <a16:creationId xmlns:a16="http://schemas.microsoft.com/office/drawing/2014/main" id="{0312B0CD-0C0E-4184-A58B-7AA0E93E647F}"/>
              </a:ext>
            </a:extLst>
          </p:cNvPr>
          <p:cNvSpPr/>
          <p:nvPr/>
        </p:nvSpPr>
        <p:spPr>
          <a:xfrm>
            <a:off x="-10274" y="6626831"/>
            <a:ext cx="1828800" cy="272265"/>
          </a:xfrm>
          <a:prstGeom prst="roundRect">
            <a:avLst/>
          </a:pr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7" name="Rectángulo: esquinas redondeadas 6">
            <a:extLst>
              <a:ext uri="{FF2B5EF4-FFF2-40B4-BE49-F238E27FC236}">
                <a16:creationId xmlns:a16="http://schemas.microsoft.com/office/drawing/2014/main" id="{4B87276E-5F1B-45F2-8B88-D4FDD582A56C}"/>
              </a:ext>
            </a:extLst>
          </p:cNvPr>
          <p:cNvSpPr/>
          <p:nvPr/>
        </p:nvSpPr>
        <p:spPr>
          <a:xfrm>
            <a:off x="2042845" y="6626831"/>
            <a:ext cx="8106310" cy="231169"/>
          </a:xfrm>
          <a:prstGeom prst="roundRect">
            <a:avLst/>
          </a:prstGeom>
          <a:solidFill>
            <a:srgbClr val="009FDF"/>
          </a:solid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highlight>
                <a:srgbClr val="009FDF"/>
              </a:highlight>
            </a:endParaRPr>
          </a:p>
        </p:txBody>
      </p:sp>
      <p:sp>
        <p:nvSpPr>
          <p:cNvPr id="9" name="Rectángulo: esquinas redondeadas 8">
            <a:extLst>
              <a:ext uri="{FF2B5EF4-FFF2-40B4-BE49-F238E27FC236}">
                <a16:creationId xmlns:a16="http://schemas.microsoft.com/office/drawing/2014/main" id="{4F8CDF00-35CD-4221-85E8-D88549533444}"/>
              </a:ext>
            </a:extLst>
          </p:cNvPr>
          <p:cNvSpPr/>
          <p:nvPr/>
        </p:nvSpPr>
        <p:spPr>
          <a:xfrm>
            <a:off x="2102779" y="6625121"/>
            <a:ext cx="8106310" cy="231169"/>
          </a:xfrm>
          <a:prstGeom prst="roundRect">
            <a:avLst/>
          </a:prstGeom>
          <a:solidFill>
            <a:srgbClr val="009FDF"/>
          </a:solid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highlight>
                <a:srgbClr val="009FDF"/>
              </a:highlight>
            </a:endParaRPr>
          </a:p>
        </p:txBody>
      </p:sp>
      <p:sp>
        <p:nvSpPr>
          <p:cNvPr id="10" name="CuadroTexto 9">
            <a:extLst>
              <a:ext uri="{FF2B5EF4-FFF2-40B4-BE49-F238E27FC236}">
                <a16:creationId xmlns:a16="http://schemas.microsoft.com/office/drawing/2014/main" id="{B1CF4379-90EF-46D5-818C-C1FC4E767B35}"/>
              </a:ext>
            </a:extLst>
          </p:cNvPr>
          <p:cNvSpPr txBox="1"/>
          <p:nvPr/>
        </p:nvSpPr>
        <p:spPr>
          <a:xfrm>
            <a:off x="4006912" y="6625121"/>
            <a:ext cx="4078839" cy="307777"/>
          </a:xfrm>
          <a:prstGeom prst="rect">
            <a:avLst/>
          </a:prstGeom>
          <a:noFill/>
        </p:spPr>
        <p:txBody>
          <a:bodyPr wrap="square" rtlCol="0">
            <a:spAutoFit/>
          </a:bodyPr>
          <a:lstStyle/>
          <a:p>
            <a:r>
              <a:rPr lang="es-UY" sz="1400" b="1" dirty="0">
                <a:solidFill>
                  <a:schemeClr val="bg1"/>
                </a:solidFill>
              </a:rPr>
              <a:t>Movilizando por un mundo con seguridad hídrica</a:t>
            </a:r>
          </a:p>
        </p:txBody>
      </p:sp>
      <p:sp>
        <p:nvSpPr>
          <p:cNvPr id="13" name="CuadroTexto 12">
            <a:extLst>
              <a:ext uri="{FF2B5EF4-FFF2-40B4-BE49-F238E27FC236}">
                <a16:creationId xmlns:a16="http://schemas.microsoft.com/office/drawing/2014/main" id="{3DEA9A38-EF95-47CC-8A34-FF578B0CE825}"/>
              </a:ext>
            </a:extLst>
          </p:cNvPr>
          <p:cNvSpPr txBox="1"/>
          <p:nvPr/>
        </p:nvSpPr>
        <p:spPr>
          <a:xfrm>
            <a:off x="10843490" y="5771570"/>
            <a:ext cx="889965" cy="2308324"/>
          </a:xfrm>
          <a:prstGeom prst="rect">
            <a:avLst/>
          </a:prstGeom>
          <a:noFill/>
        </p:spPr>
        <p:txBody>
          <a:bodyPr wrap="square">
            <a:spAutoFit/>
          </a:bodyPr>
          <a:lstStyle/>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Marcador de texto 1">
            <a:extLst>
              <a:ext uri="{FF2B5EF4-FFF2-40B4-BE49-F238E27FC236}">
                <a16:creationId xmlns:a16="http://schemas.microsoft.com/office/drawing/2014/main" id="{611A98E9-02B7-4FE2-9506-465EA930EDC2}"/>
              </a:ext>
            </a:extLst>
          </p:cNvPr>
          <p:cNvSpPr>
            <a:spLocks noGrp="1"/>
          </p:cNvSpPr>
          <p:nvPr>
            <p:ph type="body" sz="quarter" idx="17"/>
          </p:nvPr>
        </p:nvSpPr>
        <p:spPr>
          <a:xfrm>
            <a:off x="166255" y="374108"/>
            <a:ext cx="10757089" cy="6109783"/>
          </a:xfrm>
        </p:spPr>
        <p:txBody>
          <a:bodyPr/>
          <a:lstStyle/>
          <a:p>
            <a:r>
              <a:rPr lang="es-UY" sz="2800" b="1" dirty="0"/>
              <a:t>Webinarios (1)</a:t>
            </a:r>
          </a:p>
          <a:p>
            <a:endParaRPr lang="es-UY" sz="2800" b="1" dirty="0"/>
          </a:p>
          <a:p>
            <a:pPr marL="342900" indent="-342900">
              <a:buFontTx/>
              <a:buChar char="-"/>
            </a:pPr>
            <a:r>
              <a:rPr lang="es-UY" sz="2400" b="1" i="0" u="none" strike="noStrike" dirty="0">
                <a:solidFill>
                  <a:srgbClr val="217D8C"/>
                </a:solidFill>
                <a:effectLst/>
                <a:latin typeface="+mj-lt"/>
              </a:rPr>
              <a:t> Webinario GWP SAM y CAM </a:t>
            </a:r>
            <a:r>
              <a:rPr lang="es-UY" sz="2400" b="1" i="0" u="sng" strike="noStrike" dirty="0">
                <a:solidFill>
                  <a:srgbClr val="217D8C"/>
                </a:solidFill>
                <a:effectLst/>
                <a:latin typeface="+mj-lt"/>
              </a:rPr>
              <a:t>Género en políticas de agua y cambio climático</a:t>
            </a:r>
          </a:p>
          <a:p>
            <a:r>
              <a:rPr lang="es-UY" sz="2400" b="1" dirty="0">
                <a:solidFill>
                  <a:srgbClr val="217D8C"/>
                </a:solidFill>
                <a:latin typeface="+mj-lt"/>
              </a:rPr>
              <a:t> </a:t>
            </a:r>
          </a:p>
          <a:p>
            <a:pPr marL="457200" indent="-457200">
              <a:buFontTx/>
              <a:buChar char="-"/>
            </a:pPr>
            <a:r>
              <a:rPr lang="es-UY" sz="2400" b="1" dirty="0">
                <a:solidFill>
                  <a:srgbClr val="217D8C"/>
                </a:solidFill>
              </a:rPr>
              <a:t>Ciclo de Webinarios </a:t>
            </a:r>
            <a:r>
              <a:rPr lang="es-UY" sz="2400" b="1" u="sng" dirty="0">
                <a:solidFill>
                  <a:srgbClr val="217D8C"/>
                </a:solidFill>
              </a:rPr>
              <a:t>Proyectos ganadores GIRH 2020 </a:t>
            </a:r>
          </a:p>
          <a:p>
            <a:pPr marL="457200" indent="-457200">
              <a:buFontTx/>
              <a:buChar char="-"/>
            </a:pPr>
            <a:endParaRPr lang="es-UY" sz="2400" b="1" dirty="0">
              <a:solidFill>
                <a:srgbClr val="217D8C"/>
              </a:solidFill>
            </a:endParaRPr>
          </a:p>
          <a:p>
            <a:pPr marL="457200" indent="-457200">
              <a:buFontTx/>
              <a:buChar char="-"/>
            </a:pPr>
            <a:r>
              <a:rPr lang="es-UY" sz="2400" b="1" dirty="0">
                <a:solidFill>
                  <a:srgbClr val="217D8C"/>
                </a:solidFill>
              </a:rPr>
              <a:t>Ciclo de Webinarios </a:t>
            </a:r>
            <a:r>
              <a:rPr lang="es-UY" sz="2400" b="1" u="sng" dirty="0">
                <a:solidFill>
                  <a:srgbClr val="217D8C"/>
                </a:solidFill>
              </a:rPr>
              <a:t>Agentes de Cambio por el Agua</a:t>
            </a:r>
          </a:p>
          <a:p>
            <a:pPr marL="457200" indent="-457200">
              <a:buFontTx/>
              <a:buChar char="-"/>
            </a:pPr>
            <a:endParaRPr lang="es-UY" sz="2400" b="1" u="sng" dirty="0">
              <a:solidFill>
                <a:srgbClr val="217D8C"/>
              </a:solidFill>
            </a:endParaRPr>
          </a:p>
          <a:p>
            <a:endParaRPr lang="es-UY" sz="2800" b="1" dirty="0"/>
          </a:p>
        </p:txBody>
      </p:sp>
      <p:pic>
        <p:nvPicPr>
          <p:cNvPr id="14" name="Imagen 13">
            <a:extLst>
              <a:ext uri="{FF2B5EF4-FFF2-40B4-BE49-F238E27FC236}">
                <a16:creationId xmlns:a16="http://schemas.microsoft.com/office/drawing/2014/main" id="{5D613DE2-B35C-4B49-BC19-55A607DAC6DC}"/>
              </a:ext>
            </a:extLst>
          </p:cNvPr>
          <p:cNvPicPr>
            <a:picLocks noChangeAspect="1"/>
          </p:cNvPicPr>
          <p:nvPr/>
        </p:nvPicPr>
        <p:blipFill>
          <a:blip r:embed="rId3"/>
          <a:stretch>
            <a:fillRect/>
          </a:stretch>
        </p:blipFill>
        <p:spPr>
          <a:xfrm>
            <a:off x="67694" y="3761443"/>
            <a:ext cx="6350787" cy="2944656"/>
          </a:xfrm>
          <a:prstGeom prst="rect">
            <a:avLst/>
          </a:prstGeom>
        </p:spPr>
      </p:pic>
      <p:pic>
        <p:nvPicPr>
          <p:cNvPr id="6" name="Imagen 5"/>
          <p:cNvPicPr>
            <a:picLocks noChangeAspect="1"/>
          </p:cNvPicPr>
          <p:nvPr/>
        </p:nvPicPr>
        <p:blipFill>
          <a:blip r:embed="rId4"/>
          <a:stretch>
            <a:fillRect/>
          </a:stretch>
        </p:blipFill>
        <p:spPr>
          <a:xfrm>
            <a:off x="6785648" y="3810079"/>
            <a:ext cx="4947807" cy="2473903"/>
          </a:xfrm>
          <a:prstGeom prst="rect">
            <a:avLst/>
          </a:prstGeom>
        </p:spPr>
      </p:pic>
      <p:pic>
        <p:nvPicPr>
          <p:cNvPr id="8" name="Imagen 7"/>
          <p:cNvPicPr>
            <a:picLocks noChangeAspect="1"/>
          </p:cNvPicPr>
          <p:nvPr/>
        </p:nvPicPr>
        <p:blipFill>
          <a:blip r:embed="rId5"/>
          <a:stretch>
            <a:fillRect/>
          </a:stretch>
        </p:blipFill>
        <p:spPr>
          <a:xfrm>
            <a:off x="8034168" y="1874624"/>
            <a:ext cx="4157832" cy="1822862"/>
          </a:xfrm>
          <a:prstGeom prst="rect">
            <a:avLst/>
          </a:prstGeom>
        </p:spPr>
      </p:pic>
    </p:spTree>
    <p:extLst>
      <p:ext uri="{BB962C8B-B14F-4D97-AF65-F5344CB8AC3E}">
        <p14:creationId xmlns:p14="http://schemas.microsoft.com/office/powerpoint/2010/main" val="31733725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a:blip r:embed="rId3"/>
          <a:stretch>
            <a:fillRect/>
          </a:stretch>
        </p:blipFill>
        <p:spPr>
          <a:xfrm>
            <a:off x="9479045" y="1182428"/>
            <a:ext cx="2712955" cy="4493141"/>
          </a:xfrm>
          <a:prstGeom prst="rect">
            <a:avLst/>
          </a:prstGeom>
        </p:spPr>
      </p:pic>
      <p:sp>
        <p:nvSpPr>
          <p:cNvPr id="3" name="Rectangle 2"/>
          <p:cNvSpPr txBox="1">
            <a:spLocks noChangeArrowheads="1"/>
          </p:cNvSpPr>
          <p:nvPr/>
        </p:nvSpPr>
        <p:spPr>
          <a:xfrm>
            <a:off x="67694" y="62234"/>
            <a:ext cx="8834974" cy="15696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srgbClr val="00B050"/>
              </a:solidFill>
              <a:latin typeface="+mn-lt"/>
            </a:endParaRPr>
          </a:p>
        </p:txBody>
      </p:sp>
      <p:sp>
        <p:nvSpPr>
          <p:cNvPr id="4" name="Platshållare för innehåll 4"/>
          <p:cNvSpPr txBox="1">
            <a:spLocks/>
          </p:cNvSpPr>
          <p:nvPr/>
        </p:nvSpPr>
        <p:spPr>
          <a:xfrm>
            <a:off x="413610" y="1274617"/>
            <a:ext cx="11265441" cy="44969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UY" sz="2000" i="0" dirty="0">
              <a:solidFill>
                <a:srgbClr val="000000"/>
              </a:solidFill>
              <a:effectLst/>
              <a:latin typeface="Calibri" panose="020F0502020204030204" pitchFamily="34" charset="0"/>
              <a:cs typeface="Calibri" panose="020F0502020204030204" pitchFamily="34" charset="0"/>
            </a:endParaRPr>
          </a:p>
        </p:txBody>
      </p:sp>
      <p:sp>
        <p:nvSpPr>
          <p:cNvPr id="5" name="Rectángulo: esquinas redondeadas 4">
            <a:extLst>
              <a:ext uri="{FF2B5EF4-FFF2-40B4-BE49-F238E27FC236}">
                <a16:creationId xmlns:a16="http://schemas.microsoft.com/office/drawing/2014/main" id="{0312B0CD-0C0E-4184-A58B-7AA0E93E647F}"/>
              </a:ext>
            </a:extLst>
          </p:cNvPr>
          <p:cNvSpPr/>
          <p:nvPr/>
        </p:nvSpPr>
        <p:spPr>
          <a:xfrm>
            <a:off x="-10274" y="6626831"/>
            <a:ext cx="1828800" cy="272265"/>
          </a:xfrm>
          <a:prstGeom prst="roundRect">
            <a:avLst/>
          </a:pr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7" name="Rectángulo: esquinas redondeadas 6">
            <a:extLst>
              <a:ext uri="{FF2B5EF4-FFF2-40B4-BE49-F238E27FC236}">
                <a16:creationId xmlns:a16="http://schemas.microsoft.com/office/drawing/2014/main" id="{4B87276E-5F1B-45F2-8B88-D4FDD582A56C}"/>
              </a:ext>
            </a:extLst>
          </p:cNvPr>
          <p:cNvSpPr/>
          <p:nvPr/>
        </p:nvSpPr>
        <p:spPr>
          <a:xfrm>
            <a:off x="2042845" y="6626831"/>
            <a:ext cx="8106310" cy="231169"/>
          </a:xfrm>
          <a:prstGeom prst="roundRect">
            <a:avLst/>
          </a:prstGeom>
          <a:solidFill>
            <a:srgbClr val="009FDF"/>
          </a:solid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highlight>
                <a:srgbClr val="009FDF"/>
              </a:highlight>
            </a:endParaRPr>
          </a:p>
        </p:txBody>
      </p:sp>
      <p:sp>
        <p:nvSpPr>
          <p:cNvPr id="9" name="Rectángulo: esquinas redondeadas 8">
            <a:extLst>
              <a:ext uri="{FF2B5EF4-FFF2-40B4-BE49-F238E27FC236}">
                <a16:creationId xmlns:a16="http://schemas.microsoft.com/office/drawing/2014/main" id="{4F8CDF00-35CD-4221-85E8-D88549533444}"/>
              </a:ext>
            </a:extLst>
          </p:cNvPr>
          <p:cNvSpPr/>
          <p:nvPr/>
        </p:nvSpPr>
        <p:spPr>
          <a:xfrm>
            <a:off x="2102779" y="6625121"/>
            <a:ext cx="8106310" cy="231169"/>
          </a:xfrm>
          <a:prstGeom prst="roundRect">
            <a:avLst/>
          </a:prstGeom>
          <a:solidFill>
            <a:srgbClr val="009FDF"/>
          </a:solid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highlight>
                <a:srgbClr val="009FDF"/>
              </a:highlight>
            </a:endParaRPr>
          </a:p>
        </p:txBody>
      </p:sp>
      <p:sp>
        <p:nvSpPr>
          <p:cNvPr id="10" name="CuadroTexto 9">
            <a:extLst>
              <a:ext uri="{FF2B5EF4-FFF2-40B4-BE49-F238E27FC236}">
                <a16:creationId xmlns:a16="http://schemas.microsoft.com/office/drawing/2014/main" id="{B1CF4379-90EF-46D5-818C-C1FC4E767B35}"/>
              </a:ext>
            </a:extLst>
          </p:cNvPr>
          <p:cNvSpPr txBox="1"/>
          <p:nvPr/>
        </p:nvSpPr>
        <p:spPr>
          <a:xfrm>
            <a:off x="4006912" y="6625121"/>
            <a:ext cx="4078839" cy="307777"/>
          </a:xfrm>
          <a:prstGeom prst="rect">
            <a:avLst/>
          </a:prstGeom>
          <a:noFill/>
        </p:spPr>
        <p:txBody>
          <a:bodyPr wrap="square" rtlCol="0">
            <a:spAutoFit/>
          </a:bodyPr>
          <a:lstStyle/>
          <a:p>
            <a:r>
              <a:rPr lang="es-UY" sz="1400" b="1" dirty="0">
                <a:solidFill>
                  <a:schemeClr val="bg1"/>
                </a:solidFill>
              </a:rPr>
              <a:t>Movilizando por un mundo con seguridad hídrica</a:t>
            </a:r>
          </a:p>
        </p:txBody>
      </p:sp>
      <p:sp>
        <p:nvSpPr>
          <p:cNvPr id="13" name="CuadroTexto 12">
            <a:extLst>
              <a:ext uri="{FF2B5EF4-FFF2-40B4-BE49-F238E27FC236}">
                <a16:creationId xmlns:a16="http://schemas.microsoft.com/office/drawing/2014/main" id="{3DEA9A38-EF95-47CC-8A34-FF578B0CE825}"/>
              </a:ext>
            </a:extLst>
          </p:cNvPr>
          <p:cNvSpPr txBox="1"/>
          <p:nvPr/>
        </p:nvSpPr>
        <p:spPr>
          <a:xfrm>
            <a:off x="10843490" y="5771570"/>
            <a:ext cx="889965" cy="2308324"/>
          </a:xfrm>
          <a:prstGeom prst="rect">
            <a:avLst/>
          </a:prstGeom>
          <a:noFill/>
        </p:spPr>
        <p:txBody>
          <a:bodyPr wrap="square">
            <a:spAutoFit/>
          </a:bodyPr>
          <a:lstStyle/>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Marcador de texto 1">
            <a:extLst>
              <a:ext uri="{FF2B5EF4-FFF2-40B4-BE49-F238E27FC236}">
                <a16:creationId xmlns:a16="http://schemas.microsoft.com/office/drawing/2014/main" id="{611A98E9-02B7-4FE2-9506-465EA930EDC2}"/>
              </a:ext>
            </a:extLst>
          </p:cNvPr>
          <p:cNvSpPr>
            <a:spLocks noGrp="1"/>
          </p:cNvSpPr>
          <p:nvPr>
            <p:ph type="body" sz="quarter" idx="17"/>
          </p:nvPr>
        </p:nvSpPr>
        <p:spPr>
          <a:xfrm>
            <a:off x="166255" y="374108"/>
            <a:ext cx="7351461" cy="6109783"/>
          </a:xfrm>
        </p:spPr>
        <p:txBody>
          <a:bodyPr/>
          <a:lstStyle/>
          <a:p>
            <a:r>
              <a:rPr lang="es-UY" sz="2800" b="1" dirty="0"/>
              <a:t>Webinarios (2)</a:t>
            </a:r>
          </a:p>
          <a:p>
            <a:endParaRPr lang="es-UY" sz="2800" b="1" dirty="0"/>
          </a:p>
          <a:p>
            <a:endParaRPr lang="es-UY" sz="2800" b="1" dirty="0"/>
          </a:p>
          <a:p>
            <a:pPr marL="342900" indent="-342900">
              <a:buFontTx/>
              <a:buChar char="-"/>
            </a:pPr>
            <a:r>
              <a:rPr lang="es-UY" sz="2400" b="1" i="0" u="none" strike="noStrike" dirty="0">
                <a:solidFill>
                  <a:srgbClr val="217D8C"/>
                </a:solidFill>
                <a:effectLst/>
                <a:latin typeface="+mj-lt"/>
              </a:rPr>
              <a:t> </a:t>
            </a:r>
            <a:r>
              <a:rPr lang="es-UY" sz="2400" b="1" dirty="0">
                <a:solidFill>
                  <a:srgbClr val="217D8C"/>
                </a:solidFill>
              </a:rPr>
              <a:t>Ciclo de Webinarios </a:t>
            </a:r>
            <a:r>
              <a:rPr lang="es-UY" sz="2400" b="1" u="sng" dirty="0">
                <a:solidFill>
                  <a:srgbClr val="217D8C"/>
                </a:solidFill>
              </a:rPr>
              <a:t>FADA (GWP Argentina) proyectos financiados 2021</a:t>
            </a:r>
          </a:p>
          <a:p>
            <a:endParaRPr lang="es-UY" sz="2400" b="1" dirty="0">
              <a:solidFill>
                <a:srgbClr val="217D8C"/>
              </a:solidFill>
            </a:endParaRPr>
          </a:p>
          <a:p>
            <a:pPr marL="457200" indent="-457200">
              <a:buFontTx/>
              <a:buChar char="-"/>
            </a:pPr>
            <a:r>
              <a:rPr lang="es-UY" sz="2400" b="1" dirty="0">
                <a:solidFill>
                  <a:srgbClr val="217D8C"/>
                </a:solidFill>
              </a:rPr>
              <a:t>Ciclo de Webinarios </a:t>
            </a:r>
            <a:r>
              <a:rPr lang="es-UY" sz="2400" b="1" u="sng" dirty="0">
                <a:solidFill>
                  <a:srgbClr val="217D8C"/>
                </a:solidFill>
              </a:rPr>
              <a:t>GWP Brasil sobre Cooperación en Aguas Transfronterizas</a:t>
            </a:r>
          </a:p>
          <a:p>
            <a:endParaRPr lang="es-UY" sz="2400" b="1" u="sng" dirty="0">
              <a:solidFill>
                <a:srgbClr val="217D8C"/>
              </a:solidFill>
            </a:endParaRPr>
          </a:p>
          <a:p>
            <a:pPr marL="457200" indent="-457200">
              <a:buFontTx/>
              <a:buChar char="-"/>
            </a:pPr>
            <a:r>
              <a:rPr lang="es-UY" sz="2400" b="1" dirty="0">
                <a:solidFill>
                  <a:srgbClr val="217D8C"/>
                </a:solidFill>
              </a:rPr>
              <a:t>Congreso Internacional </a:t>
            </a:r>
            <a:r>
              <a:rPr lang="es-UY" sz="2400" b="1" u="sng" dirty="0">
                <a:solidFill>
                  <a:srgbClr val="217D8C"/>
                </a:solidFill>
              </a:rPr>
              <a:t>Páramos Fuente de Vida GWP Colombia</a:t>
            </a:r>
          </a:p>
          <a:p>
            <a:pPr marL="457200" indent="-457200">
              <a:buFontTx/>
              <a:buChar char="-"/>
            </a:pPr>
            <a:endParaRPr lang="es-UY" sz="2400" b="1" dirty="0">
              <a:solidFill>
                <a:srgbClr val="217D8C"/>
              </a:solidFill>
            </a:endParaRPr>
          </a:p>
          <a:p>
            <a:pPr marL="457200" indent="-457200">
              <a:buFontTx/>
              <a:buChar char="-"/>
            </a:pPr>
            <a:r>
              <a:rPr lang="es-UY" sz="2400" b="1" dirty="0">
                <a:solidFill>
                  <a:srgbClr val="217D8C"/>
                </a:solidFill>
              </a:rPr>
              <a:t>Webinarios</a:t>
            </a:r>
            <a:r>
              <a:rPr lang="es-UY" sz="2400" b="1" u="sng" dirty="0">
                <a:solidFill>
                  <a:srgbClr val="217D8C"/>
                </a:solidFill>
              </a:rPr>
              <a:t> Proyecto Piloto 661 en Argentina</a:t>
            </a:r>
          </a:p>
          <a:p>
            <a:pPr marL="457200" indent="-457200">
              <a:buFontTx/>
              <a:buChar char="-"/>
            </a:pPr>
            <a:endParaRPr lang="es-UY" sz="2800" b="1" dirty="0"/>
          </a:p>
        </p:txBody>
      </p:sp>
      <p:pic>
        <p:nvPicPr>
          <p:cNvPr id="14" name="Imagen 13"/>
          <p:cNvPicPr>
            <a:picLocks noChangeAspect="1"/>
          </p:cNvPicPr>
          <p:nvPr/>
        </p:nvPicPr>
        <p:blipFill>
          <a:blip r:embed="rId4"/>
          <a:stretch>
            <a:fillRect/>
          </a:stretch>
        </p:blipFill>
        <p:spPr>
          <a:xfrm>
            <a:off x="7765071" y="4469334"/>
            <a:ext cx="1699550" cy="1985074"/>
          </a:xfrm>
          <a:prstGeom prst="rect">
            <a:avLst/>
          </a:prstGeom>
        </p:spPr>
      </p:pic>
      <p:pic>
        <p:nvPicPr>
          <p:cNvPr id="16" name="Imagen 15"/>
          <p:cNvPicPr>
            <a:picLocks noChangeAspect="1"/>
          </p:cNvPicPr>
          <p:nvPr/>
        </p:nvPicPr>
        <p:blipFill>
          <a:blip r:embed="rId5"/>
          <a:stretch>
            <a:fillRect/>
          </a:stretch>
        </p:blipFill>
        <p:spPr>
          <a:xfrm>
            <a:off x="9478228" y="4448645"/>
            <a:ext cx="1758732" cy="2054199"/>
          </a:xfrm>
          <a:prstGeom prst="rect">
            <a:avLst/>
          </a:prstGeom>
        </p:spPr>
      </p:pic>
      <p:pic>
        <p:nvPicPr>
          <p:cNvPr id="17" name="Imagen 16"/>
          <p:cNvPicPr>
            <a:picLocks noChangeAspect="1"/>
          </p:cNvPicPr>
          <p:nvPr/>
        </p:nvPicPr>
        <p:blipFill>
          <a:blip r:embed="rId6"/>
          <a:stretch>
            <a:fillRect/>
          </a:stretch>
        </p:blipFill>
        <p:spPr>
          <a:xfrm>
            <a:off x="7663098" y="1312248"/>
            <a:ext cx="2219826" cy="3157086"/>
          </a:xfrm>
          <a:prstGeom prst="rect">
            <a:avLst/>
          </a:prstGeom>
        </p:spPr>
      </p:pic>
    </p:spTree>
    <p:extLst>
      <p:ext uri="{BB962C8B-B14F-4D97-AF65-F5344CB8AC3E}">
        <p14:creationId xmlns:p14="http://schemas.microsoft.com/office/powerpoint/2010/main" val="31032884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7694" y="62234"/>
            <a:ext cx="8834974" cy="15696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srgbClr val="00B050"/>
              </a:solidFill>
              <a:latin typeface="+mn-lt"/>
            </a:endParaRPr>
          </a:p>
        </p:txBody>
      </p:sp>
      <p:sp>
        <p:nvSpPr>
          <p:cNvPr id="4" name="Platshållare för innehåll 4"/>
          <p:cNvSpPr txBox="1">
            <a:spLocks/>
          </p:cNvSpPr>
          <p:nvPr/>
        </p:nvSpPr>
        <p:spPr>
          <a:xfrm>
            <a:off x="378691" y="1274618"/>
            <a:ext cx="11265441" cy="44969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UY" sz="2000" i="0" dirty="0">
              <a:solidFill>
                <a:srgbClr val="000000"/>
              </a:solidFill>
              <a:effectLst/>
              <a:latin typeface="Calibri" panose="020F0502020204030204" pitchFamily="34" charset="0"/>
              <a:cs typeface="Calibri" panose="020F0502020204030204" pitchFamily="34" charset="0"/>
            </a:endParaRPr>
          </a:p>
        </p:txBody>
      </p:sp>
      <p:sp>
        <p:nvSpPr>
          <p:cNvPr id="5" name="Rectángulo: esquinas redondeadas 4">
            <a:extLst>
              <a:ext uri="{FF2B5EF4-FFF2-40B4-BE49-F238E27FC236}">
                <a16:creationId xmlns:a16="http://schemas.microsoft.com/office/drawing/2014/main" id="{0312B0CD-0C0E-4184-A58B-7AA0E93E647F}"/>
              </a:ext>
            </a:extLst>
          </p:cNvPr>
          <p:cNvSpPr/>
          <p:nvPr/>
        </p:nvSpPr>
        <p:spPr>
          <a:xfrm>
            <a:off x="-10274" y="6626831"/>
            <a:ext cx="1828800" cy="272265"/>
          </a:xfrm>
          <a:prstGeom prst="roundRect">
            <a:avLst/>
          </a:pr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7" name="Rectángulo: esquinas redondeadas 6">
            <a:extLst>
              <a:ext uri="{FF2B5EF4-FFF2-40B4-BE49-F238E27FC236}">
                <a16:creationId xmlns:a16="http://schemas.microsoft.com/office/drawing/2014/main" id="{4B87276E-5F1B-45F2-8B88-D4FDD582A56C}"/>
              </a:ext>
            </a:extLst>
          </p:cNvPr>
          <p:cNvSpPr/>
          <p:nvPr/>
        </p:nvSpPr>
        <p:spPr>
          <a:xfrm>
            <a:off x="2042845" y="6626831"/>
            <a:ext cx="8106310" cy="231169"/>
          </a:xfrm>
          <a:prstGeom prst="roundRect">
            <a:avLst/>
          </a:prstGeom>
          <a:solidFill>
            <a:srgbClr val="009FDF"/>
          </a:solid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highlight>
                <a:srgbClr val="009FDF"/>
              </a:highlight>
            </a:endParaRPr>
          </a:p>
        </p:txBody>
      </p:sp>
      <p:sp>
        <p:nvSpPr>
          <p:cNvPr id="9" name="Rectángulo: esquinas redondeadas 8">
            <a:extLst>
              <a:ext uri="{FF2B5EF4-FFF2-40B4-BE49-F238E27FC236}">
                <a16:creationId xmlns:a16="http://schemas.microsoft.com/office/drawing/2014/main" id="{4F8CDF00-35CD-4221-85E8-D88549533444}"/>
              </a:ext>
            </a:extLst>
          </p:cNvPr>
          <p:cNvSpPr/>
          <p:nvPr/>
        </p:nvSpPr>
        <p:spPr>
          <a:xfrm>
            <a:off x="2102779" y="6625121"/>
            <a:ext cx="8106310" cy="231169"/>
          </a:xfrm>
          <a:prstGeom prst="roundRect">
            <a:avLst/>
          </a:prstGeom>
          <a:solidFill>
            <a:srgbClr val="009FDF"/>
          </a:solid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highlight>
                <a:srgbClr val="009FDF"/>
              </a:highlight>
            </a:endParaRPr>
          </a:p>
        </p:txBody>
      </p:sp>
      <p:sp>
        <p:nvSpPr>
          <p:cNvPr id="10" name="CuadroTexto 9">
            <a:extLst>
              <a:ext uri="{FF2B5EF4-FFF2-40B4-BE49-F238E27FC236}">
                <a16:creationId xmlns:a16="http://schemas.microsoft.com/office/drawing/2014/main" id="{B1CF4379-90EF-46D5-818C-C1FC4E767B35}"/>
              </a:ext>
            </a:extLst>
          </p:cNvPr>
          <p:cNvSpPr txBox="1"/>
          <p:nvPr/>
        </p:nvSpPr>
        <p:spPr>
          <a:xfrm>
            <a:off x="4006912" y="6625121"/>
            <a:ext cx="4078839" cy="307777"/>
          </a:xfrm>
          <a:prstGeom prst="rect">
            <a:avLst/>
          </a:prstGeom>
          <a:noFill/>
        </p:spPr>
        <p:txBody>
          <a:bodyPr wrap="square" rtlCol="0">
            <a:spAutoFit/>
          </a:bodyPr>
          <a:lstStyle/>
          <a:p>
            <a:r>
              <a:rPr lang="es-UY" sz="1400" b="1" dirty="0">
                <a:solidFill>
                  <a:schemeClr val="bg1"/>
                </a:solidFill>
              </a:rPr>
              <a:t>Movilizando por un mundo con seguridad hídrica</a:t>
            </a:r>
          </a:p>
        </p:txBody>
      </p:sp>
      <p:sp>
        <p:nvSpPr>
          <p:cNvPr id="13" name="CuadroTexto 12">
            <a:extLst>
              <a:ext uri="{FF2B5EF4-FFF2-40B4-BE49-F238E27FC236}">
                <a16:creationId xmlns:a16="http://schemas.microsoft.com/office/drawing/2014/main" id="{3DEA9A38-EF95-47CC-8A34-FF578B0CE825}"/>
              </a:ext>
            </a:extLst>
          </p:cNvPr>
          <p:cNvSpPr txBox="1"/>
          <p:nvPr/>
        </p:nvSpPr>
        <p:spPr>
          <a:xfrm>
            <a:off x="10843490" y="5771570"/>
            <a:ext cx="889965" cy="2308324"/>
          </a:xfrm>
          <a:prstGeom prst="rect">
            <a:avLst/>
          </a:prstGeom>
          <a:noFill/>
        </p:spPr>
        <p:txBody>
          <a:bodyPr wrap="square">
            <a:spAutoFit/>
          </a:bodyPr>
          <a:lstStyle/>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Marcador de texto 1">
            <a:extLst>
              <a:ext uri="{FF2B5EF4-FFF2-40B4-BE49-F238E27FC236}">
                <a16:creationId xmlns:a16="http://schemas.microsoft.com/office/drawing/2014/main" id="{611A98E9-02B7-4FE2-9506-465EA930EDC2}"/>
              </a:ext>
            </a:extLst>
          </p:cNvPr>
          <p:cNvSpPr>
            <a:spLocks noGrp="1"/>
          </p:cNvSpPr>
          <p:nvPr>
            <p:ph type="body" sz="quarter" idx="17"/>
          </p:nvPr>
        </p:nvSpPr>
        <p:spPr>
          <a:xfrm>
            <a:off x="166255" y="374108"/>
            <a:ext cx="11477877" cy="6483892"/>
          </a:xfrm>
        </p:spPr>
        <p:txBody>
          <a:bodyPr/>
          <a:lstStyle/>
          <a:p>
            <a:r>
              <a:rPr lang="es-UY" sz="3200" b="1" dirty="0">
                <a:solidFill>
                  <a:srgbClr val="217D8C"/>
                </a:solidFill>
              </a:rPr>
              <a:t>Publicaciones y difusión de conocimiento</a:t>
            </a:r>
          </a:p>
          <a:p>
            <a:pPr marL="457200" indent="-457200" algn="just">
              <a:buFontTx/>
              <a:buChar char="-"/>
            </a:pPr>
            <a:r>
              <a:rPr lang="es-UY" sz="2000" dirty="0">
                <a:solidFill>
                  <a:srgbClr val="169B62"/>
                </a:solidFill>
                <a:latin typeface="+mn-lt"/>
              </a:rPr>
              <a:t>Documento</a:t>
            </a:r>
            <a:r>
              <a:rPr lang="es-UY" sz="2000" b="1" dirty="0">
                <a:solidFill>
                  <a:srgbClr val="169B62"/>
                </a:solidFill>
                <a:latin typeface="+mn-lt"/>
              </a:rPr>
              <a:t> “Género en el marco político y de planificación sobre cambio climático y agua en Centro y Suramérica”.</a:t>
            </a:r>
          </a:p>
          <a:p>
            <a:pPr marL="457200" indent="-457200" algn="just">
              <a:buFontTx/>
              <a:buChar char="-"/>
            </a:pPr>
            <a:r>
              <a:rPr lang="en-US" sz="2000" dirty="0">
                <a:solidFill>
                  <a:srgbClr val="169B62"/>
                </a:solidFill>
                <a:effectLst/>
                <a:latin typeface="+mn-lt"/>
                <a:ea typeface="Times New Roman" panose="02020603050405020304" pitchFamily="18" charset="0"/>
                <a:cs typeface="Calibri" panose="020F0502020204030204" pitchFamily="34" charset="0"/>
              </a:rPr>
              <a:t>Mujica, A., Piaggio, C., Díaz, Leandro, </a:t>
            </a:r>
            <a:r>
              <a:rPr lang="en-US" sz="2000" dirty="0" err="1">
                <a:solidFill>
                  <a:srgbClr val="169B62"/>
                </a:solidFill>
                <a:effectLst/>
                <a:latin typeface="+mn-lt"/>
                <a:ea typeface="Times New Roman" panose="02020603050405020304" pitchFamily="18" charset="0"/>
                <a:cs typeface="Calibri" panose="020F0502020204030204" pitchFamily="34" charset="0"/>
              </a:rPr>
              <a:t>Bussi</a:t>
            </a:r>
            <a:r>
              <a:rPr lang="en-US" sz="2000" dirty="0">
                <a:solidFill>
                  <a:srgbClr val="169B62"/>
                </a:solidFill>
                <a:effectLst/>
                <a:latin typeface="+mn-lt"/>
                <a:ea typeface="Times New Roman" panose="02020603050405020304" pitchFamily="18" charset="0"/>
                <a:cs typeface="Calibri" panose="020F0502020204030204" pitchFamily="34" charset="0"/>
              </a:rPr>
              <a:t>, J., Palacios, A, y Carlos </a:t>
            </a:r>
            <a:r>
              <a:rPr lang="en-US" sz="2000" dirty="0" err="1">
                <a:solidFill>
                  <a:srgbClr val="169B62"/>
                </a:solidFill>
                <a:effectLst/>
                <a:latin typeface="+mn-lt"/>
                <a:ea typeface="Times New Roman" panose="02020603050405020304" pitchFamily="18" charset="0"/>
                <a:cs typeface="Calibri" panose="020F0502020204030204" pitchFamily="34" charset="0"/>
              </a:rPr>
              <a:t>Hiroo</a:t>
            </a:r>
            <a:r>
              <a:rPr lang="en-US" sz="2000" dirty="0">
                <a:solidFill>
                  <a:srgbClr val="169B62"/>
                </a:solidFill>
                <a:effectLst/>
                <a:latin typeface="+mn-lt"/>
                <a:ea typeface="Times New Roman" panose="02020603050405020304" pitchFamily="18" charset="0"/>
                <a:cs typeface="Calibri" panose="020F0502020204030204" pitchFamily="34" charset="0"/>
              </a:rPr>
              <a:t> Saito</a:t>
            </a:r>
            <a:r>
              <a:rPr lang="en-US" sz="1800" dirty="0">
                <a:solidFill>
                  <a:srgbClr val="169B62"/>
                </a:solidFill>
                <a:effectLst/>
                <a:latin typeface="+mn-lt"/>
                <a:ea typeface="Times New Roman" panose="02020603050405020304" pitchFamily="18" charset="0"/>
                <a:cs typeface="Calibri" panose="020F0502020204030204" pitchFamily="34" charset="0"/>
              </a:rPr>
              <a:t>, </a:t>
            </a:r>
            <a:r>
              <a:rPr lang="en-US" sz="2000" dirty="0">
                <a:solidFill>
                  <a:srgbClr val="169B62"/>
                </a:solidFill>
                <a:effectLst/>
                <a:latin typeface="+mn-lt"/>
                <a:ea typeface="Times New Roman" panose="02020603050405020304" pitchFamily="18" charset="0"/>
              </a:rPr>
              <a:t>“</a:t>
            </a:r>
            <a:r>
              <a:rPr lang="en-US" sz="2000" b="1" dirty="0">
                <a:solidFill>
                  <a:srgbClr val="169B62"/>
                </a:solidFill>
                <a:effectLst/>
                <a:latin typeface="+mn-lt"/>
                <a:ea typeface="Times New Roman" panose="02020603050405020304" pitchFamily="18" charset="0"/>
              </a:rPr>
              <a:t>The Global Water Partnership-South America and the Transboundary Implementation of Integrated Water Resources Management (SDG Target 6.5</a:t>
            </a:r>
            <a:r>
              <a:rPr lang="en-US" sz="2000" dirty="0">
                <a:solidFill>
                  <a:srgbClr val="169B62"/>
                </a:solidFill>
                <a:effectLst/>
                <a:latin typeface="+mn-lt"/>
                <a:ea typeface="Times New Roman" panose="02020603050405020304" pitchFamily="18" charset="0"/>
              </a:rPr>
              <a:t>), Sustainable Development Goals for Society, Vol 1, </a:t>
            </a:r>
            <a:r>
              <a:rPr lang="en-US" sz="2000" dirty="0" err="1">
                <a:solidFill>
                  <a:srgbClr val="169B62"/>
                </a:solidFill>
                <a:effectLst/>
                <a:latin typeface="+mn-lt"/>
                <a:ea typeface="Times New Roman" panose="02020603050405020304" pitchFamily="18" charset="0"/>
              </a:rPr>
              <a:t>Godwell</a:t>
            </a:r>
            <a:r>
              <a:rPr lang="en-US" sz="2000" dirty="0">
                <a:solidFill>
                  <a:srgbClr val="169B62"/>
                </a:solidFill>
                <a:effectLst/>
                <a:latin typeface="+mn-lt"/>
                <a:ea typeface="Times New Roman" panose="02020603050405020304" pitchFamily="18" charset="0"/>
              </a:rPr>
              <a:t> </a:t>
            </a:r>
            <a:r>
              <a:rPr lang="en-US" sz="2000" dirty="0" err="1">
                <a:solidFill>
                  <a:srgbClr val="169B62"/>
                </a:solidFill>
                <a:effectLst/>
                <a:latin typeface="+mn-lt"/>
                <a:ea typeface="Times New Roman" panose="02020603050405020304" pitchFamily="18" charset="0"/>
              </a:rPr>
              <a:t>Nahmo</a:t>
            </a:r>
            <a:r>
              <a:rPr lang="en-US" sz="2000" dirty="0">
                <a:solidFill>
                  <a:srgbClr val="169B62"/>
                </a:solidFill>
                <a:effectLst/>
                <a:latin typeface="+mn-lt"/>
                <a:ea typeface="Times New Roman" panose="02020603050405020304" pitchFamily="18" charset="0"/>
              </a:rPr>
              <a:t>, </a:t>
            </a:r>
            <a:r>
              <a:rPr lang="en-US" sz="2000" dirty="0" err="1">
                <a:solidFill>
                  <a:srgbClr val="169B62"/>
                </a:solidFill>
                <a:effectLst/>
                <a:latin typeface="+mn-lt"/>
                <a:ea typeface="Times New Roman" panose="02020603050405020304" pitchFamily="18" charset="0"/>
              </a:rPr>
              <a:t>Muchaiteyi</a:t>
            </a:r>
            <a:r>
              <a:rPr lang="en-US" sz="2000" dirty="0">
                <a:solidFill>
                  <a:srgbClr val="169B62"/>
                </a:solidFill>
                <a:effectLst/>
                <a:latin typeface="+mn-lt"/>
                <a:ea typeface="Times New Roman" panose="02020603050405020304" pitchFamily="18" charset="0"/>
              </a:rPr>
              <a:t> Togo y </a:t>
            </a:r>
            <a:r>
              <a:rPr lang="en-US" sz="2000" dirty="0" err="1">
                <a:solidFill>
                  <a:srgbClr val="169B62"/>
                </a:solidFill>
                <a:effectLst/>
                <a:latin typeface="+mn-lt"/>
                <a:ea typeface="Times New Roman" panose="02020603050405020304" pitchFamily="18" charset="0"/>
              </a:rPr>
              <a:t>Kaitano</a:t>
            </a:r>
            <a:r>
              <a:rPr lang="en-US" sz="2000" dirty="0">
                <a:solidFill>
                  <a:srgbClr val="169B62"/>
                </a:solidFill>
                <a:effectLst/>
                <a:latin typeface="+mn-lt"/>
                <a:ea typeface="Times New Roman" panose="02020603050405020304" pitchFamily="18" charset="0"/>
              </a:rPr>
              <a:t> Dube (eds), Springer, 2021.</a:t>
            </a:r>
          </a:p>
          <a:p>
            <a:pPr marL="457200" indent="-457200" algn="just">
              <a:buFontTx/>
              <a:buChar char="-"/>
            </a:pPr>
            <a:r>
              <a:rPr lang="es-UY" sz="2000" dirty="0">
                <a:effectLst/>
                <a:latin typeface="+mn-lt"/>
                <a:ea typeface="Times New Roman" panose="02020603050405020304" pitchFamily="18" charset="0"/>
              </a:rPr>
              <a:t>Mujica, A., “</a:t>
            </a:r>
            <a:r>
              <a:rPr lang="es-UY" sz="2000" b="1" dirty="0">
                <a:effectLst/>
                <a:latin typeface="+mn-lt"/>
                <a:ea typeface="Times New Roman" panose="02020603050405020304" pitchFamily="18" charset="0"/>
              </a:rPr>
              <a:t>Global </a:t>
            </a:r>
            <a:r>
              <a:rPr lang="es-UY" sz="2000" b="1" dirty="0" err="1">
                <a:effectLst/>
                <a:latin typeface="+mn-lt"/>
                <a:ea typeface="Times New Roman" panose="02020603050405020304" pitchFamily="18" charset="0"/>
              </a:rPr>
              <a:t>Water</a:t>
            </a:r>
            <a:r>
              <a:rPr lang="es-UY" sz="2000" b="1" dirty="0">
                <a:effectLst/>
                <a:latin typeface="+mn-lt"/>
                <a:ea typeface="Times New Roman" panose="02020603050405020304" pitchFamily="18" charset="0"/>
              </a:rPr>
              <a:t> </a:t>
            </a:r>
            <a:r>
              <a:rPr lang="es-UY" sz="2000" b="1" dirty="0" err="1">
                <a:effectLst/>
                <a:latin typeface="+mn-lt"/>
                <a:ea typeface="Times New Roman" panose="02020603050405020304" pitchFamily="18" charset="0"/>
              </a:rPr>
              <a:t>Partnership</a:t>
            </a:r>
            <a:r>
              <a:rPr lang="es-UY" sz="2000" b="1" dirty="0">
                <a:effectLst/>
                <a:latin typeface="+mn-lt"/>
                <a:ea typeface="Times New Roman" panose="02020603050405020304" pitchFamily="18" charset="0"/>
              </a:rPr>
              <a:t> y su estrategia de género</a:t>
            </a:r>
            <a:r>
              <a:rPr lang="es-UY" sz="2000" dirty="0">
                <a:effectLst/>
                <a:latin typeface="+mn-lt"/>
                <a:ea typeface="Times New Roman" panose="02020603050405020304" pitchFamily="18" charset="0"/>
              </a:rPr>
              <a:t>”,                                                                          Ateneo Ecológico del Orinoco, </a:t>
            </a:r>
            <a:r>
              <a:rPr lang="es-UY" sz="2000" dirty="0" err="1">
                <a:effectLst/>
                <a:latin typeface="+mn-lt"/>
                <a:ea typeface="Times New Roman" panose="02020603050405020304" pitchFamily="18" charset="0"/>
              </a:rPr>
              <a:t>Vol</a:t>
            </a:r>
            <a:r>
              <a:rPr lang="es-UY" sz="2000" dirty="0">
                <a:effectLst/>
                <a:latin typeface="+mn-lt"/>
                <a:ea typeface="Times New Roman" panose="02020603050405020304" pitchFamily="18" charset="0"/>
              </a:rPr>
              <a:t> I, No. I, febrero 2021, </a:t>
            </a:r>
            <a:r>
              <a:rPr lang="es-UY" sz="2000" dirty="0">
                <a:effectLst/>
                <a:latin typeface="+mn-lt"/>
                <a:ea typeface="Times New Roman" panose="02020603050405020304" pitchFamily="18" charset="0"/>
                <a:hlinkClick r:id="rId3"/>
              </a:rPr>
              <a:t>https://issuu.com/ateneoecologico/docs/revista_ge_n_1</a:t>
            </a:r>
            <a:endParaRPr lang="es-UY" sz="2000" dirty="0">
              <a:effectLst/>
              <a:latin typeface="+mn-lt"/>
              <a:ea typeface="Times New Roman" panose="02020603050405020304" pitchFamily="18" charset="0"/>
            </a:endParaRPr>
          </a:p>
          <a:p>
            <a:pPr marL="457200" indent="-457200" algn="just">
              <a:buFontTx/>
              <a:buChar char="-"/>
            </a:pPr>
            <a:endParaRPr lang="es-UY" sz="2000" dirty="0">
              <a:latin typeface="+mn-lt"/>
              <a:ea typeface="Times New Roman" panose="02020603050405020304" pitchFamily="18" charset="0"/>
            </a:endParaRPr>
          </a:p>
          <a:p>
            <a:pPr marL="457200" indent="-457200" algn="just">
              <a:buFontTx/>
              <a:buChar char="-"/>
            </a:pPr>
            <a:r>
              <a:rPr lang="es-UY" sz="2000" dirty="0">
                <a:effectLst/>
                <a:latin typeface="+mn-lt"/>
                <a:ea typeface="Times New Roman" panose="02020603050405020304" pitchFamily="18" charset="0"/>
              </a:rPr>
              <a:t>Revista </a:t>
            </a:r>
            <a:r>
              <a:rPr lang="es-UY" sz="2000" b="1" dirty="0">
                <a:effectLst/>
                <a:latin typeface="+mn-lt"/>
                <a:ea typeface="Times New Roman" panose="02020603050405020304" pitchFamily="18" charset="0"/>
              </a:rPr>
              <a:t>CONSTRUYENDO ALIANZAS </a:t>
            </a:r>
            <a:r>
              <a:rPr lang="es-UY" sz="2000" dirty="0" err="1">
                <a:effectLst/>
                <a:latin typeface="+mn-lt"/>
                <a:ea typeface="Times New Roman" panose="02020603050405020304" pitchFamily="18" charset="0"/>
              </a:rPr>
              <a:t>Aveagua</a:t>
            </a:r>
            <a:endParaRPr lang="es-UY" sz="2000" dirty="0">
              <a:effectLst/>
              <a:latin typeface="+mn-lt"/>
              <a:ea typeface="Times New Roman" panose="02020603050405020304" pitchFamily="18" charset="0"/>
            </a:endParaRPr>
          </a:p>
          <a:p>
            <a:pPr marL="457200" indent="-457200" algn="just">
              <a:buFontTx/>
              <a:buChar char="-"/>
            </a:pPr>
            <a:endParaRPr lang="es-UY" sz="2400" dirty="0">
              <a:solidFill>
                <a:srgbClr val="169B62"/>
              </a:solidFill>
              <a:effectLst/>
              <a:latin typeface="+mj-lt"/>
              <a:ea typeface="Times New Roman" panose="02020603050405020304" pitchFamily="18" charset="0"/>
            </a:endParaRPr>
          </a:p>
          <a:p>
            <a:pPr marL="457200" indent="-457200">
              <a:buFontTx/>
              <a:buChar char="-"/>
            </a:pPr>
            <a:endParaRPr lang="es-UY" sz="2800" b="1" dirty="0">
              <a:solidFill>
                <a:srgbClr val="217D8C"/>
              </a:solidFill>
            </a:endParaRPr>
          </a:p>
          <a:p>
            <a:pPr marL="457200" indent="-457200">
              <a:buFontTx/>
              <a:buChar char="-"/>
            </a:pPr>
            <a:endParaRPr lang="es-UY" sz="2800" b="1" dirty="0">
              <a:solidFill>
                <a:srgbClr val="217D8C"/>
              </a:solidFill>
            </a:endParaRPr>
          </a:p>
          <a:p>
            <a:endParaRPr lang="es-UY" sz="2800" b="1" dirty="0"/>
          </a:p>
        </p:txBody>
      </p:sp>
      <p:pic>
        <p:nvPicPr>
          <p:cNvPr id="8" name="Imagen 7">
            <a:extLst>
              <a:ext uri="{FF2B5EF4-FFF2-40B4-BE49-F238E27FC236}">
                <a16:creationId xmlns:a16="http://schemas.microsoft.com/office/drawing/2014/main" id="{EE8B184D-FD4D-4525-BFBB-92B0436CBAB6}"/>
              </a:ext>
            </a:extLst>
          </p:cNvPr>
          <p:cNvPicPr>
            <a:picLocks noChangeAspect="1"/>
          </p:cNvPicPr>
          <p:nvPr/>
        </p:nvPicPr>
        <p:blipFill>
          <a:blip r:embed="rId4"/>
          <a:stretch>
            <a:fillRect/>
          </a:stretch>
        </p:blipFill>
        <p:spPr>
          <a:xfrm rot="373581">
            <a:off x="7775052" y="3546019"/>
            <a:ext cx="2421665" cy="3172066"/>
          </a:xfrm>
          <a:prstGeom prst="rect">
            <a:avLst/>
          </a:prstGeom>
        </p:spPr>
      </p:pic>
      <p:pic>
        <p:nvPicPr>
          <p:cNvPr id="6" name="Imagen 5"/>
          <p:cNvPicPr>
            <a:picLocks noChangeAspect="1"/>
          </p:cNvPicPr>
          <p:nvPr/>
        </p:nvPicPr>
        <p:blipFill rotWithShape="1">
          <a:blip r:embed="rId5"/>
          <a:srcRect l="21984" t="22812" r="49834" b="42055"/>
          <a:stretch/>
        </p:blipFill>
        <p:spPr>
          <a:xfrm>
            <a:off x="4744914" y="4538536"/>
            <a:ext cx="2532993" cy="1776249"/>
          </a:xfrm>
          <a:prstGeom prst="rect">
            <a:avLst/>
          </a:prstGeom>
        </p:spPr>
      </p:pic>
      <p:pic>
        <p:nvPicPr>
          <p:cNvPr id="12" name="Imagen 11"/>
          <p:cNvPicPr>
            <a:picLocks noChangeAspect="1"/>
          </p:cNvPicPr>
          <p:nvPr/>
        </p:nvPicPr>
        <p:blipFill rotWithShape="1">
          <a:blip r:embed="rId6"/>
          <a:srcRect l="32566" t="7228" r="32532" b="5334"/>
          <a:stretch/>
        </p:blipFill>
        <p:spPr>
          <a:xfrm>
            <a:off x="2902315" y="4546637"/>
            <a:ext cx="1302776" cy="1835881"/>
          </a:xfrm>
          <a:prstGeom prst="rect">
            <a:avLst/>
          </a:prstGeom>
        </p:spPr>
      </p:pic>
    </p:spTree>
    <p:extLst>
      <p:ext uri="{BB962C8B-B14F-4D97-AF65-F5344CB8AC3E}">
        <p14:creationId xmlns:p14="http://schemas.microsoft.com/office/powerpoint/2010/main" val="276397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7694" y="62234"/>
            <a:ext cx="8834974" cy="15696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srgbClr val="00B050"/>
              </a:solidFill>
              <a:latin typeface="+mn-lt"/>
            </a:endParaRPr>
          </a:p>
        </p:txBody>
      </p:sp>
      <p:sp>
        <p:nvSpPr>
          <p:cNvPr id="4" name="Platshållare för innehåll 4"/>
          <p:cNvSpPr txBox="1">
            <a:spLocks/>
          </p:cNvSpPr>
          <p:nvPr/>
        </p:nvSpPr>
        <p:spPr>
          <a:xfrm>
            <a:off x="378691" y="1274618"/>
            <a:ext cx="11265441" cy="44969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UY" sz="2000" i="0" dirty="0">
              <a:solidFill>
                <a:srgbClr val="000000"/>
              </a:solidFill>
              <a:effectLst/>
              <a:latin typeface="Calibri" panose="020F0502020204030204" pitchFamily="34" charset="0"/>
              <a:cs typeface="Calibri" panose="020F0502020204030204" pitchFamily="34" charset="0"/>
            </a:endParaRPr>
          </a:p>
        </p:txBody>
      </p:sp>
      <p:sp>
        <p:nvSpPr>
          <p:cNvPr id="5" name="Rectángulo: esquinas redondeadas 4">
            <a:extLst>
              <a:ext uri="{FF2B5EF4-FFF2-40B4-BE49-F238E27FC236}">
                <a16:creationId xmlns:a16="http://schemas.microsoft.com/office/drawing/2014/main" id="{0312B0CD-0C0E-4184-A58B-7AA0E93E647F}"/>
              </a:ext>
            </a:extLst>
          </p:cNvPr>
          <p:cNvSpPr/>
          <p:nvPr/>
        </p:nvSpPr>
        <p:spPr>
          <a:xfrm>
            <a:off x="-10274" y="6626831"/>
            <a:ext cx="1828800" cy="272265"/>
          </a:xfrm>
          <a:prstGeom prst="roundRect">
            <a:avLst/>
          </a:pr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7" name="Rectángulo: esquinas redondeadas 6">
            <a:extLst>
              <a:ext uri="{FF2B5EF4-FFF2-40B4-BE49-F238E27FC236}">
                <a16:creationId xmlns:a16="http://schemas.microsoft.com/office/drawing/2014/main" id="{4B87276E-5F1B-45F2-8B88-D4FDD582A56C}"/>
              </a:ext>
            </a:extLst>
          </p:cNvPr>
          <p:cNvSpPr/>
          <p:nvPr/>
        </p:nvSpPr>
        <p:spPr>
          <a:xfrm>
            <a:off x="2042845" y="6626831"/>
            <a:ext cx="8106310" cy="231169"/>
          </a:xfrm>
          <a:prstGeom prst="roundRect">
            <a:avLst/>
          </a:prstGeom>
          <a:solidFill>
            <a:srgbClr val="009FDF"/>
          </a:solid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highlight>
                <a:srgbClr val="009FDF"/>
              </a:highlight>
            </a:endParaRPr>
          </a:p>
        </p:txBody>
      </p:sp>
      <p:sp>
        <p:nvSpPr>
          <p:cNvPr id="9" name="Rectángulo: esquinas redondeadas 8">
            <a:extLst>
              <a:ext uri="{FF2B5EF4-FFF2-40B4-BE49-F238E27FC236}">
                <a16:creationId xmlns:a16="http://schemas.microsoft.com/office/drawing/2014/main" id="{4F8CDF00-35CD-4221-85E8-D88549533444}"/>
              </a:ext>
            </a:extLst>
          </p:cNvPr>
          <p:cNvSpPr/>
          <p:nvPr/>
        </p:nvSpPr>
        <p:spPr>
          <a:xfrm>
            <a:off x="2102779" y="6625121"/>
            <a:ext cx="8106310" cy="231169"/>
          </a:xfrm>
          <a:prstGeom prst="roundRect">
            <a:avLst/>
          </a:prstGeom>
          <a:solidFill>
            <a:srgbClr val="009FDF"/>
          </a:solid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highlight>
                <a:srgbClr val="009FDF"/>
              </a:highlight>
            </a:endParaRPr>
          </a:p>
        </p:txBody>
      </p:sp>
      <p:sp>
        <p:nvSpPr>
          <p:cNvPr id="10" name="CuadroTexto 9">
            <a:extLst>
              <a:ext uri="{FF2B5EF4-FFF2-40B4-BE49-F238E27FC236}">
                <a16:creationId xmlns:a16="http://schemas.microsoft.com/office/drawing/2014/main" id="{B1CF4379-90EF-46D5-818C-C1FC4E767B35}"/>
              </a:ext>
            </a:extLst>
          </p:cNvPr>
          <p:cNvSpPr txBox="1"/>
          <p:nvPr/>
        </p:nvSpPr>
        <p:spPr>
          <a:xfrm>
            <a:off x="4006912" y="6625121"/>
            <a:ext cx="4078839" cy="307777"/>
          </a:xfrm>
          <a:prstGeom prst="rect">
            <a:avLst/>
          </a:prstGeom>
          <a:noFill/>
        </p:spPr>
        <p:txBody>
          <a:bodyPr wrap="square" rtlCol="0">
            <a:spAutoFit/>
          </a:bodyPr>
          <a:lstStyle/>
          <a:p>
            <a:r>
              <a:rPr lang="es-UY" sz="1400" b="1" dirty="0">
                <a:solidFill>
                  <a:schemeClr val="bg1"/>
                </a:solidFill>
              </a:rPr>
              <a:t>Movilizando por un mundo con seguridad hídrica</a:t>
            </a:r>
          </a:p>
        </p:txBody>
      </p:sp>
      <p:sp>
        <p:nvSpPr>
          <p:cNvPr id="13" name="CuadroTexto 12">
            <a:extLst>
              <a:ext uri="{FF2B5EF4-FFF2-40B4-BE49-F238E27FC236}">
                <a16:creationId xmlns:a16="http://schemas.microsoft.com/office/drawing/2014/main" id="{3DEA9A38-EF95-47CC-8A34-FF578B0CE825}"/>
              </a:ext>
            </a:extLst>
          </p:cNvPr>
          <p:cNvSpPr txBox="1"/>
          <p:nvPr/>
        </p:nvSpPr>
        <p:spPr>
          <a:xfrm>
            <a:off x="10843490" y="5771570"/>
            <a:ext cx="889965" cy="2308324"/>
          </a:xfrm>
          <a:prstGeom prst="rect">
            <a:avLst/>
          </a:prstGeom>
          <a:noFill/>
        </p:spPr>
        <p:txBody>
          <a:bodyPr wrap="square">
            <a:spAutoFit/>
          </a:bodyPr>
          <a:lstStyle/>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Marcador de texto 1">
            <a:extLst>
              <a:ext uri="{FF2B5EF4-FFF2-40B4-BE49-F238E27FC236}">
                <a16:creationId xmlns:a16="http://schemas.microsoft.com/office/drawing/2014/main" id="{611A98E9-02B7-4FE2-9506-465EA930EDC2}"/>
              </a:ext>
            </a:extLst>
          </p:cNvPr>
          <p:cNvSpPr>
            <a:spLocks noGrp="1"/>
          </p:cNvSpPr>
          <p:nvPr>
            <p:ph type="body" sz="quarter" idx="17"/>
          </p:nvPr>
        </p:nvSpPr>
        <p:spPr>
          <a:xfrm>
            <a:off x="166255" y="374108"/>
            <a:ext cx="11477877" cy="6483892"/>
          </a:xfrm>
        </p:spPr>
        <p:txBody>
          <a:bodyPr/>
          <a:lstStyle/>
          <a:p>
            <a:r>
              <a:rPr lang="es-UY" sz="3200" b="1" dirty="0">
                <a:solidFill>
                  <a:srgbClr val="169B62"/>
                </a:solidFill>
              </a:rPr>
              <a:t>OTROS</a:t>
            </a:r>
          </a:p>
          <a:p>
            <a:endParaRPr lang="es-UY" sz="2800" b="1" dirty="0">
              <a:solidFill>
                <a:srgbClr val="217D8C"/>
              </a:solidFill>
            </a:endParaRPr>
          </a:p>
          <a:p>
            <a:pPr marL="457200" indent="-457200">
              <a:buFontTx/>
              <a:buChar char="-"/>
            </a:pPr>
            <a:r>
              <a:rPr lang="es-UY" sz="2800" b="1" u="sng" dirty="0">
                <a:solidFill>
                  <a:srgbClr val="217D8C"/>
                </a:solidFill>
              </a:rPr>
              <a:t>Proceso de </a:t>
            </a:r>
            <a:r>
              <a:rPr lang="es-UY" sz="2800" b="1" u="sng" dirty="0" err="1">
                <a:solidFill>
                  <a:srgbClr val="217D8C"/>
                </a:solidFill>
              </a:rPr>
              <a:t>recheck</a:t>
            </a:r>
            <a:r>
              <a:rPr lang="es-UY" sz="2800" b="1" u="sng" dirty="0">
                <a:solidFill>
                  <a:srgbClr val="217D8C"/>
                </a:solidFill>
              </a:rPr>
              <a:t> </a:t>
            </a:r>
            <a:r>
              <a:rPr lang="es-UY" sz="2800" b="1" dirty="0">
                <a:solidFill>
                  <a:srgbClr val="217D8C"/>
                </a:solidFill>
              </a:rPr>
              <a:t>de los países fundadores de GWP SAM: Argentina y Chile</a:t>
            </a:r>
          </a:p>
          <a:p>
            <a:pPr marL="457200" indent="-457200">
              <a:buFontTx/>
              <a:buChar char="-"/>
            </a:pPr>
            <a:endParaRPr lang="es-UY" sz="2800" b="1" dirty="0">
              <a:solidFill>
                <a:srgbClr val="217D8C"/>
              </a:solidFill>
            </a:endParaRPr>
          </a:p>
          <a:p>
            <a:pPr marL="457200" indent="-457200">
              <a:buFontTx/>
              <a:buChar char="-"/>
            </a:pPr>
            <a:r>
              <a:rPr lang="es-UY" sz="2800" b="1" dirty="0">
                <a:solidFill>
                  <a:srgbClr val="217D8C"/>
                </a:solidFill>
              </a:rPr>
              <a:t>Se coordina la </a:t>
            </a:r>
            <a:r>
              <a:rPr lang="es-UY" sz="2800" b="1" u="sng" dirty="0" err="1">
                <a:solidFill>
                  <a:srgbClr val="217D8C"/>
                </a:solidFill>
              </a:rPr>
              <a:t>Task</a:t>
            </a:r>
            <a:r>
              <a:rPr lang="es-UY" sz="2800" b="1" u="sng" dirty="0">
                <a:solidFill>
                  <a:srgbClr val="217D8C"/>
                </a:solidFill>
              </a:rPr>
              <a:t> </a:t>
            </a:r>
            <a:r>
              <a:rPr lang="es-UY" sz="2800" b="1" u="sng" dirty="0" err="1">
                <a:solidFill>
                  <a:srgbClr val="217D8C"/>
                </a:solidFill>
              </a:rPr>
              <a:t>Force</a:t>
            </a:r>
            <a:r>
              <a:rPr lang="es-UY" sz="2800" b="1" u="sng" dirty="0">
                <a:solidFill>
                  <a:srgbClr val="217D8C"/>
                </a:solidFill>
              </a:rPr>
              <a:t> de GWP global</a:t>
            </a:r>
            <a:r>
              <a:rPr lang="es-UY" sz="2800" b="1" dirty="0">
                <a:solidFill>
                  <a:srgbClr val="217D8C"/>
                </a:solidFill>
              </a:rPr>
              <a:t>: Fortalecimiento de los </a:t>
            </a:r>
            <a:r>
              <a:rPr lang="es-UY" sz="2800" b="1" dirty="0" err="1">
                <a:solidFill>
                  <a:srgbClr val="217D8C"/>
                </a:solidFill>
              </a:rPr>
              <a:t>CWPs</a:t>
            </a:r>
            <a:r>
              <a:rPr lang="es-UY" sz="2800" b="1" dirty="0">
                <a:solidFill>
                  <a:srgbClr val="217D8C"/>
                </a:solidFill>
              </a:rPr>
              <a:t> (A. Mujica)</a:t>
            </a:r>
          </a:p>
          <a:p>
            <a:pPr marL="457200" indent="-457200">
              <a:buFontTx/>
              <a:buChar char="-"/>
            </a:pPr>
            <a:endParaRPr lang="es-UY" sz="2800" b="1" dirty="0">
              <a:solidFill>
                <a:srgbClr val="217D8C"/>
              </a:solidFill>
            </a:endParaRPr>
          </a:p>
          <a:p>
            <a:pPr marL="457200" indent="-457200">
              <a:buFontTx/>
              <a:buChar char="-"/>
            </a:pPr>
            <a:r>
              <a:rPr lang="es-UY" sz="2800" b="1" dirty="0">
                <a:solidFill>
                  <a:srgbClr val="217D8C"/>
                </a:solidFill>
              </a:rPr>
              <a:t>3 nuevos miembros</a:t>
            </a:r>
          </a:p>
          <a:p>
            <a:endParaRPr lang="es-UY" sz="2800" b="1" dirty="0">
              <a:solidFill>
                <a:srgbClr val="217D8C"/>
              </a:solidFill>
            </a:endParaRPr>
          </a:p>
          <a:p>
            <a:endParaRPr lang="es-UY" sz="2800" b="1" dirty="0"/>
          </a:p>
        </p:txBody>
      </p:sp>
    </p:spTree>
    <p:extLst>
      <p:ext uri="{BB962C8B-B14F-4D97-AF65-F5344CB8AC3E}">
        <p14:creationId xmlns:p14="http://schemas.microsoft.com/office/powerpoint/2010/main" val="17872441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7694" y="62234"/>
            <a:ext cx="8834974" cy="15696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srgbClr val="00B050"/>
              </a:solidFill>
              <a:latin typeface="+mn-lt"/>
            </a:endParaRPr>
          </a:p>
        </p:txBody>
      </p:sp>
      <p:sp>
        <p:nvSpPr>
          <p:cNvPr id="4" name="Platshållare för innehåll 4"/>
          <p:cNvSpPr txBox="1">
            <a:spLocks/>
          </p:cNvSpPr>
          <p:nvPr/>
        </p:nvSpPr>
        <p:spPr>
          <a:xfrm>
            <a:off x="378691" y="1274618"/>
            <a:ext cx="11265441" cy="44969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UY" sz="2000" i="0" dirty="0">
              <a:solidFill>
                <a:srgbClr val="000000"/>
              </a:solidFill>
              <a:effectLst/>
              <a:latin typeface="Calibri" panose="020F0502020204030204" pitchFamily="34" charset="0"/>
              <a:cs typeface="Calibri" panose="020F0502020204030204" pitchFamily="34" charset="0"/>
            </a:endParaRPr>
          </a:p>
        </p:txBody>
      </p:sp>
      <p:sp>
        <p:nvSpPr>
          <p:cNvPr id="5" name="Rectángulo: esquinas redondeadas 4">
            <a:extLst>
              <a:ext uri="{FF2B5EF4-FFF2-40B4-BE49-F238E27FC236}">
                <a16:creationId xmlns:a16="http://schemas.microsoft.com/office/drawing/2014/main" id="{0312B0CD-0C0E-4184-A58B-7AA0E93E647F}"/>
              </a:ext>
            </a:extLst>
          </p:cNvPr>
          <p:cNvSpPr/>
          <p:nvPr/>
        </p:nvSpPr>
        <p:spPr>
          <a:xfrm>
            <a:off x="-10274" y="6626831"/>
            <a:ext cx="1828800" cy="272265"/>
          </a:xfrm>
          <a:prstGeom prst="roundRect">
            <a:avLst/>
          </a:pr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7" name="Rectángulo: esquinas redondeadas 6">
            <a:extLst>
              <a:ext uri="{FF2B5EF4-FFF2-40B4-BE49-F238E27FC236}">
                <a16:creationId xmlns:a16="http://schemas.microsoft.com/office/drawing/2014/main" id="{4B87276E-5F1B-45F2-8B88-D4FDD582A56C}"/>
              </a:ext>
            </a:extLst>
          </p:cNvPr>
          <p:cNvSpPr/>
          <p:nvPr/>
        </p:nvSpPr>
        <p:spPr>
          <a:xfrm>
            <a:off x="2042845" y="6626831"/>
            <a:ext cx="8106310" cy="231169"/>
          </a:xfrm>
          <a:prstGeom prst="roundRect">
            <a:avLst/>
          </a:prstGeom>
          <a:solidFill>
            <a:srgbClr val="009FDF"/>
          </a:solid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highlight>
                <a:srgbClr val="009FDF"/>
              </a:highlight>
            </a:endParaRPr>
          </a:p>
        </p:txBody>
      </p:sp>
      <p:sp>
        <p:nvSpPr>
          <p:cNvPr id="9" name="Rectángulo: esquinas redondeadas 8">
            <a:extLst>
              <a:ext uri="{FF2B5EF4-FFF2-40B4-BE49-F238E27FC236}">
                <a16:creationId xmlns:a16="http://schemas.microsoft.com/office/drawing/2014/main" id="{4F8CDF00-35CD-4221-85E8-D88549533444}"/>
              </a:ext>
            </a:extLst>
          </p:cNvPr>
          <p:cNvSpPr/>
          <p:nvPr/>
        </p:nvSpPr>
        <p:spPr>
          <a:xfrm>
            <a:off x="2102779" y="6625121"/>
            <a:ext cx="8106310" cy="231169"/>
          </a:xfrm>
          <a:prstGeom prst="roundRect">
            <a:avLst/>
          </a:prstGeom>
          <a:solidFill>
            <a:srgbClr val="009FDF"/>
          </a:solid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highlight>
                <a:srgbClr val="009FDF"/>
              </a:highlight>
            </a:endParaRPr>
          </a:p>
        </p:txBody>
      </p:sp>
      <p:sp>
        <p:nvSpPr>
          <p:cNvPr id="10" name="CuadroTexto 9">
            <a:extLst>
              <a:ext uri="{FF2B5EF4-FFF2-40B4-BE49-F238E27FC236}">
                <a16:creationId xmlns:a16="http://schemas.microsoft.com/office/drawing/2014/main" id="{B1CF4379-90EF-46D5-818C-C1FC4E767B35}"/>
              </a:ext>
            </a:extLst>
          </p:cNvPr>
          <p:cNvSpPr txBox="1"/>
          <p:nvPr/>
        </p:nvSpPr>
        <p:spPr>
          <a:xfrm>
            <a:off x="4006912" y="6625121"/>
            <a:ext cx="4078839" cy="307777"/>
          </a:xfrm>
          <a:prstGeom prst="rect">
            <a:avLst/>
          </a:prstGeom>
          <a:noFill/>
        </p:spPr>
        <p:txBody>
          <a:bodyPr wrap="square" rtlCol="0">
            <a:spAutoFit/>
          </a:bodyPr>
          <a:lstStyle/>
          <a:p>
            <a:r>
              <a:rPr lang="es-UY" sz="1400" b="1" dirty="0">
                <a:solidFill>
                  <a:schemeClr val="bg1"/>
                </a:solidFill>
              </a:rPr>
              <a:t>Movilizando por un mundo con seguridad hídrica</a:t>
            </a:r>
          </a:p>
        </p:txBody>
      </p:sp>
      <p:sp>
        <p:nvSpPr>
          <p:cNvPr id="13" name="CuadroTexto 12">
            <a:extLst>
              <a:ext uri="{FF2B5EF4-FFF2-40B4-BE49-F238E27FC236}">
                <a16:creationId xmlns:a16="http://schemas.microsoft.com/office/drawing/2014/main" id="{3DEA9A38-EF95-47CC-8A34-FF578B0CE825}"/>
              </a:ext>
            </a:extLst>
          </p:cNvPr>
          <p:cNvSpPr txBox="1"/>
          <p:nvPr/>
        </p:nvSpPr>
        <p:spPr>
          <a:xfrm>
            <a:off x="10843490" y="5771570"/>
            <a:ext cx="889965" cy="2308324"/>
          </a:xfrm>
          <a:prstGeom prst="rect">
            <a:avLst/>
          </a:prstGeom>
          <a:noFill/>
        </p:spPr>
        <p:txBody>
          <a:bodyPr wrap="square">
            <a:spAutoFit/>
          </a:bodyPr>
          <a:lstStyle/>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sz="1800"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a:p>
            <a:endParaRPr lang="es-UY" dirty="0">
              <a:solidFill>
                <a:srgbClr val="169B62"/>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Marcador de texto 1">
            <a:extLst>
              <a:ext uri="{FF2B5EF4-FFF2-40B4-BE49-F238E27FC236}">
                <a16:creationId xmlns:a16="http://schemas.microsoft.com/office/drawing/2014/main" id="{611A98E9-02B7-4FE2-9506-465EA930EDC2}"/>
              </a:ext>
            </a:extLst>
          </p:cNvPr>
          <p:cNvSpPr>
            <a:spLocks noGrp="1"/>
          </p:cNvSpPr>
          <p:nvPr>
            <p:ph type="body" sz="quarter" idx="17"/>
          </p:nvPr>
        </p:nvSpPr>
        <p:spPr>
          <a:xfrm>
            <a:off x="166255" y="374108"/>
            <a:ext cx="11477877" cy="6483892"/>
          </a:xfrm>
        </p:spPr>
        <p:txBody>
          <a:bodyPr/>
          <a:lstStyle/>
          <a:p>
            <a:endParaRPr lang="es-UY" sz="2800" b="1" dirty="0"/>
          </a:p>
          <a:p>
            <a:endParaRPr lang="es-UY" sz="2800" b="1" dirty="0"/>
          </a:p>
          <a:p>
            <a:endParaRPr lang="es-UY" sz="2800" b="1" dirty="0"/>
          </a:p>
          <a:p>
            <a:endParaRPr lang="es-UY" sz="2800" b="1" dirty="0"/>
          </a:p>
          <a:p>
            <a:endParaRPr lang="es-UY" sz="2800" b="1" dirty="0"/>
          </a:p>
          <a:p>
            <a:r>
              <a:rPr lang="es-UY" sz="2800" b="1" dirty="0"/>
              <a:t>                                  Muchas gracias por su atención</a:t>
            </a:r>
          </a:p>
        </p:txBody>
      </p:sp>
    </p:spTree>
    <p:extLst>
      <p:ext uri="{BB962C8B-B14F-4D97-AF65-F5344CB8AC3E}">
        <p14:creationId xmlns:p14="http://schemas.microsoft.com/office/powerpoint/2010/main" val="1215063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555584" y="452583"/>
            <a:ext cx="9314349" cy="100240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3600" b="1" dirty="0">
                <a:solidFill>
                  <a:srgbClr val="00B050"/>
                </a:solidFill>
                <a:latin typeface="+mn-lt"/>
              </a:rPr>
              <a:t>2020: actividades realizadas en una nueva realidad</a:t>
            </a:r>
          </a:p>
          <a:p>
            <a:endParaRPr lang="sv-SE" sz="3600" b="1" dirty="0">
              <a:solidFill>
                <a:srgbClr val="00B050"/>
              </a:solidFill>
              <a:latin typeface="+mn-lt"/>
            </a:endParaRPr>
          </a:p>
          <a:p>
            <a:pPr algn="just"/>
            <a:endParaRPr lang="sv-SE" sz="3200" b="1" dirty="0">
              <a:solidFill>
                <a:srgbClr val="00B050"/>
              </a:solidFill>
              <a:latin typeface="+mn-lt"/>
            </a:endParaRPr>
          </a:p>
          <a:p>
            <a:pPr algn="just"/>
            <a:endParaRPr lang="sv-SE" sz="3200" b="1" dirty="0">
              <a:solidFill>
                <a:srgbClr val="00B050"/>
              </a:solidFill>
              <a:latin typeface="+mn-lt"/>
            </a:endParaRPr>
          </a:p>
          <a:p>
            <a:pPr marL="571500" indent="-571500" algn="just">
              <a:buFont typeface="Arial" panose="020B0604020202020204" pitchFamily="34" charset="0"/>
              <a:buChar char="•"/>
            </a:pPr>
            <a:r>
              <a:rPr lang="sv-SE" sz="3200" b="1" dirty="0">
                <a:solidFill>
                  <a:srgbClr val="00B050"/>
                </a:solidFill>
                <a:latin typeface="+mn-lt"/>
              </a:rPr>
              <a:t>Rápidamente se piensan las actividades realizables en el marco de la pandemia</a:t>
            </a:r>
          </a:p>
          <a:p>
            <a:pPr marL="571500" indent="-571500" algn="just">
              <a:buFont typeface="Arial" panose="020B0604020202020204" pitchFamily="34" charset="0"/>
              <a:buChar char="•"/>
            </a:pPr>
            <a:endParaRPr lang="sv-SE" sz="3200" b="1" dirty="0">
              <a:solidFill>
                <a:srgbClr val="00B050"/>
              </a:solidFill>
              <a:latin typeface="+mn-lt"/>
            </a:endParaRPr>
          </a:p>
          <a:p>
            <a:pPr marL="571500" indent="-571500" algn="just">
              <a:buFont typeface="Arial" panose="020B0604020202020204" pitchFamily="34" charset="0"/>
              <a:buChar char="•"/>
            </a:pPr>
            <a:r>
              <a:rPr lang="sv-SE" sz="3200" b="1" dirty="0">
                <a:solidFill>
                  <a:srgbClr val="00B050"/>
                </a:solidFill>
                <a:latin typeface="+mn-lt"/>
              </a:rPr>
              <a:t>Se realizan cambios en el presupuesto para poder ajustar el mismo a la modalidad virtual</a:t>
            </a:r>
            <a:endParaRPr lang="en-US" sz="3200" b="1" dirty="0">
              <a:solidFill>
                <a:srgbClr val="00B050"/>
              </a:solidFill>
              <a:latin typeface="+mn-lt"/>
            </a:endParaRPr>
          </a:p>
        </p:txBody>
      </p:sp>
      <p:sp>
        <p:nvSpPr>
          <p:cNvPr id="4" name="Platshållare för innehåll 4"/>
          <p:cNvSpPr txBox="1">
            <a:spLocks/>
          </p:cNvSpPr>
          <p:nvPr/>
        </p:nvSpPr>
        <p:spPr>
          <a:xfrm>
            <a:off x="894740" y="1458411"/>
            <a:ext cx="9314349" cy="47224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pt-BR" sz="2400" dirty="0"/>
          </a:p>
          <a:p>
            <a:endParaRPr lang="pt-BR" sz="2400" dirty="0"/>
          </a:p>
          <a:p>
            <a:endParaRPr lang="en-US" sz="2400" dirty="0"/>
          </a:p>
          <a:p>
            <a:pPr marL="0" indent="0">
              <a:buNone/>
            </a:pPr>
            <a:r>
              <a:rPr lang="en-US" sz="2400" dirty="0"/>
              <a:t> </a:t>
            </a:r>
          </a:p>
          <a:p>
            <a:endParaRPr lang="en-US" sz="2000" dirty="0"/>
          </a:p>
          <a:p>
            <a:endParaRPr lang="sv-SE" sz="2000" b="1" dirty="0">
              <a:solidFill>
                <a:schemeClr val="bg1"/>
              </a:solidFill>
            </a:endParaRPr>
          </a:p>
        </p:txBody>
      </p:sp>
      <p:sp>
        <p:nvSpPr>
          <p:cNvPr id="5" name="Rectángulo: esquinas redondeadas 4">
            <a:extLst>
              <a:ext uri="{FF2B5EF4-FFF2-40B4-BE49-F238E27FC236}">
                <a16:creationId xmlns:a16="http://schemas.microsoft.com/office/drawing/2014/main" id="{0312B0CD-0C0E-4184-A58B-7AA0E93E647F}"/>
              </a:ext>
            </a:extLst>
          </p:cNvPr>
          <p:cNvSpPr/>
          <p:nvPr/>
        </p:nvSpPr>
        <p:spPr>
          <a:xfrm>
            <a:off x="-10274" y="6626831"/>
            <a:ext cx="1828800" cy="272265"/>
          </a:xfrm>
          <a:prstGeom prst="roundRect">
            <a:avLst/>
          </a:pr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7" name="Rectángulo: esquinas redondeadas 6">
            <a:extLst>
              <a:ext uri="{FF2B5EF4-FFF2-40B4-BE49-F238E27FC236}">
                <a16:creationId xmlns:a16="http://schemas.microsoft.com/office/drawing/2014/main" id="{4B87276E-5F1B-45F2-8B88-D4FDD582A56C}"/>
              </a:ext>
            </a:extLst>
          </p:cNvPr>
          <p:cNvSpPr/>
          <p:nvPr/>
        </p:nvSpPr>
        <p:spPr>
          <a:xfrm>
            <a:off x="2042845" y="6626831"/>
            <a:ext cx="8106310" cy="231169"/>
          </a:xfrm>
          <a:prstGeom prst="roundRect">
            <a:avLst/>
          </a:prstGeom>
          <a:solidFill>
            <a:srgbClr val="009FDF"/>
          </a:solid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highlight>
                <a:srgbClr val="009FDF"/>
              </a:highlight>
            </a:endParaRPr>
          </a:p>
        </p:txBody>
      </p:sp>
      <p:sp>
        <p:nvSpPr>
          <p:cNvPr id="9" name="Rectángulo: esquinas redondeadas 8">
            <a:extLst>
              <a:ext uri="{FF2B5EF4-FFF2-40B4-BE49-F238E27FC236}">
                <a16:creationId xmlns:a16="http://schemas.microsoft.com/office/drawing/2014/main" id="{4F8CDF00-35CD-4221-85E8-D88549533444}"/>
              </a:ext>
            </a:extLst>
          </p:cNvPr>
          <p:cNvSpPr/>
          <p:nvPr/>
        </p:nvSpPr>
        <p:spPr>
          <a:xfrm>
            <a:off x="2102779" y="6625121"/>
            <a:ext cx="8106310" cy="231169"/>
          </a:xfrm>
          <a:prstGeom prst="roundRect">
            <a:avLst/>
          </a:prstGeom>
          <a:solidFill>
            <a:srgbClr val="009FDF"/>
          </a:solid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highlight>
                <a:srgbClr val="009FDF"/>
              </a:highlight>
            </a:endParaRPr>
          </a:p>
        </p:txBody>
      </p:sp>
      <p:sp>
        <p:nvSpPr>
          <p:cNvPr id="10" name="CuadroTexto 9">
            <a:extLst>
              <a:ext uri="{FF2B5EF4-FFF2-40B4-BE49-F238E27FC236}">
                <a16:creationId xmlns:a16="http://schemas.microsoft.com/office/drawing/2014/main" id="{B1CF4379-90EF-46D5-818C-C1FC4E767B35}"/>
              </a:ext>
            </a:extLst>
          </p:cNvPr>
          <p:cNvSpPr txBox="1"/>
          <p:nvPr/>
        </p:nvSpPr>
        <p:spPr>
          <a:xfrm>
            <a:off x="4006912" y="6625121"/>
            <a:ext cx="4078839" cy="307777"/>
          </a:xfrm>
          <a:prstGeom prst="rect">
            <a:avLst/>
          </a:prstGeom>
          <a:noFill/>
        </p:spPr>
        <p:txBody>
          <a:bodyPr wrap="square" rtlCol="0">
            <a:spAutoFit/>
          </a:bodyPr>
          <a:lstStyle/>
          <a:p>
            <a:r>
              <a:rPr lang="es-UY" sz="1400" b="1" dirty="0">
                <a:solidFill>
                  <a:schemeClr val="bg1"/>
                </a:solidFill>
              </a:rPr>
              <a:t>Movilizando por un mundo con seguridad hídrica</a:t>
            </a:r>
          </a:p>
        </p:txBody>
      </p:sp>
      <p:pic>
        <p:nvPicPr>
          <p:cNvPr id="1026" name="Picture 2">
            <a:extLst>
              <a:ext uri="{FF2B5EF4-FFF2-40B4-BE49-F238E27FC236}">
                <a16:creationId xmlns:a16="http://schemas.microsoft.com/office/drawing/2014/main" id="{166D5F08-4DC0-4363-B00B-BAFD200FCD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0797" y="1456702"/>
            <a:ext cx="3100346" cy="1296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320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555584" y="387927"/>
            <a:ext cx="7692489" cy="131156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srgbClr val="00B050"/>
              </a:solidFill>
              <a:latin typeface="+mn-lt"/>
            </a:endParaRPr>
          </a:p>
        </p:txBody>
      </p:sp>
      <p:sp>
        <p:nvSpPr>
          <p:cNvPr id="4" name="Platshållare för innehåll 4"/>
          <p:cNvSpPr txBox="1">
            <a:spLocks/>
          </p:cNvSpPr>
          <p:nvPr/>
        </p:nvSpPr>
        <p:spPr>
          <a:xfrm>
            <a:off x="894740" y="313029"/>
            <a:ext cx="9314349" cy="58678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pt-BR" sz="2400" dirty="0"/>
          </a:p>
          <a:p>
            <a:endParaRPr lang="pt-BR" sz="2400" dirty="0"/>
          </a:p>
          <a:p>
            <a:endParaRPr lang="en-US" sz="2400" dirty="0"/>
          </a:p>
          <a:p>
            <a:pPr marL="0" indent="0">
              <a:buNone/>
            </a:pPr>
            <a:r>
              <a:rPr lang="en-US" sz="2400" dirty="0"/>
              <a:t> </a:t>
            </a:r>
          </a:p>
          <a:p>
            <a:endParaRPr lang="en-US" sz="2000" dirty="0"/>
          </a:p>
          <a:p>
            <a:endParaRPr lang="sv-SE" sz="2000" b="1" dirty="0">
              <a:solidFill>
                <a:schemeClr val="bg1"/>
              </a:solidFill>
            </a:endParaRPr>
          </a:p>
        </p:txBody>
      </p:sp>
      <p:sp>
        <p:nvSpPr>
          <p:cNvPr id="5" name="Rectángulo: esquinas redondeadas 4">
            <a:extLst>
              <a:ext uri="{FF2B5EF4-FFF2-40B4-BE49-F238E27FC236}">
                <a16:creationId xmlns:a16="http://schemas.microsoft.com/office/drawing/2014/main" id="{0312B0CD-0C0E-4184-A58B-7AA0E93E647F}"/>
              </a:ext>
            </a:extLst>
          </p:cNvPr>
          <p:cNvSpPr/>
          <p:nvPr/>
        </p:nvSpPr>
        <p:spPr>
          <a:xfrm>
            <a:off x="-10274" y="6626831"/>
            <a:ext cx="1828800" cy="272265"/>
          </a:xfrm>
          <a:prstGeom prst="roundRect">
            <a:avLst/>
          </a:pr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7" name="Rectángulo: esquinas redondeadas 6">
            <a:extLst>
              <a:ext uri="{FF2B5EF4-FFF2-40B4-BE49-F238E27FC236}">
                <a16:creationId xmlns:a16="http://schemas.microsoft.com/office/drawing/2014/main" id="{4B87276E-5F1B-45F2-8B88-D4FDD582A56C}"/>
              </a:ext>
            </a:extLst>
          </p:cNvPr>
          <p:cNvSpPr/>
          <p:nvPr/>
        </p:nvSpPr>
        <p:spPr>
          <a:xfrm>
            <a:off x="2042845" y="6626831"/>
            <a:ext cx="8106310" cy="231169"/>
          </a:xfrm>
          <a:prstGeom prst="roundRect">
            <a:avLst/>
          </a:prstGeom>
          <a:solidFill>
            <a:srgbClr val="009FDF"/>
          </a:solid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highlight>
                <a:srgbClr val="009FDF"/>
              </a:highlight>
            </a:endParaRPr>
          </a:p>
        </p:txBody>
      </p:sp>
      <p:sp>
        <p:nvSpPr>
          <p:cNvPr id="9" name="Rectángulo: esquinas redondeadas 8">
            <a:extLst>
              <a:ext uri="{FF2B5EF4-FFF2-40B4-BE49-F238E27FC236}">
                <a16:creationId xmlns:a16="http://schemas.microsoft.com/office/drawing/2014/main" id="{4F8CDF00-35CD-4221-85E8-D88549533444}"/>
              </a:ext>
            </a:extLst>
          </p:cNvPr>
          <p:cNvSpPr/>
          <p:nvPr/>
        </p:nvSpPr>
        <p:spPr>
          <a:xfrm>
            <a:off x="2102779" y="6625121"/>
            <a:ext cx="8106310" cy="231169"/>
          </a:xfrm>
          <a:prstGeom prst="roundRect">
            <a:avLst/>
          </a:prstGeom>
          <a:solidFill>
            <a:srgbClr val="009FDF"/>
          </a:solid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highlight>
                <a:srgbClr val="009FDF"/>
              </a:highlight>
            </a:endParaRPr>
          </a:p>
        </p:txBody>
      </p:sp>
      <p:sp>
        <p:nvSpPr>
          <p:cNvPr id="10" name="CuadroTexto 9">
            <a:extLst>
              <a:ext uri="{FF2B5EF4-FFF2-40B4-BE49-F238E27FC236}">
                <a16:creationId xmlns:a16="http://schemas.microsoft.com/office/drawing/2014/main" id="{B1CF4379-90EF-46D5-818C-C1FC4E767B35}"/>
              </a:ext>
            </a:extLst>
          </p:cNvPr>
          <p:cNvSpPr txBox="1"/>
          <p:nvPr/>
        </p:nvSpPr>
        <p:spPr>
          <a:xfrm>
            <a:off x="4006912" y="6625121"/>
            <a:ext cx="4078839" cy="307777"/>
          </a:xfrm>
          <a:prstGeom prst="rect">
            <a:avLst/>
          </a:prstGeom>
          <a:noFill/>
        </p:spPr>
        <p:txBody>
          <a:bodyPr wrap="square" rtlCol="0">
            <a:spAutoFit/>
          </a:bodyPr>
          <a:lstStyle/>
          <a:p>
            <a:r>
              <a:rPr lang="es-UY" sz="1400" b="1" dirty="0">
                <a:solidFill>
                  <a:schemeClr val="bg1"/>
                </a:solidFill>
              </a:rPr>
              <a:t>Movilizando por un mundo con seguridad hídrica</a:t>
            </a:r>
          </a:p>
        </p:txBody>
      </p:sp>
      <p:sp>
        <p:nvSpPr>
          <p:cNvPr id="11" name="CuadroTexto 10">
            <a:extLst>
              <a:ext uri="{FF2B5EF4-FFF2-40B4-BE49-F238E27FC236}">
                <a16:creationId xmlns:a16="http://schemas.microsoft.com/office/drawing/2014/main" id="{54288C21-29CC-49AE-9B87-1582053D1848}"/>
              </a:ext>
            </a:extLst>
          </p:cNvPr>
          <p:cNvSpPr txBox="1"/>
          <p:nvPr/>
        </p:nvSpPr>
        <p:spPr>
          <a:xfrm>
            <a:off x="894740" y="577334"/>
            <a:ext cx="6100618" cy="646331"/>
          </a:xfrm>
          <a:prstGeom prst="rect">
            <a:avLst/>
          </a:prstGeom>
          <a:noFill/>
        </p:spPr>
        <p:txBody>
          <a:bodyPr wrap="square">
            <a:spAutoFit/>
          </a:bodyPr>
          <a:lstStyle/>
          <a:p>
            <a:r>
              <a:rPr lang="en-US" sz="3600" b="1" dirty="0">
                <a:solidFill>
                  <a:srgbClr val="00B050"/>
                </a:solidFill>
                <a:latin typeface="+mn-lt"/>
              </a:rPr>
              <a:t>Proyectos</a:t>
            </a:r>
            <a:r>
              <a:rPr lang="en-US" sz="3200" b="1" dirty="0">
                <a:solidFill>
                  <a:srgbClr val="00B050"/>
                </a:solidFill>
                <a:latin typeface="+mn-lt"/>
              </a:rPr>
              <a:t> GIRH SAM 2020 </a:t>
            </a:r>
            <a:r>
              <a:rPr lang="en-US" sz="2400" b="1" dirty="0">
                <a:solidFill>
                  <a:srgbClr val="00B050"/>
                </a:solidFill>
                <a:latin typeface="+mn-lt"/>
              </a:rPr>
              <a:t>(1)</a:t>
            </a:r>
          </a:p>
        </p:txBody>
      </p:sp>
      <p:sp>
        <p:nvSpPr>
          <p:cNvPr id="12" name="CuadroTexto 11">
            <a:extLst>
              <a:ext uri="{FF2B5EF4-FFF2-40B4-BE49-F238E27FC236}">
                <a16:creationId xmlns:a16="http://schemas.microsoft.com/office/drawing/2014/main" id="{40013F57-DB2E-4AFA-95C8-A0EECE513DF5}"/>
              </a:ext>
            </a:extLst>
          </p:cNvPr>
          <p:cNvSpPr txBox="1"/>
          <p:nvPr/>
        </p:nvSpPr>
        <p:spPr>
          <a:xfrm>
            <a:off x="757381" y="1888898"/>
            <a:ext cx="10132291" cy="4893647"/>
          </a:xfrm>
          <a:prstGeom prst="rect">
            <a:avLst/>
          </a:prstGeom>
          <a:noFill/>
        </p:spPr>
        <p:txBody>
          <a:bodyPr wrap="square">
            <a:spAutoFit/>
          </a:bodyPr>
          <a:lstStyle/>
          <a:p>
            <a:pPr marL="457200" indent="-457200">
              <a:buFont typeface="Arial" panose="020B0604020202020204" pitchFamily="34" charset="0"/>
              <a:buChar char="•"/>
            </a:pPr>
            <a:r>
              <a:rPr lang="en-US" sz="2400" dirty="0">
                <a:solidFill>
                  <a:srgbClr val="009FDF"/>
                </a:solidFill>
              </a:rPr>
              <a:t>Se </a:t>
            </a:r>
            <a:r>
              <a:rPr lang="en-US" sz="2400" dirty="0" err="1">
                <a:solidFill>
                  <a:srgbClr val="009FDF"/>
                </a:solidFill>
              </a:rPr>
              <a:t>realiza</a:t>
            </a:r>
            <a:r>
              <a:rPr lang="en-US" sz="2400" dirty="0">
                <a:solidFill>
                  <a:srgbClr val="009FDF"/>
                </a:solidFill>
              </a:rPr>
              <a:t> una </a:t>
            </a:r>
            <a:r>
              <a:rPr lang="en-US" sz="2400" dirty="0" err="1">
                <a:solidFill>
                  <a:srgbClr val="009FDF"/>
                </a:solidFill>
              </a:rPr>
              <a:t>convocatoria</a:t>
            </a:r>
            <a:r>
              <a:rPr lang="en-US" sz="2400" dirty="0">
                <a:solidFill>
                  <a:srgbClr val="009FDF"/>
                </a:solidFill>
              </a:rPr>
              <a:t> </a:t>
            </a:r>
            <a:r>
              <a:rPr lang="en-US" sz="2400" dirty="0" err="1">
                <a:solidFill>
                  <a:srgbClr val="009FDF"/>
                </a:solidFill>
              </a:rPr>
              <a:t>concursable</a:t>
            </a:r>
            <a:r>
              <a:rPr lang="en-US" sz="2400" dirty="0">
                <a:solidFill>
                  <a:srgbClr val="009FDF"/>
                </a:solidFill>
              </a:rPr>
              <a:t> a Proyectos de GIRH entre los </a:t>
            </a:r>
            <a:r>
              <a:rPr lang="en-US" sz="2400" dirty="0" err="1">
                <a:solidFill>
                  <a:srgbClr val="009FDF"/>
                </a:solidFill>
              </a:rPr>
              <a:t>miembros</a:t>
            </a:r>
            <a:r>
              <a:rPr lang="en-US" sz="2400" dirty="0">
                <a:solidFill>
                  <a:srgbClr val="009FDF"/>
                </a:solidFill>
              </a:rPr>
              <a:t> de GWP </a:t>
            </a:r>
            <a:r>
              <a:rPr lang="en-US" sz="2400" dirty="0" err="1">
                <a:solidFill>
                  <a:srgbClr val="009FDF"/>
                </a:solidFill>
              </a:rPr>
              <a:t>Sudamérica</a:t>
            </a:r>
            <a:r>
              <a:rPr lang="en-US" sz="2400" dirty="0">
                <a:solidFill>
                  <a:srgbClr val="009FDF"/>
                </a:solidFill>
              </a:rPr>
              <a:t>.</a:t>
            </a:r>
          </a:p>
          <a:p>
            <a:endParaRPr lang="en-US" sz="2400" dirty="0">
              <a:solidFill>
                <a:srgbClr val="009FDF"/>
              </a:solidFill>
            </a:endParaRPr>
          </a:p>
          <a:p>
            <a:pPr marL="457200" indent="-457200">
              <a:buFont typeface="Arial" panose="020B0604020202020204" pitchFamily="34" charset="0"/>
              <a:buChar char="•"/>
            </a:pPr>
            <a:r>
              <a:rPr lang="en-US" sz="2400" dirty="0">
                <a:solidFill>
                  <a:srgbClr val="009FDF"/>
                </a:solidFill>
              </a:rPr>
              <a:t>Se </a:t>
            </a:r>
            <a:r>
              <a:rPr lang="en-US" sz="2400" dirty="0" err="1">
                <a:solidFill>
                  <a:srgbClr val="009FDF"/>
                </a:solidFill>
              </a:rPr>
              <a:t>diseñan</a:t>
            </a:r>
            <a:r>
              <a:rPr lang="en-US" sz="2400" dirty="0">
                <a:solidFill>
                  <a:srgbClr val="009FDF"/>
                </a:solidFill>
              </a:rPr>
              <a:t> las bases con sus </a:t>
            </a:r>
            <a:r>
              <a:rPr lang="en-US" sz="2400" dirty="0" err="1">
                <a:solidFill>
                  <a:srgbClr val="009FDF"/>
                </a:solidFill>
              </a:rPr>
              <a:t>correspondientes</a:t>
            </a:r>
            <a:r>
              <a:rPr lang="en-US" sz="2400" dirty="0">
                <a:solidFill>
                  <a:srgbClr val="009FDF"/>
                </a:solidFill>
              </a:rPr>
              <a:t> </a:t>
            </a:r>
            <a:r>
              <a:rPr lang="en-US" sz="2400" dirty="0" err="1">
                <a:solidFill>
                  <a:srgbClr val="009FDF"/>
                </a:solidFill>
              </a:rPr>
              <a:t>formularios</a:t>
            </a:r>
            <a:r>
              <a:rPr lang="en-US" sz="2400" dirty="0">
                <a:solidFill>
                  <a:srgbClr val="009FDF"/>
                </a:solidFill>
              </a:rPr>
              <a:t> y </a:t>
            </a:r>
            <a:r>
              <a:rPr lang="en-US" sz="2400" dirty="0" err="1">
                <a:solidFill>
                  <a:srgbClr val="009FDF"/>
                </a:solidFill>
              </a:rPr>
              <a:t>criterios</a:t>
            </a:r>
            <a:r>
              <a:rPr lang="en-US" sz="2400" dirty="0">
                <a:solidFill>
                  <a:srgbClr val="009FDF"/>
                </a:solidFill>
              </a:rPr>
              <a:t> de </a:t>
            </a:r>
            <a:r>
              <a:rPr lang="en-US" sz="2400" dirty="0" err="1">
                <a:solidFill>
                  <a:srgbClr val="009FDF"/>
                </a:solidFill>
              </a:rPr>
              <a:t>evaluación</a:t>
            </a:r>
            <a:endParaRPr lang="en-US" sz="2400" dirty="0">
              <a:solidFill>
                <a:srgbClr val="009FDF"/>
              </a:solidFill>
            </a:endParaRPr>
          </a:p>
          <a:p>
            <a:pPr marL="457200" indent="-457200">
              <a:buFont typeface="Arial" panose="020B0604020202020204" pitchFamily="34" charset="0"/>
              <a:buChar char="•"/>
            </a:pPr>
            <a:endParaRPr lang="en-US" sz="2400" dirty="0">
              <a:solidFill>
                <a:srgbClr val="009FDF"/>
              </a:solidFill>
            </a:endParaRPr>
          </a:p>
          <a:p>
            <a:pPr marL="457200" indent="-457200">
              <a:buFont typeface="Arial" panose="020B0604020202020204" pitchFamily="34" charset="0"/>
              <a:buChar char="•"/>
            </a:pPr>
            <a:r>
              <a:rPr lang="en-US" sz="2400" dirty="0">
                <a:solidFill>
                  <a:srgbClr val="009FDF"/>
                </a:solidFill>
              </a:rPr>
              <a:t>Se </a:t>
            </a:r>
            <a:r>
              <a:rPr lang="en-US" sz="2400" dirty="0" err="1">
                <a:solidFill>
                  <a:srgbClr val="009FDF"/>
                </a:solidFill>
              </a:rPr>
              <a:t>conforma</a:t>
            </a:r>
            <a:r>
              <a:rPr lang="en-US" sz="2400" dirty="0">
                <a:solidFill>
                  <a:srgbClr val="009FDF"/>
                </a:solidFill>
              </a:rPr>
              <a:t> una </a:t>
            </a:r>
            <a:r>
              <a:rPr lang="en-US" sz="2400" dirty="0" err="1">
                <a:solidFill>
                  <a:srgbClr val="009FDF"/>
                </a:solidFill>
              </a:rPr>
              <a:t>comisión</a:t>
            </a:r>
            <a:r>
              <a:rPr lang="en-US" sz="2400" dirty="0">
                <a:solidFill>
                  <a:srgbClr val="009FDF"/>
                </a:solidFill>
              </a:rPr>
              <a:t> </a:t>
            </a:r>
            <a:r>
              <a:rPr lang="en-US" sz="2400" dirty="0" err="1">
                <a:solidFill>
                  <a:srgbClr val="009FDF"/>
                </a:solidFill>
              </a:rPr>
              <a:t>evaluadora</a:t>
            </a:r>
            <a:endParaRPr lang="en-US" sz="2400" dirty="0">
              <a:solidFill>
                <a:srgbClr val="009FDF"/>
              </a:solidFill>
            </a:endParaRPr>
          </a:p>
          <a:p>
            <a:pPr marL="457200" indent="-457200">
              <a:buFont typeface="Arial" panose="020B0604020202020204" pitchFamily="34" charset="0"/>
              <a:buChar char="•"/>
            </a:pPr>
            <a:endParaRPr lang="en-US" sz="2400" dirty="0">
              <a:solidFill>
                <a:srgbClr val="009FDF"/>
              </a:solidFill>
            </a:endParaRPr>
          </a:p>
          <a:p>
            <a:pPr marL="457200" indent="-457200">
              <a:buFont typeface="Arial" panose="020B0604020202020204" pitchFamily="34" charset="0"/>
              <a:buChar char="•"/>
            </a:pPr>
            <a:r>
              <a:rPr lang="en-US" sz="2400" dirty="0">
                <a:solidFill>
                  <a:srgbClr val="009FDF"/>
                </a:solidFill>
              </a:rPr>
              <a:t>Se </a:t>
            </a:r>
            <a:r>
              <a:rPr lang="en-US" sz="2400" dirty="0" err="1">
                <a:solidFill>
                  <a:srgbClr val="009FDF"/>
                </a:solidFill>
              </a:rPr>
              <a:t>seleccionan</a:t>
            </a:r>
            <a:r>
              <a:rPr lang="en-US" sz="2400" dirty="0">
                <a:solidFill>
                  <a:srgbClr val="009FDF"/>
                </a:solidFill>
              </a:rPr>
              <a:t> 6 </a:t>
            </a:r>
            <a:r>
              <a:rPr lang="en-US" sz="2400" dirty="0" err="1">
                <a:solidFill>
                  <a:srgbClr val="009FDF"/>
                </a:solidFill>
              </a:rPr>
              <a:t>proyectos</a:t>
            </a:r>
            <a:r>
              <a:rPr lang="en-US" sz="2400" dirty="0">
                <a:solidFill>
                  <a:srgbClr val="009FDF"/>
                </a:solidFill>
              </a:rPr>
              <a:t> que se </a:t>
            </a:r>
            <a:r>
              <a:rPr lang="en-US" sz="2400" dirty="0" err="1">
                <a:solidFill>
                  <a:srgbClr val="009FDF"/>
                </a:solidFill>
              </a:rPr>
              <a:t>realizaron</a:t>
            </a:r>
            <a:r>
              <a:rPr lang="en-US" sz="2400" dirty="0">
                <a:solidFill>
                  <a:srgbClr val="009FDF"/>
                </a:solidFill>
              </a:rPr>
              <a:t> </a:t>
            </a:r>
            <a:r>
              <a:rPr lang="en-US" sz="2400" dirty="0" err="1">
                <a:solidFill>
                  <a:srgbClr val="009FDF"/>
                </a:solidFill>
              </a:rPr>
              <a:t>en</a:t>
            </a:r>
            <a:r>
              <a:rPr lang="en-US" sz="2400" dirty="0">
                <a:solidFill>
                  <a:srgbClr val="009FDF"/>
                </a:solidFill>
              </a:rPr>
              <a:t>: Argentina, Uruguay, </a:t>
            </a:r>
            <a:r>
              <a:rPr lang="en-US" sz="2400" dirty="0" err="1">
                <a:solidFill>
                  <a:srgbClr val="009FDF"/>
                </a:solidFill>
              </a:rPr>
              <a:t>Brasil</a:t>
            </a:r>
            <a:r>
              <a:rPr lang="en-US" sz="2400" dirty="0">
                <a:solidFill>
                  <a:srgbClr val="009FDF"/>
                </a:solidFill>
              </a:rPr>
              <a:t> y Venezuela.</a:t>
            </a:r>
          </a:p>
          <a:p>
            <a:endParaRPr lang="en-US" sz="2400" dirty="0">
              <a:solidFill>
                <a:srgbClr val="009FDF"/>
              </a:solidFill>
            </a:endParaRPr>
          </a:p>
          <a:p>
            <a:pPr marL="457200" indent="-457200">
              <a:buFont typeface="Arial" panose="020B0604020202020204" pitchFamily="34" charset="0"/>
              <a:buChar char="•"/>
            </a:pPr>
            <a:r>
              <a:rPr lang="en-US" sz="2400" dirty="0" err="1">
                <a:solidFill>
                  <a:srgbClr val="009FDF"/>
                </a:solidFill>
              </a:rPr>
              <a:t>Inversión</a:t>
            </a:r>
            <a:r>
              <a:rPr lang="en-US" sz="2400" dirty="0">
                <a:solidFill>
                  <a:srgbClr val="009FDF"/>
                </a:solidFill>
              </a:rPr>
              <a:t>: 25.000 euros</a:t>
            </a:r>
          </a:p>
          <a:p>
            <a:pPr marL="457200" indent="-457200">
              <a:buFont typeface="Arial" panose="020B0604020202020204" pitchFamily="34" charset="0"/>
              <a:buChar char="•"/>
            </a:pPr>
            <a:endParaRPr lang="en-US" sz="2400" dirty="0"/>
          </a:p>
        </p:txBody>
      </p:sp>
    </p:spTree>
    <p:extLst>
      <p:ext uri="{BB962C8B-B14F-4D97-AF65-F5344CB8AC3E}">
        <p14:creationId xmlns:p14="http://schemas.microsoft.com/office/powerpoint/2010/main" val="1652367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783905" y="212436"/>
            <a:ext cx="8229600" cy="5774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B050"/>
                </a:solidFill>
                <a:latin typeface="+mn-lt"/>
              </a:rPr>
              <a:t>Proyectos GIRH SAM 2020 </a:t>
            </a:r>
            <a:r>
              <a:rPr lang="en-US" sz="3200" b="1" dirty="0">
                <a:solidFill>
                  <a:srgbClr val="00B050"/>
                </a:solidFill>
                <a:latin typeface="+mn-lt"/>
              </a:rPr>
              <a:t>(2)</a:t>
            </a:r>
          </a:p>
        </p:txBody>
      </p:sp>
      <p:sp>
        <p:nvSpPr>
          <p:cNvPr id="4" name="Platshållare för innehåll 4"/>
          <p:cNvSpPr txBox="1">
            <a:spLocks/>
          </p:cNvSpPr>
          <p:nvPr/>
        </p:nvSpPr>
        <p:spPr>
          <a:xfrm>
            <a:off x="358816" y="914400"/>
            <a:ext cx="11424212" cy="54401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7000"/>
              </a:lnSpc>
              <a:spcAft>
                <a:spcPts val="800"/>
              </a:spcAft>
            </a:pPr>
            <a:r>
              <a:rPr lang="es-UY" sz="2000" b="1" dirty="0">
                <a:solidFill>
                  <a:srgbClr val="0092C0"/>
                </a:solidFill>
                <a:effectLst/>
                <a:latin typeface="Arial Narrow" panose="020B0606020202030204" pitchFamily="34" charset="0"/>
                <a:ea typeface="Arial Narrow" panose="020B0606020202030204" pitchFamily="34" charset="0"/>
                <a:cs typeface="Arial Narrow" panose="020B0606020202030204" pitchFamily="34" charset="0"/>
              </a:rPr>
              <a:t>1. LAS AGUAS SUBTERRÁNEAS Y LA MITIGACIÓN DE LOS EFECTOS DE LA SEQUÍA COMO FENÓMENO HIDROLÓGICO EXTREMO. SU REGULACIÓN EN EL DERECHO DE AGUAS ARGENTINO. </a:t>
            </a:r>
            <a:r>
              <a:rPr lang="es-UY" sz="2000" dirty="0">
                <a:solidFill>
                  <a:srgbClr val="0092C0"/>
                </a:solidFill>
                <a:effectLst/>
                <a:latin typeface="Arial Narrow" panose="020B0606020202030204" pitchFamily="34" charset="0"/>
                <a:ea typeface="Arial Narrow" panose="020B0606020202030204" pitchFamily="34" charset="0"/>
                <a:cs typeface="Arial Narrow" panose="020B0606020202030204" pitchFamily="34" charset="0"/>
              </a:rPr>
              <a:t>Universidad de Mendoza - Argentina</a:t>
            </a:r>
            <a:endParaRPr lang="es-UY" sz="2000" dirty="0">
              <a:solidFill>
                <a:srgbClr val="0092C0"/>
              </a:solidFill>
              <a:effectLst/>
              <a:latin typeface="Calibri" panose="020F0502020204030204" pitchFamily="34" charset="0"/>
              <a:ea typeface="Calibri" panose="020F0502020204030204" pitchFamily="34" charset="0"/>
            </a:endParaRPr>
          </a:p>
          <a:p>
            <a:pPr>
              <a:lnSpc>
                <a:spcPct val="107000"/>
              </a:lnSpc>
              <a:spcAft>
                <a:spcPts val="800"/>
              </a:spcAft>
            </a:pPr>
            <a:r>
              <a:rPr lang="es-UY" sz="2000" b="1" dirty="0">
                <a:solidFill>
                  <a:srgbClr val="0092C0"/>
                </a:solidFill>
                <a:effectLst/>
                <a:highlight>
                  <a:srgbClr val="FFFFFF"/>
                </a:highlight>
                <a:latin typeface="Arial Narrow" panose="020B0606020202030204" pitchFamily="34" charset="0"/>
                <a:ea typeface="Arial Narrow" panose="020B0606020202030204" pitchFamily="34" charset="0"/>
                <a:cs typeface="Arial Narrow" panose="020B0606020202030204" pitchFamily="34" charset="0"/>
              </a:rPr>
              <a:t>2. PROCESO DE CONSTRUCCIÓN DE LA GESTIÓN INTEGRADA DE RECURSOS HÍDRICOS EN URUGUAY: ESTADO DE SITUACIÓN Y CONTROVERSIAS Instituto </a:t>
            </a:r>
            <a:r>
              <a:rPr lang="es-UY" sz="2000" b="1" dirty="0" err="1">
                <a:solidFill>
                  <a:srgbClr val="0092C0"/>
                </a:solidFill>
                <a:effectLst/>
                <a:highlight>
                  <a:srgbClr val="FFFFFF"/>
                </a:highlight>
                <a:latin typeface="Arial Narrow" panose="020B0606020202030204" pitchFamily="34" charset="0"/>
                <a:ea typeface="Arial Narrow" panose="020B0606020202030204" pitchFamily="34" charset="0"/>
                <a:cs typeface="Arial Narrow" panose="020B0606020202030204" pitchFamily="34" charset="0"/>
              </a:rPr>
              <a:t>SARAs</a:t>
            </a:r>
            <a:r>
              <a:rPr lang="es-UY" sz="2000" b="1" dirty="0">
                <a:solidFill>
                  <a:srgbClr val="0092C0"/>
                </a:solidFill>
                <a:effectLst/>
                <a:highlight>
                  <a:srgbClr val="FFFFFF"/>
                </a:highlight>
                <a:latin typeface="Arial Narrow" panose="020B0606020202030204" pitchFamily="34" charset="0"/>
                <a:ea typeface="Arial Narrow" panose="020B0606020202030204" pitchFamily="34" charset="0"/>
                <a:cs typeface="Arial Narrow" panose="020B0606020202030204" pitchFamily="34" charset="0"/>
              </a:rPr>
              <a:t> Uruguay</a:t>
            </a:r>
            <a:endParaRPr lang="es-UY" sz="2000" dirty="0">
              <a:solidFill>
                <a:srgbClr val="0092C0"/>
              </a:solidFill>
              <a:effectLst/>
              <a:latin typeface="Calibri" panose="020F0502020204030204" pitchFamily="34" charset="0"/>
              <a:ea typeface="Calibri" panose="020F0502020204030204" pitchFamily="34" charset="0"/>
            </a:endParaRPr>
          </a:p>
          <a:p>
            <a:pPr algn="just">
              <a:lnSpc>
                <a:spcPct val="107000"/>
              </a:lnSpc>
              <a:spcAft>
                <a:spcPts val="800"/>
              </a:spcAft>
            </a:pPr>
            <a:r>
              <a:rPr lang="es-UY" sz="2000" b="1" dirty="0">
                <a:solidFill>
                  <a:srgbClr val="0092C0"/>
                </a:solidFill>
                <a:latin typeface="Arial Narrow" panose="020B0606020202030204" pitchFamily="34" charset="0"/>
                <a:ea typeface="Arial Narrow" panose="020B0606020202030204" pitchFamily="34" charset="0"/>
                <a:cs typeface="Arial Narrow" panose="020B0606020202030204" pitchFamily="34" charset="0"/>
              </a:rPr>
              <a:t>3. </a:t>
            </a:r>
            <a:r>
              <a:rPr lang="es-UY" sz="2000" b="1" dirty="0">
                <a:solidFill>
                  <a:srgbClr val="0092C0"/>
                </a:solidFill>
                <a:effectLst/>
                <a:latin typeface="Arial Narrow" panose="020B0606020202030204" pitchFamily="34" charset="0"/>
                <a:ea typeface="Arial Narrow" panose="020B0606020202030204" pitchFamily="34" charset="0"/>
                <a:cs typeface="Arial Narrow" panose="020B0606020202030204" pitchFamily="34" charset="0"/>
              </a:rPr>
              <a:t>CONCEPÇÕES METODOLÓGICAS PARA ARTICULAÇÃO DE BASE CARTOGRÁFICA DE RECURSOS HÍDRICOS DE BACIAS HIDROGRÁFICAS TRANSFRONTEIRIÇAS Universidad de Brasilia Brasil</a:t>
            </a:r>
            <a:endParaRPr lang="es-UY" sz="2000" dirty="0">
              <a:solidFill>
                <a:srgbClr val="0092C0"/>
              </a:solidFill>
              <a:effectLst/>
              <a:latin typeface="Calibri" panose="020F0502020204030204" pitchFamily="34" charset="0"/>
              <a:ea typeface="Calibri" panose="020F0502020204030204" pitchFamily="34" charset="0"/>
            </a:endParaRPr>
          </a:p>
          <a:p>
            <a:pPr algn="just">
              <a:lnSpc>
                <a:spcPct val="107000"/>
              </a:lnSpc>
              <a:spcAft>
                <a:spcPts val="800"/>
              </a:spcAft>
            </a:pPr>
            <a:r>
              <a:rPr lang="es-UY" sz="2000" b="1" dirty="0">
                <a:solidFill>
                  <a:srgbClr val="0092C0"/>
                </a:solidFill>
                <a:latin typeface="Arial Narrow" panose="020B0606020202030204" pitchFamily="34" charset="0"/>
                <a:ea typeface="Arial Narrow" panose="020B0606020202030204" pitchFamily="34" charset="0"/>
                <a:cs typeface="Arial Narrow" panose="020B0606020202030204" pitchFamily="34" charset="0"/>
              </a:rPr>
              <a:t>4</a:t>
            </a:r>
            <a:r>
              <a:rPr lang="es-UY" sz="2000" b="1" dirty="0">
                <a:solidFill>
                  <a:srgbClr val="0092C0"/>
                </a:solidFill>
                <a:effectLst/>
                <a:latin typeface="Arial Narrow" panose="020B0606020202030204" pitchFamily="34" charset="0"/>
                <a:ea typeface="Arial Narrow" panose="020B0606020202030204" pitchFamily="34" charset="0"/>
                <a:cs typeface="Arial Narrow" panose="020B0606020202030204" pitchFamily="34" charset="0"/>
              </a:rPr>
              <a:t>.</a:t>
            </a:r>
            <a:r>
              <a:rPr lang="es-UY" sz="2000" b="1" dirty="0">
                <a:solidFill>
                  <a:srgbClr val="0092C0"/>
                </a:solidFill>
                <a:effectLst/>
                <a:highlight>
                  <a:srgbClr val="FFFFFF"/>
                </a:highlight>
                <a:latin typeface="Arial Narrow" panose="020B0606020202030204" pitchFamily="34" charset="0"/>
                <a:ea typeface="Arial Narrow" panose="020B0606020202030204" pitchFamily="34" charset="0"/>
                <a:cs typeface="Arial Narrow" panose="020B0606020202030204" pitchFamily="34" charset="0"/>
              </a:rPr>
              <a:t> XVIII </a:t>
            </a:r>
            <a:r>
              <a:rPr lang="es-UY" sz="2000" b="1" dirty="0" err="1">
                <a:solidFill>
                  <a:srgbClr val="0092C0"/>
                </a:solidFill>
                <a:effectLst/>
                <a:highlight>
                  <a:srgbClr val="FFFFFF"/>
                </a:highlight>
                <a:latin typeface="Arial Narrow" panose="020B0606020202030204" pitchFamily="34" charset="0"/>
                <a:ea typeface="Arial Narrow" panose="020B0606020202030204" pitchFamily="34" charset="0"/>
                <a:cs typeface="Arial Narrow" panose="020B0606020202030204" pitchFamily="34" charset="0"/>
              </a:rPr>
              <a:t>Encontro</a:t>
            </a:r>
            <a:r>
              <a:rPr lang="es-UY" sz="2000" b="1" dirty="0">
                <a:solidFill>
                  <a:srgbClr val="0092C0"/>
                </a:solidFill>
                <a:effectLst/>
                <a:highlight>
                  <a:srgbClr val="FFFFFF"/>
                </a:highlight>
                <a:latin typeface="Arial Narrow" panose="020B0606020202030204" pitchFamily="34" charset="0"/>
                <a:ea typeface="Arial Narrow" panose="020B0606020202030204" pitchFamily="34" charset="0"/>
                <a:cs typeface="Arial Narrow" panose="020B0606020202030204" pitchFamily="34" charset="0"/>
              </a:rPr>
              <a:t> de </a:t>
            </a:r>
            <a:r>
              <a:rPr lang="es-UY" sz="2000" b="1" dirty="0" err="1">
                <a:solidFill>
                  <a:srgbClr val="0092C0"/>
                </a:solidFill>
                <a:effectLst/>
                <a:highlight>
                  <a:srgbClr val="FFFFFF"/>
                </a:highlight>
                <a:latin typeface="Arial Narrow" panose="020B0606020202030204" pitchFamily="34" charset="0"/>
                <a:ea typeface="Arial Narrow" panose="020B0606020202030204" pitchFamily="34" charset="0"/>
                <a:cs typeface="Arial Narrow" panose="020B0606020202030204" pitchFamily="34" charset="0"/>
              </a:rPr>
              <a:t>Estudos</a:t>
            </a:r>
            <a:r>
              <a:rPr lang="es-UY" sz="2000" b="1" dirty="0">
                <a:solidFill>
                  <a:srgbClr val="0092C0"/>
                </a:solidFill>
                <a:effectLst/>
                <a:highlight>
                  <a:srgbClr val="FFFFFF"/>
                </a:highlight>
                <a:latin typeface="Arial Narrow" panose="020B0606020202030204" pitchFamily="34" charset="0"/>
                <a:ea typeface="Arial Narrow" panose="020B0606020202030204" pitchFamily="34" charset="0"/>
                <a:cs typeface="Arial Narrow" panose="020B0606020202030204" pitchFamily="34" charset="0"/>
              </a:rPr>
              <a:t> e Debates de </a:t>
            </a:r>
            <a:r>
              <a:rPr lang="es-UY" sz="2000" b="1" dirty="0" err="1">
                <a:solidFill>
                  <a:srgbClr val="0092C0"/>
                </a:solidFill>
                <a:effectLst/>
                <a:highlight>
                  <a:srgbClr val="FFFFFF"/>
                </a:highlight>
                <a:latin typeface="Arial Narrow" panose="020B0606020202030204" pitchFamily="34" charset="0"/>
                <a:ea typeface="Arial Narrow" panose="020B0606020202030204" pitchFamily="34" charset="0"/>
                <a:cs typeface="Arial Narrow" panose="020B0606020202030204" pitchFamily="34" charset="0"/>
              </a:rPr>
              <a:t>Água</a:t>
            </a:r>
            <a:r>
              <a:rPr lang="es-UY" sz="2000" b="1" dirty="0">
                <a:solidFill>
                  <a:srgbClr val="0092C0"/>
                </a:solidFill>
                <a:effectLst/>
                <a:highlight>
                  <a:srgbClr val="FFFFFF"/>
                </a:highlight>
                <a:latin typeface="Arial Narrow" panose="020B0606020202030204" pitchFamily="34" charset="0"/>
                <a:ea typeface="Arial Narrow" panose="020B0606020202030204" pitchFamily="34" charset="0"/>
                <a:cs typeface="Arial Narrow" panose="020B0606020202030204" pitchFamily="34" charset="0"/>
              </a:rPr>
              <a:t> Doces do </a:t>
            </a:r>
            <a:r>
              <a:rPr lang="es-UY" sz="2000" b="1" dirty="0" err="1">
                <a:solidFill>
                  <a:srgbClr val="0092C0"/>
                </a:solidFill>
                <a:effectLst/>
                <a:highlight>
                  <a:srgbClr val="FFFFFF"/>
                </a:highlight>
                <a:latin typeface="Arial Narrow" panose="020B0606020202030204" pitchFamily="34" charset="0"/>
                <a:ea typeface="Arial Narrow" panose="020B0606020202030204" pitchFamily="34" charset="0"/>
                <a:cs typeface="Arial Narrow" panose="020B0606020202030204" pitchFamily="34" charset="0"/>
              </a:rPr>
              <a:t>Baixo</a:t>
            </a:r>
            <a:r>
              <a:rPr lang="es-UY" sz="2000" b="1" dirty="0">
                <a:solidFill>
                  <a:srgbClr val="0092C0"/>
                </a:solidFill>
                <a:effectLst/>
                <a:highlight>
                  <a:srgbClr val="FFFFFF"/>
                </a:highlight>
                <a:latin typeface="Arial Narrow" panose="020B0606020202030204" pitchFamily="34" charset="0"/>
                <a:ea typeface="Arial Narrow" panose="020B0606020202030204" pitchFamily="34" charset="0"/>
                <a:cs typeface="Arial Narrow" panose="020B0606020202030204" pitchFamily="34" charset="0"/>
              </a:rPr>
              <a:t> Amazonas </a:t>
            </a:r>
            <a:r>
              <a:rPr lang="es-UY" sz="2000" dirty="0" err="1">
                <a:solidFill>
                  <a:srgbClr val="0092C0"/>
                </a:solidFill>
                <a:effectLst/>
                <a:latin typeface="Arial Narrow" panose="020B0606020202030204" pitchFamily="34" charset="0"/>
                <a:ea typeface="Arial Narrow" panose="020B0606020202030204" pitchFamily="34" charset="0"/>
                <a:cs typeface="Arial Narrow" panose="020B0606020202030204" pitchFamily="34" charset="0"/>
              </a:rPr>
              <a:t>Universidade</a:t>
            </a:r>
            <a:r>
              <a:rPr lang="es-UY" sz="2000" dirty="0">
                <a:solidFill>
                  <a:srgbClr val="0092C0"/>
                </a:solidFill>
                <a:effectLst/>
                <a:latin typeface="Arial Narrow" panose="020B0606020202030204" pitchFamily="34" charset="0"/>
                <a:ea typeface="Arial Narrow" panose="020B0606020202030204" pitchFamily="34" charset="0"/>
                <a:cs typeface="Arial Narrow" panose="020B0606020202030204" pitchFamily="34" charset="0"/>
              </a:rPr>
              <a:t> Federal do Oeste do Pará – UFOPA</a:t>
            </a:r>
            <a:r>
              <a:rPr lang="es-UY" sz="2000" dirty="0">
                <a:solidFill>
                  <a:srgbClr val="0092C0"/>
                </a:solidFill>
                <a:effectLst/>
                <a:highlight>
                  <a:srgbClr val="FFFFFF"/>
                </a:highlight>
                <a:latin typeface="Arial Narrow" panose="020B0606020202030204" pitchFamily="34" charset="0"/>
                <a:ea typeface="Arial Narrow" panose="020B0606020202030204" pitchFamily="34" charset="0"/>
                <a:cs typeface="Arial Narrow" panose="020B0606020202030204" pitchFamily="34" charset="0"/>
              </a:rPr>
              <a:t> - Brasil</a:t>
            </a:r>
            <a:endParaRPr lang="es-UY" sz="2000" dirty="0">
              <a:solidFill>
                <a:srgbClr val="0092C0"/>
              </a:solidFill>
              <a:effectLst/>
              <a:latin typeface="Calibri" panose="020F0502020204030204" pitchFamily="34" charset="0"/>
              <a:ea typeface="Calibri" panose="020F0502020204030204" pitchFamily="34" charset="0"/>
            </a:endParaRPr>
          </a:p>
          <a:p>
            <a:pPr>
              <a:lnSpc>
                <a:spcPct val="107000"/>
              </a:lnSpc>
              <a:spcAft>
                <a:spcPts val="800"/>
              </a:spcAft>
            </a:pPr>
            <a:r>
              <a:rPr lang="es-UY" sz="2000" b="1" dirty="0">
                <a:solidFill>
                  <a:srgbClr val="0092C0"/>
                </a:solidFill>
                <a:highlight>
                  <a:srgbClr val="FFFFFF"/>
                </a:highlight>
                <a:latin typeface="Arial Narrow" panose="020B0606020202030204" pitchFamily="34" charset="0"/>
                <a:ea typeface="Arial Narrow" panose="020B0606020202030204" pitchFamily="34" charset="0"/>
                <a:cs typeface="Arial Narrow" panose="020B0606020202030204" pitchFamily="34" charset="0"/>
              </a:rPr>
              <a:t>5</a:t>
            </a:r>
            <a:r>
              <a:rPr lang="es-UY" sz="2000" b="1" dirty="0">
                <a:solidFill>
                  <a:srgbClr val="0092C0"/>
                </a:solidFill>
                <a:effectLst/>
                <a:highlight>
                  <a:srgbClr val="FFFFFF"/>
                </a:highlight>
                <a:latin typeface="Arial Narrow" panose="020B0606020202030204" pitchFamily="34" charset="0"/>
                <a:ea typeface="Arial Narrow" panose="020B0606020202030204" pitchFamily="34" charset="0"/>
                <a:cs typeface="Arial Narrow" panose="020B0606020202030204" pitchFamily="34" charset="0"/>
              </a:rPr>
              <a:t>. </a:t>
            </a:r>
            <a:r>
              <a:rPr lang="es-UY" sz="2000" b="1" dirty="0">
                <a:solidFill>
                  <a:srgbClr val="0092C0"/>
                </a:solidFill>
                <a:effectLst/>
                <a:latin typeface="Arial Narrow" panose="020B0606020202030204" pitchFamily="34" charset="0"/>
                <a:ea typeface="Arial Narrow" panose="020B0606020202030204" pitchFamily="34" charset="0"/>
                <a:cs typeface="Arial Narrow" panose="020B0606020202030204" pitchFamily="34" charset="0"/>
              </a:rPr>
              <a:t>HISTORIAS HACIA LA GOBERNANZA DE LA CUENCA DEL PLATA, 50 AÑOS DE EXPERIENCIA </a:t>
            </a:r>
            <a:r>
              <a:rPr lang="es-UY" sz="2000" dirty="0">
                <a:solidFill>
                  <a:srgbClr val="0092C0"/>
                </a:solidFill>
                <a:effectLst/>
                <a:latin typeface="Arial Narrow" panose="020B0606020202030204" pitchFamily="34" charset="0"/>
                <a:ea typeface="Arial Narrow" panose="020B0606020202030204" pitchFamily="34" charset="0"/>
                <a:cs typeface="Arial Narrow" panose="020B0606020202030204" pitchFamily="34" charset="0"/>
              </a:rPr>
              <a:t>Fundación Sustentarnos y AIDIS- Argentina- </a:t>
            </a:r>
            <a:endParaRPr lang="es-UY" sz="2000" dirty="0">
              <a:solidFill>
                <a:srgbClr val="0092C0"/>
              </a:solidFill>
              <a:effectLst/>
              <a:latin typeface="Calibri" panose="020F0502020204030204" pitchFamily="34" charset="0"/>
              <a:ea typeface="Calibri" panose="020F0502020204030204" pitchFamily="34" charset="0"/>
            </a:endParaRPr>
          </a:p>
          <a:p>
            <a:pPr>
              <a:lnSpc>
                <a:spcPct val="107000"/>
              </a:lnSpc>
              <a:spcAft>
                <a:spcPts val="800"/>
              </a:spcAft>
            </a:pPr>
            <a:r>
              <a:rPr lang="es-UY" sz="2000" b="1" dirty="0">
                <a:solidFill>
                  <a:srgbClr val="0092C0"/>
                </a:solidFill>
                <a:latin typeface="Arial Narrow" panose="020B0606020202030204" pitchFamily="34" charset="0"/>
                <a:ea typeface="Arial Narrow" panose="020B0606020202030204" pitchFamily="34" charset="0"/>
                <a:cs typeface="Arial Narrow" panose="020B0606020202030204" pitchFamily="34" charset="0"/>
              </a:rPr>
              <a:t>6</a:t>
            </a:r>
            <a:r>
              <a:rPr lang="es-UY" sz="2000" b="1" dirty="0">
                <a:solidFill>
                  <a:srgbClr val="0092C0"/>
                </a:solidFill>
                <a:effectLst/>
                <a:latin typeface="Arial Narrow" panose="020B0606020202030204" pitchFamily="34" charset="0"/>
                <a:ea typeface="Arial Narrow" panose="020B0606020202030204" pitchFamily="34" charset="0"/>
                <a:cs typeface="Arial Narrow" panose="020B0606020202030204" pitchFamily="34" charset="0"/>
              </a:rPr>
              <a:t>. LOS JÓVENES COMO AGENTES DE CAMBIO EN FAVOR DE LA </a:t>
            </a:r>
            <a:r>
              <a:rPr lang="es-UY" sz="2000" b="1" dirty="0">
                <a:solidFill>
                  <a:srgbClr val="0092C0"/>
                </a:solidFill>
                <a:latin typeface="Arial Narrow" panose="020B0606020202030204" pitchFamily="34" charset="0"/>
                <a:ea typeface="Arial Narrow" panose="020B0606020202030204" pitchFamily="34" charset="0"/>
                <a:cs typeface="Arial Narrow" panose="020B0606020202030204" pitchFamily="34" charset="0"/>
              </a:rPr>
              <a:t>GIRH</a:t>
            </a:r>
            <a:r>
              <a:rPr lang="es-UY" sz="2000" b="1" dirty="0">
                <a:solidFill>
                  <a:srgbClr val="0092C0"/>
                </a:solidFill>
                <a:effectLst/>
                <a:latin typeface="Arial Narrow" panose="020B0606020202030204" pitchFamily="34" charset="0"/>
                <a:ea typeface="Arial Narrow" panose="020B0606020202030204" pitchFamily="34" charset="0"/>
                <a:cs typeface="Arial Narrow" panose="020B0606020202030204" pitchFamily="34" charset="0"/>
              </a:rPr>
              <a:t> </a:t>
            </a:r>
            <a:r>
              <a:rPr lang="es-UY" sz="2000" dirty="0">
                <a:solidFill>
                  <a:srgbClr val="0092C0"/>
                </a:solidFill>
                <a:effectLst/>
                <a:latin typeface="Arial Narrow" panose="020B0606020202030204" pitchFamily="34" charset="0"/>
                <a:ea typeface="Arial Narrow" panose="020B0606020202030204" pitchFamily="34" charset="0"/>
                <a:cs typeface="Arial Narrow" panose="020B0606020202030204" pitchFamily="34" charset="0"/>
              </a:rPr>
              <a:t>Vitalis- Venezuela</a:t>
            </a:r>
            <a:endParaRPr lang="es-UY" sz="2000" dirty="0">
              <a:solidFill>
                <a:srgbClr val="0092C0"/>
              </a:solidFill>
              <a:effectLst/>
              <a:latin typeface="Calibri" panose="020F0502020204030204" pitchFamily="34" charset="0"/>
              <a:ea typeface="Calibri" panose="020F0502020204030204" pitchFamily="34" charset="0"/>
            </a:endParaRPr>
          </a:p>
          <a:p>
            <a:pPr marL="0" indent="0">
              <a:lnSpc>
                <a:spcPct val="107000"/>
              </a:lnSpc>
              <a:spcAft>
                <a:spcPts val="800"/>
              </a:spcAft>
              <a:buNone/>
            </a:pPr>
            <a:endParaRPr lang="es-UY" sz="1800" dirty="0">
              <a:effectLst/>
              <a:latin typeface="Calibri" panose="020F0502020204030204" pitchFamily="34" charset="0"/>
              <a:ea typeface="Calibri" panose="020F0502020204030204" pitchFamily="34" charset="0"/>
            </a:endParaRPr>
          </a:p>
          <a:p>
            <a:pPr marL="0" indent="0">
              <a:lnSpc>
                <a:spcPct val="107000"/>
              </a:lnSpc>
              <a:spcAft>
                <a:spcPts val="800"/>
              </a:spcAft>
              <a:buNone/>
            </a:pPr>
            <a:r>
              <a:rPr lang="es-UY" sz="1800" dirty="0">
                <a:solidFill>
                  <a:srgbClr val="201F1E"/>
                </a:solidFill>
                <a:effectLst/>
                <a:highlight>
                  <a:srgbClr val="FFFFFF"/>
                </a:highlight>
                <a:latin typeface="Arial Narrow" panose="020B0606020202030204" pitchFamily="34" charset="0"/>
                <a:ea typeface="Arial Narrow" panose="020B0606020202030204" pitchFamily="34" charset="0"/>
                <a:cs typeface="Arial Narrow" panose="020B0606020202030204" pitchFamily="34" charset="0"/>
              </a:rPr>
              <a:t> </a:t>
            </a:r>
            <a:endParaRPr lang="es-UY" sz="1800" dirty="0">
              <a:effectLst/>
              <a:latin typeface="Calibri" panose="020F0502020204030204" pitchFamily="34" charset="0"/>
              <a:ea typeface="Calibri" panose="020F0502020204030204" pitchFamily="34" charset="0"/>
            </a:endParaRPr>
          </a:p>
          <a:p>
            <a:endParaRPr lang="en-US" sz="2000" dirty="0"/>
          </a:p>
          <a:p>
            <a:endParaRPr lang="sv-SE" sz="2000" b="1" dirty="0">
              <a:solidFill>
                <a:schemeClr val="bg1"/>
              </a:solidFill>
            </a:endParaRPr>
          </a:p>
        </p:txBody>
      </p:sp>
      <p:sp>
        <p:nvSpPr>
          <p:cNvPr id="5" name="Rectángulo: esquinas redondeadas 4">
            <a:extLst>
              <a:ext uri="{FF2B5EF4-FFF2-40B4-BE49-F238E27FC236}">
                <a16:creationId xmlns:a16="http://schemas.microsoft.com/office/drawing/2014/main" id="{0312B0CD-0C0E-4184-A58B-7AA0E93E647F}"/>
              </a:ext>
            </a:extLst>
          </p:cNvPr>
          <p:cNvSpPr/>
          <p:nvPr/>
        </p:nvSpPr>
        <p:spPr>
          <a:xfrm>
            <a:off x="-10274" y="6626831"/>
            <a:ext cx="1828800" cy="272265"/>
          </a:xfrm>
          <a:prstGeom prst="roundRect">
            <a:avLst/>
          </a:pr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7" name="Rectángulo: esquinas redondeadas 6">
            <a:extLst>
              <a:ext uri="{FF2B5EF4-FFF2-40B4-BE49-F238E27FC236}">
                <a16:creationId xmlns:a16="http://schemas.microsoft.com/office/drawing/2014/main" id="{4B87276E-5F1B-45F2-8B88-D4FDD582A56C}"/>
              </a:ext>
            </a:extLst>
          </p:cNvPr>
          <p:cNvSpPr/>
          <p:nvPr/>
        </p:nvSpPr>
        <p:spPr>
          <a:xfrm>
            <a:off x="2042845" y="6626831"/>
            <a:ext cx="8106310" cy="231169"/>
          </a:xfrm>
          <a:prstGeom prst="roundRect">
            <a:avLst/>
          </a:prstGeom>
          <a:solidFill>
            <a:srgbClr val="009FDF"/>
          </a:solid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highlight>
                <a:srgbClr val="009FDF"/>
              </a:highlight>
            </a:endParaRPr>
          </a:p>
        </p:txBody>
      </p:sp>
      <p:sp>
        <p:nvSpPr>
          <p:cNvPr id="9" name="Rectángulo: esquinas redondeadas 8">
            <a:extLst>
              <a:ext uri="{FF2B5EF4-FFF2-40B4-BE49-F238E27FC236}">
                <a16:creationId xmlns:a16="http://schemas.microsoft.com/office/drawing/2014/main" id="{4F8CDF00-35CD-4221-85E8-D88549533444}"/>
              </a:ext>
            </a:extLst>
          </p:cNvPr>
          <p:cNvSpPr/>
          <p:nvPr/>
        </p:nvSpPr>
        <p:spPr>
          <a:xfrm>
            <a:off x="2102779" y="6625121"/>
            <a:ext cx="8106310" cy="231169"/>
          </a:xfrm>
          <a:prstGeom prst="roundRect">
            <a:avLst/>
          </a:prstGeom>
          <a:solidFill>
            <a:srgbClr val="009FDF"/>
          </a:solid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highlight>
                <a:srgbClr val="009FDF"/>
              </a:highlight>
            </a:endParaRPr>
          </a:p>
        </p:txBody>
      </p:sp>
      <p:sp>
        <p:nvSpPr>
          <p:cNvPr id="10" name="CuadroTexto 9">
            <a:extLst>
              <a:ext uri="{FF2B5EF4-FFF2-40B4-BE49-F238E27FC236}">
                <a16:creationId xmlns:a16="http://schemas.microsoft.com/office/drawing/2014/main" id="{B1CF4379-90EF-46D5-818C-C1FC4E767B35}"/>
              </a:ext>
            </a:extLst>
          </p:cNvPr>
          <p:cNvSpPr txBox="1"/>
          <p:nvPr/>
        </p:nvSpPr>
        <p:spPr>
          <a:xfrm>
            <a:off x="4006912" y="6625121"/>
            <a:ext cx="4078839" cy="307777"/>
          </a:xfrm>
          <a:prstGeom prst="rect">
            <a:avLst/>
          </a:prstGeom>
          <a:noFill/>
        </p:spPr>
        <p:txBody>
          <a:bodyPr wrap="square" rtlCol="0">
            <a:spAutoFit/>
          </a:bodyPr>
          <a:lstStyle/>
          <a:p>
            <a:r>
              <a:rPr lang="es-UY" sz="1400" b="1" dirty="0">
                <a:solidFill>
                  <a:schemeClr val="bg1"/>
                </a:solidFill>
              </a:rPr>
              <a:t>Movilizando por un mundo con seguridad hídrica</a:t>
            </a:r>
          </a:p>
        </p:txBody>
      </p:sp>
    </p:spTree>
    <p:extLst>
      <p:ext uri="{BB962C8B-B14F-4D97-AF65-F5344CB8AC3E}">
        <p14:creationId xmlns:p14="http://schemas.microsoft.com/office/powerpoint/2010/main" val="4062886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289367" y="219919"/>
            <a:ext cx="8834974" cy="659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3200" b="1" dirty="0">
                <a:solidFill>
                  <a:srgbClr val="00B050"/>
                </a:solidFill>
                <a:latin typeface="+mn-lt"/>
              </a:rPr>
              <a:t> Serie de Webinarios GWP Sudamérica</a:t>
            </a:r>
            <a:endParaRPr lang="en-US" sz="3200" b="1" dirty="0">
              <a:solidFill>
                <a:srgbClr val="00B050"/>
              </a:solidFill>
              <a:latin typeface="+mn-lt"/>
            </a:endParaRPr>
          </a:p>
        </p:txBody>
      </p:sp>
      <p:sp>
        <p:nvSpPr>
          <p:cNvPr id="4" name="Platshållare för innehåll 4"/>
          <p:cNvSpPr txBox="1">
            <a:spLocks/>
          </p:cNvSpPr>
          <p:nvPr/>
        </p:nvSpPr>
        <p:spPr>
          <a:xfrm>
            <a:off x="381965" y="1134319"/>
            <a:ext cx="11262167" cy="54159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t>Se </a:t>
            </a:r>
            <a:r>
              <a:rPr lang="pt-BR" sz="2400" dirty="0" err="1"/>
              <a:t>organizan</a:t>
            </a:r>
            <a:r>
              <a:rPr lang="pt-BR" sz="2400" dirty="0"/>
              <a:t> </a:t>
            </a:r>
            <a:r>
              <a:rPr lang="pt-BR" sz="2400" dirty="0" err="1"/>
              <a:t>Webinarios</a:t>
            </a:r>
            <a:r>
              <a:rPr lang="pt-BR" sz="2400" dirty="0"/>
              <a:t> a </a:t>
            </a:r>
            <a:r>
              <a:rPr lang="pt-BR" sz="2400" dirty="0" err="1"/>
              <a:t>los</a:t>
            </a:r>
            <a:r>
              <a:rPr lang="pt-BR" sz="2400" dirty="0"/>
              <a:t> </a:t>
            </a:r>
            <a:r>
              <a:rPr lang="pt-BR" sz="2400" dirty="0" err="1"/>
              <a:t>efectos</a:t>
            </a:r>
            <a:r>
              <a:rPr lang="pt-BR" sz="2400" dirty="0"/>
              <a:t> de </a:t>
            </a:r>
            <a:r>
              <a:rPr lang="pt-BR" sz="2400" dirty="0" err="1"/>
              <a:t>mantener</a:t>
            </a:r>
            <a:r>
              <a:rPr lang="pt-BR" sz="2400" dirty="0"/>
              <a:t> </a:t>
            </a:r>
            <a:r>
              <a:rPr lang="pt-BR" sz="2400" dirty="0" err="1"/>
              <a:t>la</a:t>
            </a:r>
            <a:r>
              <a:rPr lang="pt-BR" sz="2400" dirty="0"/>
              <a:t> </a:t>
            </a:r>
            <a:r>
              <a:rPr lang="pt-BR" sz="2400" dirty="0" err="1"/>
              <a:t>comunicación</a:t>
            </a:r>
            <a:r>
              <a:rPr lang="pt-BR" sz="2400" dirty="0"/>
              <a:t> </a:t>
            </a:r>
            <a:r>
              <a:rPr lang="pt-BR" sz="2400" dirty="0" err="1"/>
              <a:t>con</a:t>
            </a:r>
            <a:r>
              <a:rPr lang="pt-BR" sz="2400" dirty="0"/>
              <a:t> </a:t>
            </a:r>
            <a:r>
              <a:rPr lang="pt-BR" sz="2400" dirty="0" err="1"/>
              <a:t>nuestros</a:t>
            </a:r>
            <a:r>
              <a:rPr lang="pt-BR" sz="2400" dirty="0"/>
              <a:t> </a:t>
            </a:r>
            <a:r>
              <a:rPr lang="pt-BR" sz="2400" dirty="0" err="1"/>
              <a:t>miembros</a:t>
            </a:r>
            <a:endParaRPr lang="pt-BR" sz="2400" dirty="0"/>
          </a:p>
          <a:p>
            <a:r>
              <a:rPr lang="pt-BR" sz="2400" dirty="0"/>
              <a:t>Se logra una </a:t>
            </a:r>
            <a:r>
              <a:rPr lang="pt-BR" sz="2400" dirty="0" err="1"/>
              <a:t>muy</a:t>
            </a:r>
            <a:r>
              <a:rPr lang="pt-BR" sz="2400" dirty="0"/>
              <a:t> </a:t>
            </a:r>
            <a:r>
              <a:rPr lang="pt-BR" sz="2400" dirty="0" err="1"/>
              <a:t>buena</a:t>
            </a:r>
            <a:r>
              <a:rPr lang="pt-BR" sz="2400" dirty="0"/>
              <a:t> </a:t>
            </a:r>
            <a:r>
              <a:rPr lang="pt-BR" sz="2400" dirty="0" err="1"/>
              <a:t>asistencia</a:t>
            </a:r>
            <a:r>
              <a:rPr lang="pt-BR" sz="2400" dirty="0"/>
              <a:t> a </a:t>
            </a:r>
            <a:r>
              <a:rPr lang="pt-BR" sz="2400" dirty="0" err="1"/>
              <a:t>los</a:t>
            </a:r>
            <a:r>
              <a:rPr lang="pt-BR" sz="2400" dirty="0"/>
              <a:t> </a:t>
            </a:r>
            <a:r>
              <a:rPr lang="pt-BR" sz="2400" dirty="0" err="1"/>
              <a:t>mismos</a:t>
            </a:r>
            <a:r>
              <a:rPr lang="pt-BR" sz="2400" dirty="0"/>
              <a:t>, desde todos </a:t>
            </a:r>
            <a:r>
              <a:rPr lang="pt-BR" sz="2400" dirty="0" err="1"/>
              <a:t>los</a:t>
            </a:r>
            <a:r>
              <a:rPr lang="pt-BR" sz="2400" dirty="0"/>
              <a:t> países de </a:t>
            </a:r>
            <a:r>
              <a:rPr lang="pt-BR" sz="2400" dirty="0" err="1"/>
              <a:t>la</a:t>
            </a:r>
            <a:r>
              <a:rPr lang="pt-BR" sz="2400" dirty="0"/>
              <a:t> </a:t>
            </a:r>
            <a:r>
              <a:rPr lang="pt-BR" sz="2400" dirty="0" err="1"/>
              <a:t>región</a:t>
            </a:r>
            <a:endParaRPr lang="pt-BR" sz="2400" dirty="0"/>
          </a:p>
          <a:p>
            <a:r>
              <a:rPr lang="pt-BR" sz="2400" dirty="0"/>
              <a:t>Se </a:t>
            </a:r>
            <a:r>
              <a:rPr lang="pt-BR" sz="2400" dirty="0" err="1"/>
              <a:t>invitan</a:t>
            </a:r>
            <a:r>
              <a:rPr lang="pt-BR" sz="2400" dirty="0"/>
              <a:t> conferencistas de </a:t>
            </a:r>
            <a:r>
              <a:rPr lang="pt-BR" sz="2400" dirty="0" err="1"/>
              <a:t>renombre</a:t>
            </a:r>
            <a:r>
              <a:rPr lang="pt-BR" sz="2400" dirty="0"/>
              <a:t> </a:t>
            </a:r>
            <a:r>
              <a:rPr lang="pt-BR" sz="2400" dirty="0" err="1"/>
              <a:t>en</a:t>
            </a:r>
            <a:r>
              <a:rPr lang="pt-BR" sz="2400" dirty="0"/>
              <a:t> diversas temáticas de </a:t>
            </a:r>
            <a:r>
              <a:rPr lang="pt-BR" sz="2400" dirty="0" err="1"/>
              <a:t>interés</a:t>
            </a:r>
            <a:r>
              <a:rPr lang="pt-BR" sz="2400" dirty="0"/>
              <a:t> regional</a:t>
            </a:r>
          </a:p>
          <a:p>
            <a:endParaRPr lang="pt-BR" sz="2400" dirty="0"/>
          </a:p>
          <a:p>
            <a:pPr marL="0" indent="0">
              <a:buNone/>
            </a:pPr>
            <a:r>
              <a:rPr lang="pt-BR" b="1" dirty="0">
                <a:solidFill>
                  <a:schemeClr val="accent5"/>
                </a:solidFill>
              </a:rPr>
              <a:t>       5 </a:t>
            </a:r>
            <a:r>
              <a:rPr lang="pt-BR" b="1" dirty="0" err="1">
                <a:solidFill>
                  <a:schemeClr val="accent5"/>
                </a:solidFill>
              </a:rPr>
              <a:t>webinarios</a:t>
            </a:r>
            <a:endParaRPr lang="pt-BR" b="1" dirty="0">
              <a:solidFill>
                <a:schemeClr val="accent5"/>
              </a:solidFill>
            </a:endParaRPr>
          </a:p>
          <a:p>
            <a:pPr marL="0" indent="0">
              <a:buNone/>
            </a:pPr>
            <a:endParaRPr lang="pt-BR" b="1" dirty="0">
              <a:solidFill>
                <a:schemeClr val="accent5"/>
              </a:solidFill>
            </a:endParaRPr>
          </a:p>
          <a:p>
            <a:r>
              <a:rPr lang="pt-BR" sz="2400" dirty="0"/>
              <a:t>Prof. Víctor </a:t>
            </a:r>
            <a:r>
              <a:rPr lang="pt-BR" sz="2400" dirty="0" err="1"/>
              <a:t>Pochat</a:t>
            </a:r>
            <a:r>
              <a:rPr lang="pt-BR" sz="2400" dirty="0"/>
              <a:t> (Argentina)</a:t>
            </a:r>
          </a:p>
          <a:p>
            <a:r>
              <a:rPr lang="pt-BR" sz="2400" dirty="0"/>
              <a:t>Dra. Micaela Trimble (Uruguay)</a:t>
            </a:r>
          </a:p>
          <a:p>
            <a:r>
              <a:rPr lang="pt-BR" sz="2400" dirty="0"/>
              <a:t>Profs. Samuel Sandoval y </a:t>
            </a:r>
            <a:r>
              <a:rPr lang="pt-BR" sz="2400" dirty="0" err="1"/>
              <a:t>Romina</a:t>
            </a:r>
            <a:r>
              <a:rPr lang="pt-BR" sz="2400" dirty="0"/>
              <a:t> Díaz (Argentina y México)</a:t>
            </a:r>
          </a:p>
          <a:p>
            <a:r>
              <a:rPr lang="pt-BR" sz="2400" dirty="0"/>
              <a:t>Prof. Carlos Saito (Brasil)</a:t>
            </a:r>
          </a:p>
          <a:p>
            <a:r>
              <a:rPr lang="pt-BR" sz="2400" dirty="0"/>
              <a:t>Ing. Gustavo Villa </a:t>
            </a:r>
            <a:r>
              <a:rPr lang="pt-BR" sz="2400" dirty="0" err="1"/>
              <a:t>Uría</a:t>
            </a:r>
            <a:r>
              <a:rPr lang="pt-BR" sz="2400" dirty="0"/>
              <a:t> (Argentina)</a:t>
            </a:r>
          </a:p>
          <a:p>
            <a:endParaRPr lang="en-US" sz="2400" dirty="0"/>
          </a:p>
          <a:p>
            <a:pPr marL="0" indent="0">
              <a:buNone/>
            </a:pPr>
            <a:r>
              <a:rPr lang="en-US" sz="2400" dirty="0"/>
              <a:t> </a:t>
            </a:r>
          </a:p>
          <a:p>
            <a:endParaRPr lang="en-US" sz="2000" dirty="0"/>
          </a:p>
          <a:p>
            <a:endParaRPr lang="sv-SE" sz="2000" b="1" dirty="0">
              <a:solidFill>
                <a:schemeClr val="bg1"/>
              </a:solidFill>
            </a:endParaRPr>
          </a:p>
        </p:txBody>
      </p:sp>
      <p:sp>
        <p:nvSpPr>
          <p:cNvPr id="5" name="Rectángulo: esquinas redondeadas 4">
            <a:extLst>
              <a:ext uri="{FF2B5EF4-FFF2-40B4-BE49-F238E27FC236}">
                <a16:creationId xmlns:a16="http://schemas.microsoft.com/office/drawing/2014/main" id="{0312B0CD-0C0E-4184-A58B-7AA0E93E647F}"/>
              </a:ext>
            </a:extLst>
          </p:cNvPr>
          <p:cNvSpPr/>
          <p:nvPr/>
        </p:nvSpPr>
        <p:spPr>
          <a:xfrm>
            <a:off x="-10274" y="6626831"/>
            <a:ext cx="1828800" cy="272265"/>
          </a:xfrm>
          <a:prstGeom prst="roundRect">
            <a:avLst/>
          </a:pr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7" name="Rectángulo: esquinas redondeadas 6">
            <a:extLst>
              <a:ext uri="{FF2B5EF4-FFF2-40B4-BE49-F238E27FC236}">
                <a16:creationId xmlns:a16="http://schemas.microsoft.com/office/drawing/2014/main" id="{4B87276E-5F1B-45F2-8B88-D4FDD582A56C}"/>
              </a:ext>
            </a:extLst>
          </p:cNvPr>
          <p:cNvSpPr/>
          <p:nvPr/>
        </p:nvSpPr>
        <p:spPr>
          <a:xfrm>
            <a:off x="2042845" y="6626831"/>
            <a:ext cx="8106310" cy="231169"/>
          </a:xfrm>
          <a:prstGeom prst="roundRect">
            <a:avLst/>
          </a:prstGeom>
          <a:solidFill>
            <a:srgbClr val="009FDF"/>
          </a:solid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highlight>
                <a:srgbClr val="009FDF"/>
              </a:highlight>
            </a:endParaRPr>
          </a:p>
        </p:txBody>
      </p:sp>
      <p:sp>
        <p:nvSpPr>
          <p:cNvPr id="9" name="Rectángulo: esquinas redondeadas 8">
            <a:extLst>
              <a:ext uri="{FF2B5EF4-FFF2-40B4-BE49-F238E27FC236}">
                <a16:creationId xmlns:a16="http://schemas.microsoft.com/office/drawing/2014/main" id="{4F8CDF00-35CD-4221-85E8-D88549533444}"/>
              </a:ext>
            </a:extLst>
          </p:cNvPr>
          <p:cNvSpPr/>
          <p:nvPr/>
        </p:nvSpPr>
        <p:spPr>
          <a:xfrm>
            <a:off x="2102779" y="6625121"/>
            <a:ext cx="8106310" cy="231169"/>
          </a:xfrm>
          <a:prstGeom prst="roundRect">
            <a:avLst/>
          </a:prstGeom>
          <a:solidFill>
            <a:srgbClr val="009FDF"/>
          </a:solid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highlight>
                <a:srgbClr val="009FDF"/>
              </a:highlight>
            </a:endParaRPr>
          </a:p>
        </p:txBody>
      </p:sp>
      <p:sp>
        <p:nvSpPr>
          <p:cNvPr id="10" name="CuadroTexto 9">
            <a:extLst>
              <a:ext uri="{FF2B5EF4-FFF2-40B4-BE49-F238E27FC236}">
                <a16:creationId xmlns:a16="http://schemas.microsoft.com/office/drawing/2014/main" id="{B1CF4379-90EF-46D5-818C-C1FC4E767B35}"/>
              </a:ext>
            </a:extLst>
          </p:cNvPr>
          <p:cNvSpPr txBox="1"/>
          <p:nvPr/>
        </p:nvSpPr>
        <p:spPr>
          <a:xfrm>
            <a:off x="4006912" y="6625121"/>
            <a:ext cx="4078839" cy="307777"/>
          </a:xfrm>
          <a:prstGeom prst="rect">
            <a:avLst/>
          </a:prstGeom>
          <a:noFill/>
        </p:spPr>
        <p:txBody>
          <a:bodyPr wrap="square" rtlCol="0">
            <a:spAutoFit/>
          </a:bodyPr>
          <a:lstStyle/>
          <a:p>
            <a:r>
              <a:rPr lang="es-UY" sz="1400" b="1" dirty="0">
                <a:solidFill>
                  <a:schemeClr val="bg1"/>
                </a:solidFill>
              </a:rPr>
              <a:t>Movilizando por un mundo con seguridad hídrica</a:t>
            </a:r>
          </a:p>
        </p:txBody>
      </p:sp>
      <p:pic>
        <p:nvPicPr>
          <p:cNvPr id="6" name="Imagen 5">
            <a:extLst>
              <a:ext uri="{FF2B5EF4-FFF2-40B4-BE49-F238E27FC236}">
                <a16:creationId xmlns:a16="http://schemas.microsoft.com/office/drawing/2014/main" id="{94D45774-7A3B-4E79-B8BE-4294050AF362}"/>
              </a:ext>
            </a:extLst>
          </p:cNvPr>
          <p:cNvPicPr>
            <a:picLocks noChangeAspect="1"/>
          </p:cNvPicPr>
          <p:nvPr/>
        </p:nvPicPr>
        <p:blipFill>
          <a:blip r:embed="rId2"/>
          <a:stretch>
            <a:fillRect/>
          </a:stretch>
        </p:blipFill>
        <p:spPr>
          <a:xfrm>
            <a:off x="7204363" y="2757056"/>
            <a:ext cx="4876989" cy="2416123"/>
          </a:xfrm>
          <a:prstGeom prst="rect">
            <a:avLst/>
          </a:prstGeom>
        </p:spPr>
      </p:pic>
    </p:spTree>
    <p:extLst>
      <p:ext uri="{BB962C8B-B14F-4D97-AF65-F5344CB8AC3E}">
        <p14:creationId xmlns:p14="http://schemas.microsoft.com/office/powerpoint/2010/main" val="33769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289367" y="219919"/>
            <a:ext cx="8834974" cy="659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B050"/>
                </a:solidFill>
                <a:latin typeface="+mn-lt"/>
              </a:rPr>
              <a:t>ODS 651 </a:t>
            </a:r>
            <a:r>
              <a:rPr lang="en-US" sz="3600" b="1" dirty="0" err="1">
                <a:solidFill>
                  <a:srgbClr val="00B050"/>
                </a:solidFill>
                <a:latin typeface="+mn-lt"/>
              </a:rPr>
              <a:t>en</a:t>
            </a:r>
            <a:r>
              <a:rPr lang="en-US" sz="3600" b="1" dirty="0">
                <a:solidFill>
                  <a:srgbClr val="00B050"/>
                </a:solidFill>
                <a:latin typeface="+mn-lt"/>
              </a:rPr>
              <a:t> Paraguay</a:t>
            </a:r>
          </a:p>
        </p:txBody>
      </p:sp>
      <p:sp>
        <p:nvSpPr>
          <p:cNvPr id="4" name="Platshållare för innehåll 4"/>
          <p:cNvSpPr txBox="1">
            <a:spLocks/>
          </p:cNvSpPr>
          <p:nvPr/>
        </p:nvSpPr>
        <p:spPr>
          <a:xfrm>
            <a:off x="381965" y="879675"/>
            <a:ext cx="11262167" cy="54169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419" sz="1800" dirty="0">
              <a:effectLst/>
              <a:latin typeface="Times New Roman" panose="02020603050405020304" pitchFamily="18" charset="0"/>
              <a:ea typeface="Trebuchet MS" panose="020B0603020202020204" pitchFamily="34" charset="0"/>
              <a:cs typeface="Trebuchet MS" panose="020B0603020202020204" pitchFamily="34" charset="0"/>
            </a:endParaRPr>
          </a:p>
          <a:p>
            <a:pPr marL="0" indent="0" algn="just">
              <a:buNone/>
            </a:pPr>
            <a:endParaRPr lang="pt-BR" sz="2000" dirty="0"/>
          </a:p>
          <a:p>
            <a:pPr marL="0" indent="0" algn="just">
              <a:buNone/>
            </a:pPr>
            <a:endParaRPr lang="es-UY" sz="2000" dirty="0">
              <a:effectLst/>
              <a:latin typeface="Trebuchet MS" panose="020B0603020202020204" pitchFamily="34" charset="0"/>
              <a:ea typeface="Trebuchet MS" panose="020B0603020202020204" pitchFamily="34" charset="0"/>
              <a:cs typeface="Trebuchet MS" panose="020B0603020202020204" pitchFamily="34" charset="0"/>
            </a:endParaRPr>
          </a:p>
          <a:p>
            <a:pPr marL="0" indent="0">
              <a:buNone/>
            </a:pPr>
            <a:endParaRPr lang="es-UY"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pt-BR" sz="2400" dirty="0"/>
          </a:p>
          <a:p>
            <a:endParaRPr lang="pt-BR" sz="2400" dirty="0"/>
          </a:p>
          <a:p>
            <a:endParaRPr lang="en-US" sz="2400" dirty="0"/>
          </a:p>
          <a:p>
            <a:pPr marL="0" indent="0">
              <a:buNone/>
            </a:pPr>
            <a:r>
              <a:rPr lang="en-US" sz="2400" dirty="0"/>
              <a:t> </a:t>
            </a:r>
          </a:p>
          <a:p>
            <a:endParaRPr lang="en-US" sz="2000" dirty="0"/>
          </a:p>
          <a:p>
            <a:endParaRPr lang="sv-SE" sz="2000" b="1" dirty="0">
              <a:solidFill>
                <a:schemeClr val="bg1"/>
              </a:solidFill>
            </a:endParaRPr>
          </a:p>
        </p:txBody>
      </p:sp>
      <p:sp>
        <p:nvSpPr>
          <p:cNvPr id="5" name="Rectángulo: esquinas redondeadas 4">
            <a:extLst>
              <a:ext uri="{FF2B5EF4-FFF2-40B4-BE49-F238E27FC236}">
                <a16:creationId xmlns:a16="http://schemas.microsoft.com/office/drawing/2014/main" id="{0312B0CD-0C0E-4184-A58B-7AA0E93E647F}"/>
              </a:ext>
            </a:extLst>
          </p:cNvPr>
          <p:cNvSpPr/>
          <p:nvPr/>
        </p:nvSpPr>
        <p:spPr>
          <a:xfrm>
            <a:off x="-10274" y="6626831"/>
            <a:ext cx="1828800" cy="272265"/>
          </a:xfrm>
          <a:prstGeom prst="roundRect">
            <a:avLst/>
          </a:pr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7" name="Rectángulo: esquinas redondeadas 6">
            <a:extLst>
              <a:ext uri="{FF2B5EF4-FFF2-40B4-BE49-F238E27FC236}">
                <a16:creationId xmlns:a16="http://schemas.microsoft.com/office/drawing/2014/main" id="{4B87276E-5F1B-45F2-8B88-D4FDD582A56C}"/>
              </a:ext>
            </a:extLst>
          </p:cNvPr>
          <p:cNvSpPr/>
          <p:nvPr/>
        </p:nvSpPr>
        <p:spPr>
          <a:xfrm>
            <a:off x="2042845" y="6626831"/>
            <a:ext cx="8106310" cy="231169"/>
          </a:xfrm>
          <a:prstGeom prst="roundRect">
            <a:avLst/>
          </a:prstGeom>
          <a:solidFill>
            <a:srgbClr val="009FDF"/>
          </a:solid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highlight>
                <a:srgbClr val="009FDF"/>
              </a:highlight>
            </a:endParaRPr>
          </a:p>
        </p:txBody>
      </p:sp>
      <p:sp>
        <p:nvSpPr>
          <p:cNvPr id="9" name="Rectángulo: esquinas redondeadas 8">
            <a:extLst>
              <a:ext uri="{FF2B5EF4-FFF2-40B4-BE49-F238E27FC236}">
                <a16:creationId xmlns:a16="http://schemas.microsoft.com/office/drawing/2014/main" id="{4F8CDF00-35CD-4221-85E8-D88549533444}"/>
              </a:ext>
            </a:extLst>
          </p:cNvPr>
          <p:cNvSpPr/>
          <p:nvPr/>
        </p:nvSpPr>
        <p:spPr>
          <a:xfrm>
            <a:off x="2102779" y="6625121"/>
            <a:ext cx="8106310" cy="231169"/>
          </a:xfrm>
          <a:prstGeom prst="roundRect">
            <a:avLst/>
          </a:prstGeom>
          <a:solidFill>
            <a:srgbClr val="009FDF"/>
          </a:solid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highlight>
                <a:srgbClr val="009FDF"/>
              </a:highlight>
            </a:endParaRPr>
          </a:p>
        </p:txBody>
      </p:sp>
      <p:sp>
        <p:nvSpPr>
          <p:cNvPr id="10" name="CuadroTexto 9">
            <a:extLst>
              <a:ext uri="{FF2B5EF4-FFF2-40B4-BE49-F238E27FC236}">
                <a16:creationId xmlns:a16="http://schemas.microsoft.com/office/drawing/2014/main" id="{B1CF4379-90EF-46D5-818C-C1FC4E767B35}"/>
              </a:ext>
            </a:extLst>
          </p:cNvPr>
          <p:cNvSpPr txBox="1"/>
          <p:nvPr/>
        </p:nvSpPr>
        <p:spPr>
          <a:xfrm>
            <a:off x="4006912" y="6625121"/>
            <a:ext cx="4078839" cy="307777"/>
          </a:xfrm>
          <a:prstGeom prst="rect">
            <a:avLst/>
          </a:prstGeom>
          <a:noFill/>
        </p:spPr>
        <p:txBody>
          <a:bodyPr wrap="square" rtlCol="0">
            <a:spAutoFit/>
          </a:bodyPr>
          <a:lstStyle/>
          <a:p>
            <a:r>
              <a:rPr lang="es-UY" sz="1400" b="1" dirty="0">
                <a:solidFill>
                  <a:schemeClr val="bg1"/>
                </a:solidFill>
              </a:rPr>
              <a:t>Movilizando por un mundo con seguridad hídrica</a:t>
            </a:r>
          </a:p>
        </p:txBody>
      </p:sp>
      <p:sp>
        <p:nvSpPr>
          <p:cNvPr id="11" name="CuadroTexto 10">
            <a:extLst>
              <a:ext uri="{FF2B5EF4-FFF2-40B4-BE49-F238E27FC236}">
                <a16:creationId xmlns:a16="http://schemas.microsoft.com/office/drawing/2014/main" id="{0194148A-67A9-4B99-966D-7E7FC8F5899C}"/>
              </a:ext>
            </a:extLst>
          </p:cNvPr>
          <p:cNvSpPr txBox="1"/>
          <p:nvPr/>
        </p:nvSpPr>
        <p:spPr>
          <a:xfrm>
            <a:off x="803564" y="827544"/>
            <a:ext cx="10307781" cy="4893647"/>
          </a:xfrm>
          <a:prstGeom prst="rect">
            <a:avLst/>
          </a:prstGeom>
          <a:noFill/>
        </p:spPr>
        <p:txBody>
          <a:bodyPr wrap="square">
            <a:spAutoFit/>
          </a:bodyPr>
          <a:lstStyle/>
          <a:p>
            <a:pPr algn="just"/>
            <a:r>
              <a:rPr lang="es-UY" sz="2400" b="1" i="0" dirty="0">
                <a:solidFill>
                  <a:srgbClr val="000000"/>
                </a:solidFill>
                <a:effectLst/>
                <a:latin typeface="Lato" panose="020F0502020204030203" pitchFamily="34" charset="0"/>
              </a:rPr>
              <a:t>       Paraguay actualiza el grado de implementación del ODS 6.5.1</a:t>
            </a:r>
          </a:p>
          <a:p>
            <a:pPr algn="just"/>
            <a:endParaRPr lang="es-UY" sz="2400" dirty="0"/>
          </a:p>
          <a:p>
            <a:pPr algn="just"/>
            <a:r>
              <a:rPr lang="es-UY" sz="2400" dirty="0"/>
              <a:t>Taller de Consulta participativa del ODS 6.5.1: "Grado de Implementación de la Gestión Integrada de los Recursos Hídricos“</a:t>
            </a:r>
          </a:p>
          <a:p>
            <a:pPr algn="just"/>
            <a:endParaRPr lang="es-UY" sz="2400" b="0" dirty="0">
              <a:solidFill>
                <a:srgbClr val="404040"/>
              </a:solidFill>
              <a:effectLst/>
            </a:endParaRPr>
          </a:p>
          <a:p>
            <a:pPr algn="just"/>
            <a:r>
              <a:rPr lang="es-UY" sz="2400" dirty="0">
                <a:solidFill>
                  <a:srgbClr val="404040"/>
                </a:solidFill>
              </a:rPr>
              <a:t>T</a:t>
            </a:r>
            <a:r>
              <a:rPr lang="es-UY" sz="2400" b="0" dirty="0">
                <a:solidFill>
                  <a:srgbClr val="404040"/>
                </a:solidFill>
                <a:effectLst/>
              </a:rPr>
              <a:t>aller virtual con una excelente presencia de 94 actores clave del agua del área gubernamental, academia, sociedad civil, institutos de investigación, comisiones de cuenca locales y binacionales. </a:t>
            </a:r>
          </a:p>
          <a:p>
            <a:pPr algn="just"/>
            <a:endParaRPr lang="es-UY" sz="2400" dirty="0">
              <a:solidFill>
                <a:srgbClr val="404040"/>
              </a:solidFill>
            </a:endParaRPr>
          </a:p>
          <a:p>
            <a:pPr algn="just"/>
            <a:r>
              <a:rPr lang="es-UY" sz="2400" b="0" dirty="0">
                <a:solidFill>
                  <a:srgbClr val="404040"/>
                </a:solidFill>
                <a:effectLst/>
              </a:rPr>
              <a:t>Ministerio de Medio Ambiente de Paraguay, Director de Recursos Hídricos y Punto Focal de este indicador Ing. David Fariña.</a:t>
            </a:r>
          </a:p>
          <a:p>
            <a:pPr algn="just"/>
            <a:endParaRPr lang="es-UY" sz="2400" dirty="0">
              <a:solidFill>
                <a:srgbClr val="404040"/>
              </a:solidFill>
            </a:endParaRPr>
          </a:p>
          <a:p>
            <a:pPr algn="just"/>
            <a:endParaRPr lang="es-UY" sz="2400" b="0" dirty="0">
              <a:solidFill>
                <a:srgbClr val="404040"/>
              </a:solidFill>
              <a:effectLst/>
            </a:endParaRPr>
          </a:p>
        </p:txBody>
      </p:sp>
      <p:pic>
        <p:nvPicPr>
          <p:cNvPr id="8" name="Imagen 7">
            <a:extLst>
              <a:ext uri="{FF2B5EF4-FFF2-40B4-BE49-F238E27FC236}">
                <a16:creationId xmlns:a16="http://schemas.microsoft.com/office/drawing/2014/main" id="{794714E4-E846-495C-B71E-FBBE51E2B049}"/>
              </a:ext>
            </a:extLst>
          </p:cNvPr>
          <p:cNvPicPr>
            <a:picLocks noChangeAspect="1"/>
          </p:cNvPicPr>
          <p:nvPr/>
        </p:nvPicPr>
        <p:blipFill>
          <a:blip r:embed="rId2"/>
          <a:stretch>
            <a:fillRect/>
          </a:stretch>
        </p:blipFill>
        <p:spPr>
          <a:xfrm>
            <a:off x="2285247" y="5004453"/>
            <a:ext cx="6839094" cy="1259524"/>
          </a:xfrm>
          <a:prstGeom prst="rect">
            <a:avLst/>
          </a:prstGeom>
        </p:spPr>
      </p:pic>
    </p:spTree>
    <p:extLst>
      <p:ext uri="{BB962C8B-B14F-4D97-AF65-F5344CB8AC3E}">
        <p14:creationId xmlns:p14="http://schemas.microsoft.com/office/powerpoint/2010/main" val="30983660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289367" y="219919"/>
            <a:ext cx="8834974" cy="659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600" b="1" dirty="0">
              <a:solidFill>
                <a:srgbClr val="00B050"/>
              </a:solidFill>
              <a:latin typeface="+mn-lt"/>
            </a:endParaRPr>
          </a:p>
        </p:txBody>
      </p:sp>
      <p:sp>
        <p:nvSpPr>
          <p:cNvPr id="4" name="Platshållare för innehåll 4"/>
          <p:cNvSpPr txBox="1">
            <a:spLocks/>
          </p:cNvSpPr>
          <p:nvPr/>
        </p:nvSpPr>
        <p:spPr>
          <a:xfrm>
            <a:off x="381965" y="879675"/>
            <a:ext cx="11262167" cy="54169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419" sz="1800" dirty="0">
              <a:effectLst/>
              <a:latin typeface="Times New Roman" panose="02020603050405020304" pitchFamily="18" charset="0"/>
              <a:ea typeface="Trebuchet MS" panose="020B0603020202020204" pitchFamily="34" charset="0"/>
              <a:cs typeface="Trebuchet MS" panose="020B0603020202020204" pitchFamily="34" charset="0"/>
            </a:endParaRPr>
          </a:p>
          <a:p>
            <a:pPr marL="0" indent="0" algn="just">
              <a:buNone/>
            </a:pPr>
            <a:endParaRPr lang="pt-BR" sz="2000" dirty="0"/>
          </a:p>
          <a:p>
            <a:pPr marL="0" indent="0" algn="just">
              <a:buNone/>
            </a:pPr>
            <a:endParaRPr lang="es-UY" sz="2000" dirty="0">
              <a:effectLst/>
              <a:latin typeface="Trebuchet MS" panose="020B0603020202020204" pitchFamily="34" charset="0"/>
              <a:ea typeface="Trebuchet MS" panose="020B0603020202020204" pitchFamily="34" charset="0"/>
              <a:cs typeface="Trebuchet MS" panose="020B0603020202020204" pitchFamily="34" charset="0"/>
            </a:endParaRPr>
          </a:p>
          <a:p>
            <a:pPr marL="0" indent="0">
              <a:buNone/>
            </a:pPr>
            <a:endParaRPr lang="es-UY"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pt-BR" sz="2400" dirty="0"/>
          </a:p>
          <a:p>
            <a:endParaRPr lang="pt-BR" sz="2400" dirty="0"/>
          </a:p>
          <a:p>
            <a:endParaRPr lang="en-US" sz="2400" dirty="0"/>
          </a:p>
          <a:p>
            <a:pPr marL="0" indent="0">
              <a:buNone/>
            </a:pPr>
            <a:r>
              <a:rPr lang="en-US" sz="2400" dirty="0"/>
              <a:t> </a:t>
            </a:r>
          </a:p>
          <a:p>
            <a:endParaRPr lang="en-US" sz="2000" dirty="0"/>
          </a:p>
          <a:p>
            <a:endParaRPr lang="sv-SE" sz="2000" b="1" dirty="0">
              <a:solidFill>
                <a:schemeClr val="bg1"/>
              </a:solidFill>
            </a:endParaRPr>
          </a:p>
        </p:txBody>
      </p:sp>
      <p:sp>
        <p:nvSpPr>
          <p:cNvPr id="5" name="Rectángulo: esquinas redondeadas 4">
            <a:extLst>
              <a:ext uri="{FF2B5EF4-FFF2-40B4-BE49-F238E27FC236}">
                <a16:creationId xmlns:a16="http://schemas.microsoft.com/office/drawing/2014/main" id="{0312B0CD-0C0E-4184-A58B-7AA0E93E647F}"/>
              </a:ext>
            </a:extLst>
          </p:cNvPr>
          <p:cNvSpPr/>
          <p:nvPr/>
        </p:nvSpPr>
        <p:spPr>
          <a:xfrm>
            <a:off x="-10274" y="6626831"/>
            <a:ext cx="1828800" cy="272265"/>
          </a:xfrm>
          <a:prstGeom prst="roundRect">
            <a:avLst/>
          </a:pr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7" name="Rectángulo: esquinas redondeadas 6">
            <a:extLst>
              <a:ext uri="{FF2B5EF4-FFF2-40B4-BE49-F238E27FC236}">
                <a16:creationId xmlns:a16="http://schemas.microsoft.com/office/drawing/2014/main" id="{4B87276E-5F1B-45F2-8B88-D4FDD582A56C}"/>
              </a:ext>
            </a:extLst>
          </p:cNvPr>
          <p:cNvSpPr/>
          <p:nvPr/>
        </p:nvSpPr>
        <p:spPr>
          <a:xfrm>
            <a:off x="2042845" y="6626831"/>
            <a:ext cx="8106310" cy="231169"/>
          </a:xfrm>
          <a:prstGeom prst="roundRect">
            <a:avLst/>
          </a:prstGeom>
          <a:solidFill>
            <a:srgbClr val="009FDF"/>
          </a:solid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highlight>
                <a:srgbClr val="009FDF"/>
              </a:highlight>
            </a:endParaRPr>
          </a:p>
        </p:txBody>
      </p:sp>
      <p:sp>
        <p:nvSpPr>
          <p:cNvPr id="9" name="Rectángulo: esquinas redondeadas 8">
            <a:extLst>
              <a:ext uri="{FF2B5EF4-FFF2-40B4-BE49-F238E27FC236}">
                <a16:creationId xmlns:a16="http://schemas.microsoft.com/office/drawing/2014/main" id="{4F8CDF00-35CD-4221-85E8-D88549533444}"/>
              </a:ext>
            </a:extLst>
          </p:cNvPr>
          <p:cNvSpPr/>
          <p:nvPr/>
        </p:nvSpPr>
        <p:spPr>
          <a:xfrm>
            <a:off x="2102779" y="6625121"/>
            <a:ext cx="8106310" cy="231169"/>
          </a:xfrm>
          <a:prstGeom prst="roundRect">
            <a:avLst/>
          </a:prstGeom>
          <a:solidFill>
            <a:srgbClr val="009FDF"/>
          </a:solid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highlight>
                <a:srgbClr val="009FDF"/>
              </a:highlight>
            </a:endParaRPr>
          </a:p>
        </p:txBody>
      </p:sp>
      <p:sp>
        <p:nvSpPr>
          <p:cNvPr id="10" name="CuadroTexto 9">
            <a:extLst>
              <a:ext uri="{FF2B5EF4-FFF2-40B4-BE49-F238E27FC236}">
                <a16:creationId xmlns:a16="http://schemas.microsoft.com/office/drawing/2014/main" id="{B1CF4379-90EF-46D5-818C-C1FC4E767B35}"/>
              </a:ext>
            </a:extLst>
          </p:cNvPr>
          <p:cNvSpPr txBox="1"/>
          <p:nvPr/>
        </p:nvSpPr>
        <p:spPr>
          <a:xfrm>
            <a:off x="4006912" y="6625121"/>
            <a:ext cx="4078839" cy="307777"/>
          </a:xfrm>
          <a:prstGeom prst="rect">
            <a:avLst/>
          </a:prstGeom>
          <a:noFill/>
        </p:spPr>
        <p:txBody>
          <a:bodyPr wrap="square" rtlCol="0">
            <a:spAutoFit/>
          </a:bodyPr>
          <a:lstStyle/>
          <a:p>
            <a:r>
              <a:rPr lang="es-UY" sz="1400" b="1" dirty="0">
                <a:solidFill>
                  <a:schemeClr val="bg1"/>
                </a:solidFill>
              </a:rPr>
              <a:t>Movilizando por un mundo con seguridad hídrica</a:t>
            </a:r>
          </a:p>
        </p:txBody>
      </p:sp>
      <p:sp>
        <p:nvSpPr>
          <p:cNvPr id="11" name="CuadroTexto 10">
            <a:extLst>
              <a:ext uri="{FF2B5EF4-FFF2-40B4-BE49-F238E27FC236}">
                <a16:creationId xmlns:a16="http://schemas.microsoft.com/office/drawing/2014/main" id="{0194148A-67A9-4B99-966D-7E7FC8F5899C}"/>
              </a:ext>
            </a:extLst>
          </p:cNvPr>
          <p:cNvSpPr txBox="1"/>
          <p:nvPr/>
        </p:nvSpPr>
        <p:spPr>
          <a:xfrm>
            <a:off x="4713820" y="827544"/>
            <a:ext cx="7155260" cy="5447645"/>
          </a:xfrm>
          <a:prstGeom prst="rect">
            <a:avLst/>
          </a:prstGeom>
          <a:noFill/>
        </p:spPr>
        <p:txBody>
          <a:bodyPr wrap="square">
            <a:spAutoFit/>
          </a:bodyPr>
          <a:lstStyle/>
          <a:p>
            <a:pPr algn="just"/>
            <a:r>
              <a:rPr lang="es-UY" sz="2400" b="1" i="0" dirty="0">
                <a:solidFill>
                  <a:srgbClr val="000000"/>
                </a:solidFill>
                <a:effectLst/>
                <a:latin typeface="Lato" panose="020F0502020204030203" pitchFamily="34" charset="0"/>
              </a:rPr>
              <a:t>       </a:t>
            </a:r>
            <a:r>
              <a:rPr lang="es-UY" sz="3600" b="1" dirty="0">
                <a:solidFill>
                  <a:srgbClr val="339933"/>
                </a:solidFill>
                <a:latin typeface="Lato" panose="020F0502020204030203" pitchFamily="34" charset="0"/>
              </a:rPr>
              <a:t>BOLIVIA</a:t>
            </a:r>
          </a:p>
          <a:p>
            <a:pPr algn="just"/>
            <a:endParaRPr lang="es-UY" sz="2400" b="1" dirty="0">
              <a:solidFill>
                <a:srgbClr val="000000"/>
              </a:solidFill>
              <a:latin typeface="Lato" panose="020F0502020204030203" pitchFamily="34" charset="0"/>
            </a:endParaRPr>
          </a:p>
          <a:p>
            <a:pPr algn="just"/>
            <a:r>
              <a:rPr lang="es-UY" sz="2400" dirty="0">
                <a:solidFill>
                  <a:srgbClr val="000000"/>
                </a:solidFill>
                <a:latin typeface="Calibri" panose="020F0502020204030204" pitchFamily="34" charset="0"/>
                <a:cs typeface="Calibri" panose="020F0502020204030204" pitchFamily="34" charset="0"/>
              </a:rPr>
              <a:t>Colaboración con el gobierno de Bolivia, a través de la GIZ para la realización de recomendaciones para el Plan de Cuencas Nacional (2020 2025)</a:t>
            </a:r>
          </a:p>
          <a:p>
            <a:pPr algn="just"/>
            <a:endParaRPr lang="es-UY" sz="2400" dirty="0">
              <a:solidFill>
                <a:srgbClr val="000000"/>
              </a:solidFill>
              <a:effectLst/>
              <a:latin typeface="Calibri" panose="020F0502020204030204" pitchFamily="34" charset="0"/>
              <a:cs typeface="Calibri" panose="020F0502020204030204" pitchFamily="34" charset="0"/>
            </a:endParaRPr>
          </a:p>
          <a:p>
            <a:pPr algn="just"/>
            <a:r>
              <a:rPr lang="es-UY" sz="2400" dirty="0">
                <a:solidFill>
                  <a:srgbClr val="000000"/>
                </a:solidFill>
                <a:latin typeface="Calibri" panose="020F0502020204030204" pitchFamily="34" charset="0"/>
                <a:cs typeface="Calibri" panose="020F0502020204030204" pitchFamily="34" charset="0"/>
              </a:rPr>
              <a:t>Se realiza el Primer Encuentro Nacional ODS 651 “</a:t>
            </a:r>
            <a:r>
              <a:rPr lang="es-UY" sz="2400" i="1" dirty="0">
                <a:solidFill>
                  <a:srgbClr val="000000"/>
                </a:solidFill>
                <a:latin typeface="Calibri" panose="020F0502020204030204" pitchFamily="34" charset="0"/>
                <a:cs typeface="Calibri" panose="020F0502020204030204" pitchFamily="34" charset="0"/>
              </a:rPr>
              <a:t>Hacia la seguridad hídrica en Bolivia”</a:t>
            </a:r>
          </a:p>
          <a:p>
            <a:pPr algn="just"/>
            <a:endParaRPr lang="es-UY" sz="2400" dirty="0">
              <a:solidFill>
                <a:srgbClr val="000000"/>
              </a:solidFill>
              <a:effectLst/>
              <a:latin typeface="Calibri" panose="020F0502020204030204" pitchFamily="34" charset="0"/>
              <a:cs typeface="Calibri" panose="020F0502020204030204" pitchFamily="34" charset="0"/>
            </a:endParaRPr>
          </a:p>
          <a:p>
            <a:pPr algn="just"/>
            <a:r>
              <a:rPr lang="es-UY" sz="2400" dirty="0">
                <a:solidFill>
                  <a:srgbClr val="000000"/>
                </a:solidFill>
                <a:effectLst/>
                <a:latin typeface="Calibri" panose="020F0502020204030204" pitchFamily="34" charset="0"/>
                <a:cs typeface="Calibri" panose="020F0502020204030204" pitchFamily="34" charset="0"/>
              </a:rPr>
              <a:t>Encuentro de diálogo multi actor</a:t>
            </a:r>
          </a:p>
          <a:p>
            <a:pPr algn="just"/>
            <a:endParaRPr lang="es-UY" sz="2400" dirty="0">
              <a:solidFill>
                <a:srgbClr val="000000"/>
              </a:solidFill>
              <a:latin typeface="Calibri" panose="020F0502020204030204" pitchFamily="34" charset="0"/>
              <a:cs typeface="Calibri" panose="020F0502020204030204" pitchFamily="34" charset="0"/>
            </a:endParaRPr>
          </a:p>
          <a:p>
            <a:pPr algn="just"/>
            <a:r>
              <a:rPr lang="es-UY" sz="2400" dirty="0">
                <a:solidFill>
                  <a:srgbClr val="000000"/>
                </a:solidFill>
                <a:effectLst/>
                <a:latin typeface="Calibri" panose="020F0502020204030204" pitchFamily="34" charset="0"/>
                <a:cs typeface="Calibri" panose="020F0502020204030204" pitchFamily="34" charset="0"/>
              </a:rPr>
              <a:t>Recomendaciones para su Plan de Cuencas / </a:t>
            </a:r>
            <a:r>
              <a:rPr lang="es-UY" sz="2400" dirty="0" err="1">
                <a:solidFill>
                  <a:srgbClr val="000000"/>
                </a:solidFill>
                <a:effectLst/>
                <a:latin typeface="Calibri" panose="020F0502020204030204" pitchFamily="34" charset="0"/>
                <a:cs typeface="Calibri" panose="020F0502020204030204" pitchFamily="34" charset="0"/>
              </a:rPr>
              <a:t>Policy</a:t>
            </a:r>
            <a:r>
              <a:rPr lang="es-UY" sz="2400" dirty="0">
                <a:solidFill>
                  <a:srgbClr val="000000"/>
                </a:solidFill>
                <a:effectLst/>
                <a:latin typeface="Calibri" panose="020F0502020204030204" pitchFamily="34" charset="0"/>
                <a:cs typeface="Calibri" panose="020F0502020204030204" pitchFamily="34" charset="0"/>
              </a:rPr>
              <a:t> </a:t>
            </a:r>
            <a:r>
              <a:rPr lang="es-UY" sz="2400" dirty="0" err="1">
                <a:solidFill>
                  <a:srgbClr val="000000"/>
                </a:solidFill>
                <a:effectLst/>
                <a:latin typeface="Calibri" panose="020F0502020204030204" pitchFamily="34" charset="0"/>
                <a:cs typeface="Calibri" panose="020F0502020204030204" pitchFamily="34" charset="0"/>
              </a:rPr>
              <a:t>Brief</a:t>
            </a:r>
            <a:endParaRPr lang="es-UY" sz="2400" dirty="0">
              <a:solidFill>
                <a:srgbClr val="000000"/>
              </a:solidFill>
              <a:effectLst/>
              <a:latin typeface="Calibri" panose="020F0502020204030204" pitchFamily="34" charset="0"/>
              <a:cs typeface="Calibri" panose="020F0502020204030204" pitchFamily="34" charset="0"/>
            </a:endParaRPr>
          </a:p>
          <a:p>
            <a:pPr algn="just"/>
            <a:endParaRPr lang="es-UY" sz="2400" dirty="0">
              <a:solidFill>
                <a:srgbClr val="000000"/>
              </a:solidFill>
              <a:latin typeface="Calibri" panose="020F0502020204030204" pitchFamily="34" charset="0"/>
              <a:cs typeface="Calibri" panose="020F0502020204030204" pitchFamily="34" charset="0"/>
            </a:endParaRPr>
          </a:p>
          <a:p>
            <a:pPr algn="just"/>
            <a:r>
              <a:rPr lang="es-UY" sz="2400" dirty="0" err="1">
                <a:solidFill>
                  <a:srgbClr val="000000"/>
                </a:solidFill>
                <a:effectLst/>
                <a:latin typeface="Calibri" panose="020F0502020204030204" pitchFamily="34" charset="0"/>
                <a:cs typeface="Calibri" panose="020F0502020204030204" pitchFamily="34" charset="0"/>
              </a:rPr>
              <a:t>Locally</a:t>
            </a:r>
            <a:r>
              <a:rPr lang="es-UY" sz="2400" dirty="0">
                <a:solidFill>
                  <a:srgbClr val="000000"/>
                </a:solidFill>
                <a:effectLst/>
                <a:latin typeface="Calibri" panose="020F0502020204030204" pitchFamily="34" charset="0"/>
                <a:cs typeface="Calibri" panose="020F0502020204030204" pitchFamily="34" charset="0"/>
              </a:rPr>
              <a:t> </a:t>
            </a:r>
            <a:r>
              <a:rPr lang="es-UY" sz="2400" dirty="0" err="1">
                <a:solidFill>
                  <a:srgbClr val="000000"/>
                </a:solidFill>
                <a:effectLst/>
                <a:latin typeface="Calibri" panose="020F0502020204030204" pitchFamily="34" charset="0"/>
                <a:cs typeface="Calibri" panose="020F0502020204030204" pitchFamily="34" charset="0"/>
              </a:rPr>
              <a:t>raised</a:t>
            </a:r>
            <a:r>
              <a:rPr lang="es-UY" sz="2400" dirty="0">
                <a:solidFill>
                  <a:srgbClr val="000000"/>
                </a:solidFill>
                <a:effectLst/>
                <a:latin typeface="Calibri" panose="020F0502020204030204" pitchFamily="34" charset="0"/>
                <a:cs typeface="Calibri" panose="020F0502020204030204" pitchFamily="34" charset="0"/>
              </a:rPr>
              <a:t> </a:t>
            </a:r>
            <a:r>
              <a:rPr lang="es-UY" sz="2400" dirty="0" err="1">
                <a:solidFill>
                  <a:srgbClr val="000000"/>
                </a:solidFill>
                <a:effectLst/>
                <a:latin typeface="Calibri" panose="020F0502020204030204" pitchFamily="34" charset="0"/>
                <a:cs typeface="Calibri" panose="020F0502020204030204" pitchFamily="34" charset="0"/>
              </a:rPr>
              <a:t>funds</a:t>
            </a:r>
            <a:r>
              <a:rPr lang="es-UY" sz="2400" dirty="0">
                <a:solidFill>
                  <a:srgbClr val="000000"/>
                </a:solidFill>
                <a:effectLst/>
                <a:latin typeface="Calibri" panose="020F0502020204030204" pitchFamily="34" charset="0"/>
                <a:cs typeface="Calibri" panose="020F0502020204030204" pitchFamily="34" charset="0"/>
              </a:rPr>
              <a:t> GWP SAM (fondos levantados)</a:t>
            </a:r>
            <a:endParaRPr lang="es-UY" sz="2400" dirty="0">
              <a:solidFill>
                <a:srgbClr val="404040"/>
              </a:solidFill>
              <a:effectLst/>
              <a:latin typeface="Calibri" panose="020F0502020204030204" pitchFamily="34" charset="0"/>
              <a:cs typeface="Calibri" panose="020F0502020204030204" pitchFamily="34" charset="0"/>
            </a:endParaRPr>
          </a:p>
        </p:txBody>
      </p:sp>
      <p:pic>
        <p:nvPicPr>
          <p:cNvPr id="6" name="Imagen 5">
            <a:extLst>
              <a:ext uri="{FF2B5EF4-FFF2-40B4-BE49-F238E27FC236}">
                <a16:creationId xmlns:a16="http://schemas.microsoft.com/office/drawing/2014/main" id="{F6ECD538-9061-4866-BD0B-11BC44D53A89}"/>
              </a:ext>
            </a:extLst>
          </p:cNvPr>
          <p:cNvPicPr>
            <a:picLocks noChangeAspect="1"/>
          </p:cNvPicPr>
          <p:nvPr/>
        </p:nvPicPr>
        <p:blipFill>
          <a:blip r:embed="rId2"/>
          <a:stretch>
            <a:fillRect/>
          </a:stretch>
        </p:blipFill>
        <p:spPr>
          <a:xfrm>
            <a:off x="157018" y="0"/>
            <a:ext cx="4331855" cy="6550223"/>
          </a:xfrm>
          <a:prstGeom prst="rect">
            <a:avLst/>
          </a:prstGeom>
        </p:spPr>
      </p:pic>
    </p:spTree>
    <p:extLst>
      <p:ext uri="{BB962C8B-B14F-4D97-AF65-F5344CB8AC3E}">
        <p14:creationId xmlns:p14="http://schemas.microsoft.com/office/powerpoint/2010/main" val="438850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289367" y="219919"/>
            <a:ext cx="8834974" cy="16827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srgbClr val="00B050"/>
              </a:solidFill>
              <a:latin typeface="+mn-lt"/>
            </a:endParaRPr>
          </a:p>
        </p:txBody>
      </p:sp>
      <p:sp>
        <p:nvSpPr>
          <p:cNvPr id="4" name="Platshållare för innehåll 4"/>
          <p:cNvSpPr txBox="1">
            <a:spLocks/>
          </p:cNvSpPr>
          <p:nvPr/>
        </p:nvSpPr>
        <p:spPr>
          <a:xfrm>
            <a:off x="378691" y="1538869"/>
            <a:ext cx="11265441" cy="42327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pt-BR" sz="2400" dirty="0"/>
          </a:p>
          <a:p>
            <a:endParaRPr lang="pt-BR" sz="2400" dirty="0"/>
          </a:p>
          <a:p>
            <a:endParaRPr lang="en-US" sz="2400" dirty="0"/>
          </a:p>
          <a:p>
            <a:pPr marL="0" indent="0">
              <a:buNone/>
            </a:pPr>
            <a:r>
              <a:rPr lang="en-US" sz="2400" dirty="0"/>
              <a:t> </a:t>
            </a:r>
          </a:p>
          <a:p>
            <a:endParaRPr lang="en-US" sz="2000" dirty="0"/>
          </a:p>
          <a:p>
            <a:endParaRPr lang="sv-SE" sz="2000" b="1" dirty="0">
              <a:solidFill>
                <a:schemeClr val="bg1"/>
              </a:solidFill>
            </a:endParaRPr>
          </a:p>
        </p:txBody>
      </p:sp>
      <p:sp>
        <p:nvSpPr>
          <p:cNvPr id="5" name="Rectángulo: esquinas redondeadas 4">
            <a:extLst>
              <a:ext uri="{FF2B5EF4-FFF2-40B4-BE49-F238E27FC236}">
                <a16:creationId xmlns:a16="http://schemas.microsoft.com/office/drawing/2014/main" id="{0312B0CD-0C0E-4184-A58B-7AA0E93E647F}"/>
              </a:ext>
            </a:extLst>
          </p:cNvPr>
          <p:cNvSpPr/>
          <p:nvPr/>
        </p:nvSpPr>
        <p:spPr>
          <a:xfrm>
            <a:off x="-10274" y="6626831"/>
            <a:ext cx="1828800" cy="272265"/>
          </a:xfrm>
          <a:prstGeom prst="roundRect">
            <a:avLst/>
          </a:pr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7" name="Rectángulo: esquinas redondeadas 6">
            <a:extLst>
              <a:ext uri="{FF2B5EF4-FFF2-40B4-BE49-F238E27FC236}">
                <a16:creationId xmlns:a16="http://schemas.microsoft.com/office/drawing/2014/main" id="{4B87276E-5F1B-45F2-8B88-D4FDD582A56C}"/>
              </a:ext>
            </a:extLst>
          </p:cNvPr>
          <p:cNvSpPr/>
          <p:nvPr/>
        </p:nvSpPr>
        <p:spPr>
          <a:xfrm>
            <a:off x="2042845" y="6626831"/>
            <a:ext cx="8106310" cy="231169"/>
          </a:xfrm>
          <a:prstGeom prst="roundRect">
            <a:avLst/>
          </a:prstGeom>
          <a:solidFill>
            <a:srgbClr val="009FDF"/>
          </a:solid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highlight>
                <a:srgbClr val="009FDF"/>
              </a:highlight>
            </a:endParaRPr>
          </a:p>
        </p:txBody>
      </p:sp>
      <p:sp>
        <p:nvSpPr>
          <p:cNvPr id="9" name="Rectángulo: esquinas redondeadas 8">
            <a:extLst>
              <a:ext uri="{FF2B5EF4-FFF2-40B4-BE49-F238E27FC236}">
                <a16:creationId xmlns:a16="http://schemas.microsoft.com/office/drawing/2014/main" id="{4F8CDF00-35CD-4221-85E8-D88549533444}"/>
              </a:ext>
            </a:extLst>
          </p:cNvPr>
          <p:cNvSpPr/>
          <p:nvPr/>
        </p:nvSpPr>
        <p:spPr>
          <a:xfrm>
            <a:off x="2102779" y="6625121"/>
            <a:ext cx="8106310" cy="231169"/>
          </a:xfrm>
          <a:prstGeom prst="roundRect">
            <a:avLst/>
          </a:prstGeom>
          <a:solidFill>
            <a:srgbClr val="009FDF"/>
          </a:solidFill>
          <a:ln>
            <a:solidFill>
              <a:srgbClr val="009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highlight>
                <a:srgbClr val="009FDF"/>
              </a:highlight>
            </a:endParaRPr>
          </a:p>
        </p:txBody>
      </p:sp>
      <p:sp>
        <p:nvSpPr>
          <p:cNvPr id="10" name="CuadroTexto 9">
            <a:extLst>
              <a:ext uri="{FF2B5EF4-FFF2-40B4-BE49-F238E27FC236}">
                <a16:creationId xmlns:a16="http://schemas.microsoft.com/office/drawing/2014/main" id="{B1CF4379-90EF-46D5-818C-C1FC4E767B35}"/>
              </a:ext>
            </a:extLst>
          </p:cNvPr>
          <p:cNvSpPr txBox="1"/>
          <p:nvPr/>
        </p:nvSpPr>
        <p:spPr>
          <a:xfrm>
            <a:off x="4006912" y="6625121"/>
            <a:ext cx="4078839" cy="307777"/>
          </a:xfrm>
          <a:prstGeom prst="rect">
            <a:avLst/>
          </a:prstGeom>
          <a:noFill/>
        </p:spPr>
        <p:txBody>
          <a:bodyPr wrap="square" rtlCol="0">
            <a:spAutoFit/>
          </a:bodyPr>
          <a:lstStyle/>
          <a:p>
            <a:r>
              <a:rPr lang="es-UY" sz="1400" b="1" dirty="0">
                <a:solidFill>
                  <a:schemeClr val="bg1"/>
                </a:solidFill>
              </a:rPr>
              <a:t>Movilizando por un mundo con seguridad hídrica</a:t>
            </a:r>
          </a:p>
        </p:txBody>
      </p:sp>
      <p:sp>
        <p:nvSpPr>
          <p:cNvPr id="11" name="CuadroTexto 10">
            <a:extLst>
              <a:ext uri="{FF2B5EF4-FFF2-40B4-BE49-F238E27FC236}">
                <a16:creationId xmlns:a16="http://schemas.microsoft.com/office/drawing/2014/main" id="{04B03AF0-FEF5-4269-84C6-71ABBBF4FFDD}"/>
              </a:ext>
            </a:extLst>
          </p:cNvPr>
          <p:cNvSpPr txBox="1"/>
          <p:nvPr/>
        </p:nvSpPr>
        <p:spPr>
          <a:xfrm>
            <a:off x="378691" y="406401"/>
            <a:ext cx="11046691" cy="9325630"/>
          </a:xfrm>
          <a:prstGeom prst="rect">
            <a:avLst/>
          </a:prstGeom>
          <a:noFill/>
        </p:spPr>
        <p:txBody>
          <a:bodyPr wrap="square">
            <a:spAutoFit/>
          </a:bodyPr>
          <a:lstStyle/>
          <a:p>
            <a:pPr marL="0" indent="0" algn="just">
              <a:buNone/>
            </a:pPr>
            <a:r>
              <a:rPr lang="es-419" sz="2800" b="1" dirty="0">
                <a:solidFill>
                  <a:srgbClr val="169B62"/>
                </a:solidFill>
                <a:effectLst/>
                <a:latin typeface="Times New Roman" panose="02020603050405020304" pitchFamily="18" charset="0"/>
                <a:ea typeface="Times New Roman" panose="02020603050405020304" pitchFamily="18" charset="0"/>
                <a:cs typeface="Times New Roman" panose="02020603050405020304" pitchFamily="18" charset="0"/>
              </a:rPr>
              <a:t>PROYECTOS TEMÁTICA CAMBIO CLIMÁTICO: </a:t>
            </a:r>
          </a:p>
          <a:p>
            <a:pPr marL="0" indent="0" algn="just">
              <a:buNone/>
            </a:pPr>
            <a:r>
              <a:rPr lang="es-419" sz="2800" b="1" dirty="0">
                <a:solidFill>
                  <a:srgbClr val="169B62"/>
                </a:solidFill>
                <a:latin typeface="Times New Roman" panose="02020603050405020304" pitchFamily="18" charset="0"/>
                <a:ea typeface="Times New Roman" panose="02020603050405020304" pitchFamily="18" charset="0"/>
                <a:cs typeface="Times New Roman" panose="02020603050405020304" pitchFamily="18" charset="0"/>
              </a:rPr>
              <a:t>                     </a:t>
            </a:r>
            <a:r>
              <a:rPr lang="es-419" sz="2800" b="1" dirty="0">
                <a:solidFill>
                  <a:srgbClr val="169B62"/>
                </a:solidFill>
                <a:effectLst/>
                <a:latin typeface="Times New Roman" panose="02020603050405020304" pitchFamily="18" charset="0"/>
                <a:ea typeface="Times New Roman" panose="02020603050405020304" pitchFamily="18" charset="0"/>
                <a:cs typeface="Times New Roman" panose="02020603050405020304" pitchFamily="18" charset="0"/>
              </a:rPr>
              <a:t>PARAGUAY Y ECUADOR </a:t>
            </a:r>
          </a:p>
          <a:p>
            <a:pPr marL="0" indent="0" algn="just">
              <a:buNone/>
            </a:pPr>
            <a:endParaRPr lang="es-419" b="1" i="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pPr>
            <a:r>
              <a:rPr lang="es-419" sz="2800" b="1" i="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Programa de </a:t>
            </a:r>
            <a:r>
              <a:rPr lang="es-UY" sz="2800" b="1" i="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NDC </a:t>
            </a:r>
            <a:r>
              <a:rPr lang="es-UY" sz="2800" b="1" i="1"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Partnership</a:t>
            </a:r>
            <a:r>
              <a:rPr lang="es-UY" sz="2800" b="1" i="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UY" sz="2800" b="1" i="1"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Climate</a:t>
            </a:r>
            <a:r>
              <a:rPr lang="es-UY" sz="2800" b="1" i="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UY" sz="2800" b="1" i="1"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Action</a:t>
            </a:r>
            <a:r>
              <a:rPr lang="es-UY" sz="2800" b="1" i="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UY" sz="2800" b="1" i="1"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Enhancement</a:t>
            </a:r>
            <a:r>
              <a:rPr lang="es-UY" sz="2800" b="1" i="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UY" sz="2800" b="1" i="1"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Package</a:t>
            </a:r>
            <a:endParaRPr lang="es-EC"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pPr>
            <a:endParaRPr lang="es-EC"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pPr>
            <a:r>
              <a:rPr lang="es-EC" sz="2400" b="1" dirty="0">
                <a:solidFill>
                  <a:srgbClr val="339933"/>
                </a:solidFill>
                <a:ea typeface="Times New Roman" panose="02020603050405020304" pitchFamily="18" charset="0"/>
                <a:cs typeface="Times New Roman" panose="02020603050405020304" pitchFamily="18" charset="0"/>
              </a:rPr>
              <a:t>ECUADOR </a:t>
            </a:r>
            <a:r>
              <a:rPr lang="es-EC" sz="2400" dirty="0">
                <a:effectLst/>
                <a:ea typeface="Times New Roman" panose="02020603050405020304" pitchFamily="18" charset="0"/>
                <a:cs typeface="Times New Roman" panose="02020603050405020304" pitchFamily="18" charset="0"/>
              </a:rPr>
              <a:t>GWP inicia el apoyo al gobierno de Ecuador a mejorar los datos, la información y los métodos necesarios para producir Contribuciones Nacionales Determinadas (</a:t>
            </a:r>
            <a:r>
              <a:rPr lang="es-EC" sz="2400" dirty="0" err="1">
                <a:effectLst/>
                <a:ea typeface="Times New Roman" panose="02020603050405020304" pitchFamily="18" charset="0"/>
                <a:cs typeface="Times New Roman" panose="02020603050405020304" pitchFamily="18" charset="0"/>
              </a:rPr>
              <a:t>NDCs</a:t>
            </a:r>
            <a:r>
              <a:rPr lang="es-EC" sz="2400" dirty="0">
                <a:effectLst/>
                <a:ea typeface="Times New Roman" panose="02020603050405020304" pitchFamily="18" charset="0"/>
                <a:cs typeface="Times New Roman" panose="02020603050405020304" pitchFamily="18" charset="0"/>
              </a:rPr>
              <a:t>) más sólidas y realizar un seguimiento de las mismas en los sectores priorizados de adaptación. Se contempla la transversalización progresiva del </a:t>
            </a:r>
            <a:r>
              <a:rPr lang="es-EC" sz="2400" b="1" dirty="0">
                <a:solidFill>
                  <a:srgbClr val="009FDF"/>
                </a:solidFill>
                <a:effectLst/>
                <a:ea typeface="Times New Roman" panose="02020603050405020304" pitchFamily="18" charset="0"/>
                <a:cs typeface="Times New Roman" panose="02020603050405020304" pitchFamily="18" charset="0"/>
              </a:rPr>
              <a:t>enfoque de género </a:t>
            </a:r>
            <a:r>
              <a:rPr lang="es-EC" sz="2400" dirty="0">
                <a:effectLst/>
                <a:ea typeface="Times New Roman" panose="02020603050405020304" pitchFamily="18" charset="0"/>
                <a:cs typeface="Times New Roman" panose="02020603050405020304" pitchFamily="18" charset="0"/>
              </a:rPr>
              <a:t>en las principales políticas, protocolos y herramientas que atiendan riesgos y amenazas climáticas. </a:t>
            </a:r>
          </a:p>
          <a:p>
            <a:pPr marL="0" indent="0" algn="just">
              <a:buNone/>
            </a:pPr>
            <a:endParaRPr lang="es-EC" sz="2400" dirty="0">
              <a:ea typeface="Times New Roman" panose="02020603050405020304" pitchFamily="18" charset="0"/>
              <a:cs typeface="Times New Roman" panose="02020603050405020304" pitchFamily="18" charset="0"/>
            </a:endParaRPr>
          </a:p>
          <a:p>
            <a:pPr algn="just"/>
            <a:r>
              <a:rPr lang="es-EC" sz="2400" b="1" dirty="0">
                <a:solidFill>
                  <a:srgbClr val="339933"/>
                </a:solidFill>
                <a:ea typeface="Times New Roman" panose="02020603050405020304" pitchFamily="18" charset="0"/>
                <a:cs typeface="Times New Roman" panose="02020603050405020304" pitchFamily="18" charset="0"/>
              </a:rPr>
              <a:t>PARAGUAY</a:t>
            </a:r>
            <a:r>
              <a:rPr lang="es-EC" sz="2400" dirty="0">
                <a:ea typeface="Times New Roman" panose="02020603050405020304" pitchFamily="18" charset="0"/>
                <a:cs typeface="Times New Roman" panose="02020603050405020304" pitchFamily="18" charset="0"/>
              </a:rPr>
              <a:t> GWP inicia el apoyo al gobierno de Paraguay para la </a:t>
            </a:r>
            <a:r>
              <a:rPr lang="es-UY" sz="2400" dirty="0">
                <a:effectLst/>
                <a:ea typeface="Calibri" panose="020F0502020204030204" pitchFamily="34" charset="0"/>
                <a:cs typeface="Times New Roman" panose="02020603050405020304" pitchFamily="18" charset="0"/>
              </a:rPr>
              <a:t>Formulación y Actualización de las metas de adaptación al cambio climático para respaldar la segunda presentación de Contribuciones Determinadas a Nivel Nacional (</a:t>
            </a:r>
            <a:r>
              <a:rPr lang="es-UY" sz="2400" dirty="0" err="1">
                <a:effectLst/>
                <a:ea typeface="Calibri" panose="020F0502020204030204" pitchFamily="34" charset="0"/>
                <a:cs typeface="Times New Roman" panose="02020603050405020304" pitchFamily="18" charset="0"/>
              </a:rPr>
              <a:t>NDCs</a:t>
            </a:r>
            <a:r>
              <a:rPr lang="es-UY" sz="2400" dirty="0">
                <a:effectLst/>
                <a:ea typeface="Calibri" panose="020F0502020204030204" pitchFamily="34" charset="0"/>
                <a:cs typeface="Times New Roman" panose="02020603050405020304" pitchFamily="18" charset="0"/>
              </a:rPr>
              <a:t>)</a:t>
            </a:r>
          </a:p>
          <a:p>
            <a:pPr marL="0" indent="0" algn="just">
              <a:buNone/>
            </a:pPr>
            <a:endParaRPr lang="es-EC" sz="2400" dirty="0">
              <a:effectLst/>
              <a:ea typeface="Times New Roman" panose="02020603050405020304" pitchFamily="18" charset="0"/>
              <a:cs typeface="Times New Roman" panose="02020603050405020304" pitchFamily="18" charset="0"/>
            </a:endParaRPr>
          </a:p>
          <a:p>
            <a:pPr marL="0" indent="0" algn="just">
              <a:buNone/>
            </a:pPr>
            <a:endParaRPr lang="es-EC"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pPr>
            <a:endParaRPr lang="es-EC"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pPr>
            <a:endParaRPr lang="es-EC"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pPr>
            <a:endParaRPr lang="es-EC"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pPr>
            <a:endParaRPr lang="es-EC"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pPr>
            <a:endParaRPr lang="es-EC"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pPr>
            <a:endParaRPr lang="es-EC"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pPr>
            <a:endParaRPr lang="es-UY"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buNone/>
            </a:pPr>
            <a:r>
              <a:rPr lang="es-EC" sz="1800" b="1" i="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Trabajo de investigación (conjuntamente con Centroamérica)</a:t>
            </a:r>
            <a:r>
              <a:rPr lang="es-EC"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s-EC" sz="1800" dirty="0">
                <a:effectLst/>
                <a:latin typeface="Times New Roman" panose="02020603050405020304" pitchFamily="18" charset="0"/>
                <a:ea typeface="Times New Roman" panose="02020603050405020304" pitchFamily="18" charset="0"/>
                <a:cs typeface="Times New Roman" panose="02020603050405020304" pitchFamily="18" charset="0"/>
              </a:rPr>
              <a:t>que tiene como objetivo revisar el nivel de inclusión del enfoque de género en el marco regulatorio, político y de planificación relacionado con el cambio climático y la gestión integrada de los recursos hídricos en ocho países de Centro y Sudamérica (resultados próximos a ser publicados)</a:t>
            </a:r>
            <a:endParaRPr lang="pt-BR" sz="1800" dirty="0"/>
          </a:p>
        </p:txBody>
      </p:sp>
    </p:spTree>
    <p:extLst>
      <p:ext uri="{BB962C8B-B14F-4D97-AF65-F5344CB8AC3E}">
        <p14:creationId xmlns:p14="http://schemas.microsoft.com/office/powerpoint/2010/main" val="263149713"/>
      </p:ext>
    </p:extLst>
  </p:cSld>
  <p:clrMapOvr>
    <a:masterClrMapping/>
  </p:clrMapOvr>
</p:sld>
</file>

<file path=ppt/theme/theme1.xml><?xml version="1.0" encoding="utf-8"?>
<a:theme xmlns:a="http://schemas.openxmlformats.org/drawingml/2006/main" name="GWP">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765_GWP_PP_v11" id="{DF03CAE9-0623-4EBE-A3B8-6D7BBCC77FB2}" vid="{158CBE77-4295-4B2A-AC1A-E838285421C7}"/>
    </a:ext>
  </a:extLst>
</a:theme>
</file>

<file path=ppt/theme/theme2.xml><?xml version="1.0" encoding="utf-8"?>
<a:theme xmlns:a="http://schemas.openxmlformats.org/drawingml/2006/main" name="GWP Titl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765_GWP_PP_v11" id="{DF03CAE9-0623-4EBE-A3B8-6D7BBCC77FB2}" vid="{CD7DC75F-4A44-491D-9B13-A0479A8FDA35}"/>
    </a:ext>
  </a:extLst>
</a:theme>
</file>

<file path=ppt/theme/theme3.xml><?xml version="1.0" encoding="utf-8"?>
<a:theme xmlns:a="http://schemas.openxmlformats.org/drawingml/2006/main" name="1_GWP">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765_GWP_PP_v11" id="{DF03CAE9-0623-4EBE-A3B8-6D7BBCC77FB2}" vid="{158CBE77-4295-4B2A-AC1A-E838285421C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ub_x0020_Header xmlns="a49db6b1-bbac-4ce4-b5ca-5060610f50a5" xsi:nil="true"/>
    <Main_x0020_Header xmlns="a49db6b1-bbac-4ce4-b5ca-5060610f50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Back to Office Report (BTOR)" ma:contentTypeID="0x01010032BEC331B2C05C4C9BE68FA7F63CD91200F250C752511B0649B7064D677C4C1735" ma:contentTypeVersion="14" ma:contentTypeDescription="" ma:contentTypeScope="" ma:versionID="8cb0e15cf95b977ff2ee3d6c52af48fe">
  <xsd:schema xmlns:xsd="http://www.w3.org/2001/XMLSchema" xmlns:xs="http://www.w3.org/2001/XMLSchema" xmlns:p="http://schemas.microsoft.com/office/2006/metadata/properties" xmlns:ns2="727cbe8a-7506-46c7-91b8-16d71a34f108" xmlns:ns3="a49db6b1-bbac-4ce4-b5ca-5060610f50a5" targetNamespace="http://schemas.microsoft.com/office/2006/metadata/properties" ma:root="true" ma:fieldsID="8cfc5bea49decc315548ae930a0ca04f" ns2:_="" ns3:_="">
    <xsd:import namespace="727cbe8a-7506-46c7-91b8-16d71a34f108"/>
    <xsd:import namespace="a49db6b1-bbac-4ce4-b5ca-5060610f50a5"/>
    <xsd:element name="properties">
      <xsd:complexType>
        <xsd:sequence>
          <xsd:element name="documentManagement">
            <xsd:complexType>
              <xsd:all>
                <xsd:element ref="ns2:SharingHintHash" minOccurs="0"/>
                <xsd:element ref="ns3:Main_x0020_Header" minOccurs="0"/>
                <xsd:element ref="ns3:Sub_x0020_Header"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7cbe8a-7506-46c7-91b8-16d71a34f108" elementFormDefault="qualified">
    <xsd:import namespace="http://schemas.microsoft.com/office/2006/documentManagement/types"/>
    <xsd:import namespace="http://schemas.microsoft.com/office/infopath/2007/PartnerControls"/>
    <xsd:element name="SharingHintHash" ma:index="8" nillable="true" ma:displayName="Sharing Hint Hash" ma:internalName="SharingHintHash" ma:readOnly="true">
      <xsd:simpleType>
        <xsd:restriction base="dms:Text"/>
      </xsd:simpleType>
    </xsd:element>
    <xsd:element name="SharedWithDetails" ma:index="11" nillable="true" ma:displayName="Shared With Details" ma:internalName="SharedWithDetails" ma:readOnly="true">
      <xsd:simpleType>
        <xsd:restriction base="dms:Note">
          <xsd:maxLength value="255"/>
        </xsd:restriction>
      </xsd:simpleType>
    </xsd:element>
    <xsd:element name="LastSharedByUser" ma:index="12" nillable="true" ma:displayName="Last Shared By User" ma:description="" ma:internalName="LastSharedByUser" ma:readOnly="true">
      <xsd:simpleType>
        <xsd:restriction base="dms:Note">
          <xsd:maxLength value="255"/>
        </xsd:restriction>
      </xsd:simpleType>
    </xsd:element>
    <xsd:element name="LastSharedByTime" ma:index="13"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49db6b1-bbac-4ce4-b5ca-5060610f50a5" elementFormDefault="qualified">
    <xsd:import namespace="http://schemas.microsoft.com/office/2006/documentManagement/types"/>
    <xsd:import namespace="http://schemas.microsoft.com/office/infopath/2007/PartnerControls"/>
    <xsd:element name="Main_x0020_Header" ma:index="9" nillable="true" ma:displayName="Main Header" ma:format="Dropdown" ma:internalName="Main_x0020_Header">
      <xsd:simpleType>
        <xsd:restriction base="dms:Choice">
          <xsd:enumeration value="Human Resources"/>
          <xsd:enumeration value="Internal Meetings"/>
          <xsd:enumeration value="Presentations, reports, letters &amp; invitations"/>
          <xsd:enumeration value="Travel"/>
        </xsd:restriction>
      </xsd:simpleType>
    </xsd:element>
    <xsd:element name="Sub_x0020_Header" ma:index="10" nillable="true" ma:displayName="Sub Header" ma:format="Dropdown" ma:internalName="Sub_x0020_Header">
      <xsd:simpleType>
        <xsd:restriction base="dms:Choice">
          <xsd:enumeration value="Interns, consultants, hourly staff"/>
          <xsd:enumeration value="Staff"/>
          <xsd:enumeration value="GWP Visual Brand"/>
        </xsd:restriction>
      </xsd:simpleType>
    </xsd:element>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B70447-B59C-4D7D-B21D-ABFA01131C38}">
  <ds:schemaRefs>
    <ds:schemaRef ds:uri="http://www.w3.org/XML/1998/namespace"/>
    <ds:schemaRef ds:uri="727cbe8a-7506-46c7-91b8-16d71a34f108"/>
    <ds:schemaRef ds:uri="http://purl.org/dc/elements/1.1/"/>
    <ds:schemaRef ds:uri="http://schemas.microsoft.com/office/2006/documentManagement/types"/>
    <ds:schemaRef ds:uri="http://schemas.microsoft.com/office/infopath/2007/PartnerControls"/>
    <ds:schemaRef ds:uri="http://purl.org/dc/dcmitype/"/>
    <ds:schemaRef ds:uri="http://schemas.openxmlformats.org/package/2006/metadata/core-properties"/>
    <ds:schemaRef ds:uri="a49db6b1-bbac-4ce4-b5ca-5060610f50a5"/>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986AB9F2-7882-476C-8682-1606575C905E}">
  <ds:schemaRefs>
    <ds:schemaRef ds:uri="727cbe8a-7506-46c7-91b8-16d71a34f108"/>
    <ds:schemaRef ds:uri="a49db6b1-bbac-4ce4-b5ca-5060610f50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C004848-12CA-42C3-A816-2C3DAD7FA9D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P765_GWP_PPT_Final</Template>
  <TotalTime>3243</TotalTime>
  <Words>2586</Words>
  <Application>Microsoft Office PowerPoint</Application>
  <PresentationFormat>Panorámica</PresentationFormat>
  <Paragraphs>399</Paragraphs>
  <Slides>27</Slides>
  <Notes>13</Notes>
  <HiddenSlides>0</HiddenSlides>
  <MMClips>0</MMClips>
  <ScaleCrop>false</ScaleCrop>
  <HeadingPairs>
    <vt:vector size="6" baseType="variant">
      <vt:variant>
        <vt:lpstr>Fuentes usadas</vt:lpstr>
      </vt:variant>
      <vt:variant>
        <vt:i4>8</vt:i4>
      </vt:variant>
      <vt:variant>
        <vt:lpstr>Tema</vt:lpstr>
      </vt:variant>
      <vt:variant>
        <vt:i4>3</vt:i4>
      </vt:variant>
      <vt:variant>
        <vt:lpstr>Títulos de diapositiva</vt:lpstr>
      </vt:variant>
      <vt:variant>
        <vt:i4>27</vt:i4>
      </vt:variant>
    </vt:vector>
  </HeadingPairs>
  <TitlesOfParts>
    <vt:vector size="38" baseType="lpstr">
      <vt:lpstr>Arial</vt:lpstr>
      <vt:lpstr>Arial Narrow</vt:lpstr>
      <vt:lpstr>Calibri</vt:lpstr>
      <vt:lpstr>Calibri Light</vt:lpstr>
      <vt:lpstr>Helvetica</vt:lpstr>
      <vt:lpstr>Lato</vt:lpstr>
      <vt:lpstr>Times New Roman</vt:lpstr>
      <vt:lpstr>Trebuchet MS</vt:lpstr>
      <vt:lpstr>GWP</vt:lpstr>
      <vt:lpstr>GWP Titles</vt:lpstr>
      <vt:lpstr>1_GWP</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Alejandra Mujica</dc:creator>
  <cp:lastModifiedBy>Marcelo Farro</cp:lastModifiedBy>
  <cp:revision>112</cp:revision>
  <dcterms:created xsi:type="dcterms:W3CDTF">2015-02-25T05:13:54Z</dcterms:created>
  <dcterms:modified xsi:type="dcterms:W3CDTF">2021-10-26T17:22:44Z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0x01010032BEC331B2C05C4C9BE68FA7F63CD91200F250C752511B0649B7064D677C4C1735</vt:lpwstr>
  </property>
  <property fmtid="{D5CDD505-2E9C-101B-9397-08002B2CF9AE}" pid="3" name="TaxKeyword">
    <vt:lpwstr/>
  </property>
</Properties>
</file>