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48" r:id="rId5"/>
  </p:sldMasterIdLst>
  <p:notesMasterIdLst>
    <p:notesMasterId r:id="rId24"/>
  </p:notesMasterIdLst>
  <p:sldIdLst>
    <p:sldId id="265" r:id="rId6"/>
    <p:sldId id="297" r:id="rId7"/>
    <p:sldId id="299" r:id="rId8"/>
    <p:sldId id="308" r:id="rId9"/>
    <p:sldId id="322" r:id="rId10"/>
    <p:sldId id="315" r:id="rId11"/>
    <p:sldId id="316" r:id="rId12"/>
    <p:sldId id="300" r:id="rId13"/>
    <p:sldId id="313" r:id="rId14"/>
    <p:sldId id="314" r:id="rId15"/>
    <p:sldId id="317" r:id="rId16"/>
    <p:sldId id="323" r:id="rId17"/>
    <p:sldId id="326" r:id="rId18"/>
    <p:sldId id="327" r:id="rId19"/>
    <p:sldId id="318" r:id="rId20"/>
    <p:sldId id="324" r:id="rId21"/>
    <p:sldId id="325" r:id="rId22"/>
    <p:sldId id="32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68" autoAdjust="0"/>
    <p:restoredTop sz="86876" autoAdjust="0"/>
  </p:normalViewPr>
  <p:slideViewPr>
    <p:cSldViewPr snapToGrid="0">
      <p:cViewPr varScale="1">
        <p:scale>
          <a:sx n="88" d="100"/>
          <a:sy n="88" d="100"/>
        </p:scale>
        <p:origin x="90" y="240"/>
      </p:cViewPr>
      <p:guideLst>
        <p:guide orient="horz" pos="2160"/>
        <p:guide pos="384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3C63F-932C-4E33-B267-229C602C10E1}" type="datetimeFigureOut">
              <a:rPr lang="en-GB" smtClean="0"/>
              <a:t>04/08/2017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F595D-7A20-49F8-B11F-67EFD204D39A}" type="slidenum">
              <a:rPr lang="en-GB" smtClean="0"/>
              <a:t>‹#›</a:t>
            </a:fld>
            <a:endParaRPr lang="en-GB"/>
          </a:p>
        </p:txBody>
      </p:sp>
    </p:spTree>
    <p:extLst>
      <p:ext uri="{BB962C8B-B14F-4D97-AF65-F5344CB8AC3E}">
        <p14:creationId xmlns:p14="http://schemas.microsoft.com/office/powerpoint/2010/main" val="1502159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49DF595D-7A20-49F8-B11F-67EFD204D39A}" type="slidenum">
              <a:rPr lang="en-GB" smtClean="0"/>
              <a:t>1</a:t>
            </a:fld>
            <a:endParaRPr lang="en-GB"/>
          </a:p>
        </p:txBody>
      </p:sp>
    </p:spTree>
    <p:extLst>
      <p:ext uri="{BB962C8B-B14F-4D97-AF65-F5344CB8AC3E}">
        <p14:creationId xmlns:p14="http://schemas.microsoft.com/office/powerpoint/2010/main" val="1905365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a:p>
            <a:pPr marL="228600" indent="-228600">
              <a:buAutoNum type="arabicPeriod"/>
            </a:pPr>
            <a:endParaRPr lang="sv-SE" dirty="0"/>
          </a:p>
        </p:txBody>
      </p:sp>
    </p:spTree>
    <p:extLst>
      <p:ext uri="{BB962C8B-B14F-4D97-AF65-F5344CB8AC3E}">
        <p14:creationId xmlns:p14="http://schemas.microsoft.com/office/powerpoint/2010/main" val="2333331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49DF595D-7A20-49F8-B11F-67EFD204D39A}" type="slidenum">
              <a:rPr lang="en-GB" smtClean="0"/>
              <a:t>11</a:t>
            </a:fld>
            <a:endParaRPr lang="en-GB"/>
          </a:p>
        </p:txBody>
      </p:sp>
    </p:spTree>
    <p:extLst>
      <p:ext uri="{BB962C8B-B14F-4D97-AF65-F5344CB8AC3E}">
        <p14:creationId xmlns:p14="http://schemas.microsoft.com/office/powerpoint/2010/main" val="470378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49DF595D-7A20-49F8-B11F-67EFD204D39A}" type="slidenum">
              <a:rPr lang="en-GB" smtClean="0"/>
              <a:t>12</a:t>
            </a:fld>
            <a:endParaRPr lang="en-GB"/>
          </a:p>
        </p:txBody>
      </p:sp>
    </p:spTree>
    <p:extLst>
      <p:ext uri="{BB962C8B-B14F-4D97-AF65-F5344CB8AC3E}">
        <p14:creationId xmlns:p14="http://schemas.microsoft.com/office/powerpoint/2010/main" val="2725884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aseline="0" dirty="0"/>
              <a:t>(J) Let’s look at one case study as an example of the contents you will find. </a:t>
            </a:r>
          </a:p>
          <a:p>
            <a:r>
              <a:rPr lang="sv-SE" baseline="0" dirty="0"/>
              <a:t>Each case study is presented on the GWP website as a 1 page summary including a brief description, the actions taken, and the lessons learnt. </a:t>
            </a:r>
          </a:p>
          <a:p>
            <a:r>
              <a:rPr lang="sv-SE" baseline="0" dirty="0"/>
              <a:t>If you want to read further and understand more details, there will always be a link to the full length case study on the right. </a:t>
            </a:r>
          </a:p>
          <a:p>
            <a:r>
              <a:rPr lang="sv-SE" baseline="0" dirty="0"/>
              <a:t>Of course, we would like to encourage you to apply these lessons in your own location. If you ever need to contact the author to for further discussion, contact information for each case study can also be found to the right of each case study summary page. </a:t>
            </a:r>
          </a:p>
        </p:txBody>
      </p:sp>
      <p:sp>
        <p:nvSpPr>
          <p:cNvPr id="4" name="Slide Number Placeholder 3"/>
          <p:cNvSpPr>
            <a:spLocks noGrp="1"/>
          </p:cNvSpPr>
          <p:nvPr>
            <p:ph type="sldNum" sz="quarter" idx="10"/>
          </p:nvPr>
        </p:nvSpPr>
        <p:spPr/>
        <p:txBody>
          <a:bodyPr/>
          <a:lstStyle/>
          <a:p>
            <a:fld id="{49DF595D-7A20-49F8-B11F-67EFD204D39A}" type="slidenum">
              <a:rPr lang="en-GB" smtClean="0"/>
              <a:t>13</a:t>
            </a:fld>
            <a:endParaRPr lang="en-GB"/>
          </a:p>
        </p:txBody>
      </p:sp>
    </p:spTree>
    <p:extLst>
      <p:ext uri="{BB962C8B-B14F-4D97-AF65-F5344CB8AC3E}">
        <p14:creationId xmlns:p14="http://schemas.microsoft.com/office/powerpoint/2010/main" val="417372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b="0" dirty="0">
              <a:solidFill>
                <a:srgbClr val="FF0000"/>
              </a:solidFill>
            </a:endParaRPr>
          </a:p>
        </p:txBody>
      </p:sp>
      <p:sp>
        <p:nvSpPr>
          <p:cNvPr id="4" name="Slide Number Placeholder 3"/>
          <p:cNvSpPr>
            <a:spLocks noGrp="1"/>
          </p:cNvSpPr>
          <p:nvPr>
            <p:ph type="sldNum" sz="quarter" idx="10"/>
          </p:nvPr>
        </p:nvSpPr>
        <p:spPr/>
        <p:txBody>
          <a:bodyPr/>
          <a:lstStyle/>
          <a:p>
            <a:fld id="{49DF595D-7A20-49F8-B11F-67EFD204D39A}" type="slidenum">
              <a:rPr lang="en-GB" smtClean="0"/>
              <a:t>14</a:t>
            </a:fld>
            <a:endParaRPr lang="en-GB"/>
          </a:p>
        </p:txBody>
      </p:sp>
    </p:spTree>
    <p:extLst>
      <p:ext uri="{BB962C8B-B14F-4D97-AF65-F5344CB8AC3E}">
        <p14:creationId xmlns:p14="http://schemas.microsoft.com/office/powerpoint/2010/main" val="1955340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endParaRPr lang="sv-SE" dirty="0"/>
          </a:p>
        </p:txBody>
      </p:sp>
      <p:sp>
        <p:nvSpPr>
          <p:cNvPr id="4" name="Slide Number Placeholder 3"/>
          <p:cNvSpPr>
            <a:spLocks noGrp="1"/>
          </p:cNvSpPr>
          <p:nvPr>
            <p:ph type="sldNum" sz="quarter" idx="10"/>
          </p:nvPr>
        </p:nvSpPr>
        <p:spPr/>
        <p:txBody>
          <a:bodyPr/>
          <a:lstStyle/>
          <a:p>
            <a:fld id="{49DF595D-7A20-49F8-B11F-67EFD204D39A}" type="slidenum">
              <a:rPr lang="en-GB" smtClean="0"/>
              <a:t>15</a:t>
            </a:fld>
            <a:endParaRPr lang="en-GB"/>
          </a:p>
        </p:txBody>
      </p:sp>
    </p:spTree>
    <p:extLst>
      <p:ext uri="{BB962C8B-B14F-4D97-AF65-F5344CB8AC3E}">
        <p14:creationId xmlns:p14="http://schemas.microsoft.com/office/powerpoint/2010/main" val="4118403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49DF595D-7A20-49F8-B11F-67EFD204D39A}" type="slidenum">
              <a:rPr lang="en-GB" smtClean="0"/>
              <a:t>16</a:t>
            </a:fld>
            <a:endParaRPr lang="en-GB"/>
          </a:p>
        </p:txBody>
      </p:sp>
    </p:spTree>
    <p:extLst>
      <p:ext uri="{BB962C8B-B14F-4D97-AF65-F5344CB8AC3E}">
        <p14:creationId xmlns:p14="http://schemas.microsoft.com/office/powerpoint/2010/main" val="3070850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49DF595D-7A20-49F8-B11F-67EFD204D39A}" type="slidenum">
              <a:rPr lang="en-GB" smtClean="0"/>
              <a:t>17</a:t>
            </a:fld>
            <a:endParaRPr lang="en-GB"/>
          </a:p>
        </p:txBody>
      </p:sp>
    </p:spTree>
    <p:extLst>
      <p:ext uri="{BB962C8B-B14F-4D97-AF65-F5344CB8AC3E}">
        <p14:creationId xmlns:p14="http://schemas.microsoft.com/office/powerpoint/2010/main" val="648743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b="0" dirty="0"/>
          </a:p>
        </p:txBody>
      </p:sp>
      <p:sp>
        <p:nvSpPr>
          <p:cNvPr id="4" name="Slide Number Placeholder 3"/>
          <p:cNvSpPr>
            <a:spLocks noGrp="1"/>
          </p:cNvSpPr>
          <p:nvPr>
            <p:ph type="sldNum" sz="quarter" idx="10"/>
          </p:nvPr>
        </p:nvSpPr>
        <p:spPr/>
        <p:txBody>
          <a:bodyPr/>
          <a:lstStyle/>
          <a:p>
            <a:fld id="{49DF595D-7A20-49F8-B11F-67EFD204D39A}" type="slidenum">
              <a:rPr lang="en-GB" smtClean="0"/>
              <a:t>18</a:t>
            </a:fld>
            <a:endParaRPr lang="en-GB"/>
          </a:p>
        </p:txBody>
      </p:sp>
    </p:spTree>
    <p:extLst>
      <p:ext uri="{BB962C8B-B14F-4D97-AF65-F5344CB8AC3E}">
        <p14:creationId xmlns:p14="http://schemas.microsoft.com/office/powerpoint/2010/main" val="2047427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sz="1200"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DF595D-7A20-49F8-B11F-67EFD204D39A}" type="slidenum">
              <a:rPr lang="en-GB" smtClean="0"/>
              <a:t>2</a:t>
            </a:fld>
            <a:endParaRPr lang="en-GB"/>
          </a:p>
        </p:txBody>
      </p:sp>
    </p:spTree>
    <p:extLst>
      <p:ext uri="{BB962C8B-B14F-4D97-AF65-F5344CB8AC3E}">
        <p14:creationId xmlns:p14="http://schemas.microsoft.com/office/powerpoint/2010/main" val="290036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Slide Number Placeholder 3"/>
          <p:cNvSpPr>
            <a:spLocks noGrp="1"/>
          </p:cNvSpPr>
          <p:nvPr>
            <p:ph type="sldNum" sz="quarter" idx="10"/>
          </p:nvPr>
        </p:nvSpPr>
        <p:spPr/>
        <p:txBody>
          <a:bodyPr/>
          <a:lstStyle/>
          <a:p>
            <a:fld id="{49DF595D-7A20-49F8-B11F-67EFD204D39A}" type="slidenum">
              <a:rPr lang="en-GB" smtClean="0"/>
              <a:t>3</a:t>
            </a:fld>
            <a:endParaRPr lang="en-GB"/>
          </a:p>
        </p:txBody>
      </p:sp>
    </p:spTree>
    <p:extLst>
      <p:ext uri="{BB962C8B-B14F-4D97-AF65-F5344CB8AC3E}">
        <p14:creationId xmlns:p14="http://schemas.microsoft.com/office/powerpoint/2010/main" val="3567322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baseline="0" dirty="0"/>
          </a:p>
        </p:txBody>
      </p:sp>
      <p:sp>
        <p:nvSpPr>
          <p:cNvPr id="4" name="Slide Number Placeholder 3"/>
          <p:cNvSpPr>
            <a:spLocks noGrp="1"/>
          </p:cNvSpPr>
          <p:nvPr>
            <p:ph type="sldNum" sz="quarter" idx="10"/>
          </p:nvPr>
        </p:nvSpPr>
        <p:spPr/>
        <p:txBody>
          <a:bodyPr/>
          <a:lstStyle/>
          <a:p>
            <a:fld id="{49DF595D-7A20-49F8-B11F-67EFD204D39A}" type="slidenum">
              <a:rPr lang="en-GB" smtClean="0"/>
              <a:t>4</a:t>
            </a:fld>
            <a:endParaRPr lang="en-GB"/>
          </a:p>
        </p:txBody>
      </p:sp>
    </p:spTree>
    <p:extLst>
      <p:ext uri="{BB962C8B-B14F-4D97-AF65-F5344CB8AC3E}">
        <p14:creationId xmlns:p14="http://schemas.microsoft.com/office/powerpoint/2010/main" val="338738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49DF595D-7A20-49F8-B11F-67EFD204D39A}" type="slidenum">
              <a:rPr lang="en-GB" smtClean="0"/>
              <a:t>5</a:t>
            </a:fld>
            <a:endParaRPr lang="en-GB"/>
          </a:p>
        </p:txBody>
      </p:sp>
    </p:spTree>
    <p:extLst>
      <p:ext uri="{BB962C8B-B14F-4D97-AF65-F5344CB8AC3E}">
        <p14:creationId xmlns:p14="http://schemas.microsoft.com/office/powerpoint/2010/main" val="67102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49DF595D-7A20-49F8-B11F-67EFD204D39A}" type="slidenum">
              <a:rPr lang="en-GB" smtClean="0"/>
              <a:t>6</a:t>
            </a:fld>
            <a:endParaRPr lang="en-GB"/>
          </a:p>
        </p:txBody>
      </p:sp>
    </p:spTree>
    <p:extLst>
      <p:ext uri="{BB962C8B-B14F-4D97-AF65-F5344CB8AC3E}">
        <p14:creationId xmlns:p14="http://schemas.microsoft.com/office/powerpoint/2010/main" val="294772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49DF595D-7A20-49F8-B11F-67EFD204D39A}" type="slidenum">
              <a:rPr lang="en-GB" smtClean="0"/>
              <a:t>7</a:t>
            </a:fld>
            <a:endParaRPr lang="en-GB"/>
          </a:p>
        </p:txBody>
      </p:sp>
    </p:spTree>
    <p:extLst>
      <p:ext uri="{BB962C8B-B14F-4D97-AF65-F5344CB8AC3E}">
        <p14:creationId xmlns:p14="http://schemas.microsoft.com/office/powerpoint/2010/main" val="3143320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49DF595D-7A20-49F8-B11F-67EFD204D39A}" type="slidenum">
              <a:rPr lang="en-GB" smtClean="0"/>
              <a:t>8</a:t>
            </a:fld>
            <a:endParaRPr lang="en-GB"/>
          </a:p>
        </p:txBody>
      </p:sp>
    </p:spTree>
    <p:extLst>
      <p:ext uri="{BB962C8B-B14F-4D97-AF65-F5344CB8AC3E}">
        <p14:creationId xmlns:p14="http://schemas.microsoft.com/office/powerpoint/2010/main" val="1758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49DF595D-7A20-49F8-B11F-67EFD204D39A}" type="slidenum">
              <a:rPr lang="en-GB" smtClean="0"/>
              <a:t>9</a:t>
            </a:fld>
            <a:endParaRPr lang="en-GB"/>
          </a:p>
        </p:txBody>
      </p:sp>
    </p:spTree>
    <p:extLst>
      <p:ext uri="{BB962C8B-B14F-4D97-AF65-F5344CB8AC3E}">
        <p14:creationId xmlns:p14="http://schemas.microsoft.com/office/powerpoint/2010/main" val="2966247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WP Content 1">
    <p:spTree>
      <p:nvGrpSpPr>
        <p:cNvPr id="1" name=""/>
        <p:cNvGrpSpPr/>
        <p:nvPr/>
      </p:nvGrpSpPr>
      <p:grpSpPr>
        <a:xfrm>
          <a:off x="0" y="0"/>
          <a:ext cx="0" cy="0"/>
          <a:chOff x="0" y="0"/>
          <a:chExt cx="0" cy="0"/>
        </a:xfrm>
      </p:grpSpPr>
      <p:sp>
        <p:nvSpPr>
          <p:cNvPr id="7" name="Content Placeholder 21"/>
          <p:cNvSpPr>
            <a:spLocks noGrp="1"/>
          </p:cNvSpPr>
          <p:nvPr>
            <p:ph sz="quarter" idx="14" hasCustomPrompt="1"/>
          </p:nvPr>
        </p:nvSpPr>
        <p:spPr>
          <a:xfrm>
            <a:off x="2047875" y="1588168"/>
            <a:ext cx="8115300" cy="97723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vl2pPr marL="457200" indent="0">
              <a:buNone/>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mn-lt"/>
                <a:ea typeface="+mn-ea"/>
                <a:cs typeface="+mn-cs"/>
              </a:rPr>
              <a:t>Text</a:t>
            </a:r>
          </a:p>
          <a:p>
            <a:pPr lvl="4"/>
            <a:endParaRPr lang="en-GB" dirty="0"/>
          </a:p>
        </p:txBody>
      </p:sp>
      <p:sp>
        <p:nvSpPr>
          <p:cNvPr id="8" name="Content Placeholder 7"/>
          <p:cNvSpPr>
            <a:spLocks noGrp="1"/>
          </p:cNvSpPr>
          <p:nvPr>
            <p:ph idx="1"/>
          </p:nvPr>
        </p:nvSpPr>
        <p:spPr>
          <a:xfrm>
            <a:off x="2048118" y="2702651"/>
            <a:ext cx="8114951" cy="3423513"/>
          </a:xfrm>
          <a:prstGeom prst="rect">
            <a:avLst/>
          </a:prstGeom>
        </p:spPr>
        <p:txBody>
          <a:bodyPr/>
          <a:lstStyle/>
          <a:p>
            <a:pPr lvl="0"/>
            <a:r>
              <a:rPr lang="en-US"/>
              <a:t>Click to edit Master text styles</a:t>
            </a:r>
          </a:p>
          <a:p>
            <a:pPr lvl="1"/>
            <a:r>
              <a:rPr lang="en-US"/>
              <a:t>Second level</a:t>
            </a:r>
          </a:p>
        </p:txBody>
      </p:sp>
      <p:sp>
        <p:nvSpPr>
          <p:cNvPr id="9" name="Text Placeholder 2"/>
          <p:cNvSpPr>
            <a:spLocks noGrp="1"/>
          </p:cNvSpPr>
          <p:nvPr>
            <p:ph type="body" sz="quarter" idx="17" hasCustomPrompt="1"/>
          </p:nvPr>
        </p:nvSpPr>
        <p:spPr>
          <a:xfrm>
            <a:off x="2047261" y="458802"/>
            <a:ext cx="7449665" cy="1123073"/>
          </a:xfrm>
          <a:prstGeom prst="rect">
            <a:avLst/>
          </a:prstGeom>
        </p:spPr>
        <p:txBody>
          <a:bodyPr/>
          <a:lstStyle>
            <a:lvl1pPr marL="0" indent="0">
              <a:buNone/>
              <a:defRPr sz="4000">
                <a:solidFill>
                  <a:srgbClr val="00B050"/>
                </a:solidFill>
                <a:latin typeface="Calibri Light" panose="020F0302020204030204" pitchFamily="34" charset="0"/>
              </a:defRPr>
            </a:lvl1pPr>
          </a:lstStyle>
          <a:p>
            <a:pPr lvl="0"/>
            <a:r>
              <a:rPr lang="en-GB" dirty="0"/>
              <a:t>Title</a:t>
            </a:r>
          </a:p>
        </p:txBody>
      </p:sp>
    </p:spTree>
    <p:extLst>
      <p:ext uri="{BB962C8B-B14F-4D97-AF65-F5344CB8AC3E}">
        <p14:creationId xmlns:p14="http://schemas.microsoft.com/office/powerpoint/2010/main" val="280353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WP Content 2">
    <p:spTree>
      <p:nvGrpSpPr>
        <p:cNvPr id="1" name=""/>
        <p:cNvGrpSpPr/>
        <p:nvPr/>
      </p:nvGrpSpPr>
      <p:grpSpPr>
        <a:xfrm>
          <a:off x="0" y="0"/>
          <a:ext cx="0" cy="0"/>
          <a:chOff x="0" y="0"/>
          <a:chExt cx="0" cy="0"/>
        </a:xfrm>
      </p:grpSpPr>
      <p:sp>
        <p:nvSpPr>
          <p:cNvPr id="8" name="Content Placeholder 7"/>
          <p:cNvSpPr>
            <a:spLocks noGrp="1"/>
          </p:cNvSpPr>
          <p:nvPr>
            <p:ph idx="1" hasCustomPrompt="1"/>
          </p:nvPr>
        </p:nvSpPr>
        <p:spPr>
          <a:xfrm>
            <a:off x="2047261" y="1581875"/>
            <a:ext cx="8114951" cy="4544289"/>
          </a:xfrm>
          <a:prstGeom prst="rect">
            <a:avLst/>
          </a:prstGeom>
        </p:spPr>
        <p:txBody>
          <a:bodyPr/>
          <a:lstStyle>
            <a:lvl1pPr>
              <a:defRPr baseline="0"/>
            </a:lvl1pPr>
          </a:lstStyle>
          <a:p>
            <a:r>
              <a:rPr lang="en-GB" dirty="0"/>
              <a:t>Click to add text</a:t>
            </a:r>
          </a:p>
        </p:txBody>
      </p:sp>
      <p:sp>
        <p:nvSpPr>
          <p:cNvPr id="9" name="Text Placeholder 2"/>
          <p:cNvSpPr>
            <a:spLocks noGrp="1"/>
          </p:cNvSpPr>
          <p:nvPr>
            <p:ph type="body" sz="quarter" idx="17" hasCustomPrompt="1"/>
          </p:nvPr>
        </p:nvSpPr>
        <p:spPr>
          <a:xfrm>
            <a:off x="2047261" y="458802"/>
            <a:ext cx="7449665" cy="1123073"/>
          </a:xfrm>
          <a:prstGeom prst="rect">
            <a:avLst/>
          </a:prstGeom>
        </p:spPr>
        <p:txBody>
          <a:bodyPr/>
          <a:lstStyle>
            <a:lvl1pPr marL="0" indent="0">
              <a:buNone/>
              <a:defRPr sz="4000">
                <a:solidFill>
                  <a:srgbClr val="00B050"/>
                </a:solidFill>
                <a:latin typeface="Calibri Light" panose="020F0302020204030204" pitchFamily="34" charset="0"/>
              </a:defRPr>
            </a:lvl1pPr>
          </a:lstStyle>
          <a:p>
            <a:pPr lvl="0"/>
            <a:r>
              <a:rPr lang="en-GB" dirty="0"/>
              <a:t>Title</a:t>
            </a:r>
          </a:p>
        </p:txBody>
      </p:sp>
    </p:spTree>
    <p:extLst>
      <p:ext uri="{BB962C8B-B14F-4D97-AF65-F5344CB8AC3E}">
        <p14:creationId xmlns:p14="http://schemas.microsoft.com/office/powerpoint/2010/main" val="411841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WP Content 3">
    <p:spTree>
      <p:nvGrpSpPr>
        <p:cNvPr id="1" name=""/>
        <p:cNvGrpSpPr/>
        <p:nvPr/>
      </p:nvGrpSpPr>
      <p:grpSpPr>
        <a:xfrm>
          <a:off x="0" y="0"/>
          <a:ext cx="0" cy="0"/>
          <a:chOff x="0" y="0"/>
          <a:chExt cx="0" cy="0"/>
        </a:xfrm>
      </p:grpSpPr>
      <p:sp>
        <p:nvSpPr>
          <p:cNvPr id="9" name="Text Placeholder 2"/>
          <p:cNvSpPr>
            <a:spLocks noGrp="1"/>
          </p:cNvSpPr>
          <p:nvPr>
            <p:ph type="body" sz="quarter" idx="17" hasCustomPrompt="1"/>
          </p:nvPr>
        </p:nvSpPr>
        <p:spPr>
          <a:xfrm>
            <a:off x="2047261" y="458802"/>
            <a:ext cx="7449665" cy="1123073"/>
          </a:xfrm>
          <a:prstGeom prst="rect">
            <a:avLst/>
          </a:prstGeom>
        </p:spPr>
        <p:txBody>
          <a:bodyPr/>
          <a:lstStyle>
            <a:lvl1pPr marL="0" indent="0">
              <a:buNone/>
              <a:defRPr sz="4000">
                <a:solidFill>
                  <a:srgbClr val="00B050"/>
                </a:solidFill>
                <a:latin typeface="Calibri Light" panose="020F0302020204030204" pitchFamily="34" charset="0"/>
              </a:defRPr>
            </a:lvl1pPr>
          </a:lstStyle>
          <a:p>
            <a:pPr lvl="0"/>
            <a:r>
              <a:rPr lang="en-GB" dirty="0"/>
              <a:t>Title</a:t>
            </a:r>
          </a:p>
        </p:txBody>
      </p:sp>
      <p:sp>
        <p:nvSpPr>
          <p:cNvPr id="4" name="Content Placeholder 2"/>
          <p:cNvSpPr>
            <a:spLocks noGrp="1"/>
          </p:cNvSpPr>
          <p:nvPr>
            <p:ph sz="half" idx="18" hasCustomPrompt="1"/>
          </p:nvPr>
        </p:nvSpPr>
        <p:spPr>
          <a:xfrm>
            <a:off x="2048117" y="1600201"/>
            <a:ext cx="4047881" cy="4525963"/>
          </a:xfrm>
          <a:prstGeom prst="rect">
            <a:avLst/>
          </a:prstGeom>
        </p:spPr>
        <p:txBody>
          <a:bodyPr/>
          <a:lstStyle>
            <a:lvl1pPr>
              <a:defRPr/>
            </a:lvl1pPr>
          </a:lstStyle>
          <a:p>
            <a:r>
              <a:rPr lang="en-GB" dirty="0"/>
              <a:t>Click to add text</a:t>
            </a:r>
          </a:p>
        </p:txBody>
      </p:sp>
      <p:sp>
        <p:nvSpPr>
          <p:cNvPr id="10" name="Content Placeholder 2"/>
          <p:cNvSpPr>
            <a:spLocks noGrp="1"/>
          </p:cNvSpPr>
          <p:nvPr>
            <p:ph sz="half" idx="19" hasCustomPrompt="1"/>
          </p:nvPr>
        </p:nvSpPr>
        <p:spPr>
          <a:xfrm>
            <a:off x="6095998" y="1600201"/>
            <a:ext cx="4047881" cy="4525963"/>
          </a:xfrm>
          <a:prstGeom prst="rect">
            <a:avLst/>
          </a:prstGeom>
        </p:spPr>
        <p:txBody>
          <a:bodyPr/>
          <a:lstStyle>
            <a:lvl1pPr>
              <a:defRPr/>
            </a:lvl1pPr>
          </a:lstStyle>
          <a:p>
            <a:r>
              <a:rPr lang="en-GB" dirty="0"/>
              <a:t>Click to add text</a:t>
            </a:r>
          </a:p>
        </p:txBody>
      </p:sp>
    </p:spTree>
    <p:extLst>
      <p:ext uri="{BB962C8B-B14F-4D97-AF65-F5344CB8AC3E}">
        <p14:creationId xmlns:p14="http://schemas.microsoft.com/office/powerpoint/2010/main" val="3078060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WP Content 4">
    <p:spTree>
      <p:nvGrpSpPr>
        <p:cNvPr id="1" name=""/>
        <p:cNvGrpSpPr/>
        <p:nvPr/>
      </p:nvGrpSpPr>
      <p:grpSpPr>
        <a:xfrm>
          <a:off x="0" y="0"/>
          <a:ext cx="0" cy="0"/>
          <a:chOff x="0" y="0"/>
          <a:chExt cx="0" cy="0"/>
        </a:xfrm>
      </p:grpSpPr>
      <p:sp>
        <p:nvSpPr>
          <p:cNvPr id="9" name="Text Placeholder 2"/>
          <p:cNvSpPr>
            <a:spLocks noGrp="1"/>
          </p:cNvSpPr>
          <p:nvPr>
            <p:ph type="body" sz="quarter" idx="17" hasCustomPrompt="1"/>
          </p:nvPr>
        </p:nvSpPr>
        <p:spPr>
          <a:xfrm>
            <a:off x="2047261" y="458802"/>
            <a:ext cx="7449665" cy="1123073"/>
          </a:xfrm>
          <a:prstGeom prst="rect">
            <a:avLst/>
          </a:prstGeom>
        </p:spPr>
        <p:txBody>
          <a:bodyPr/>
          <a:lstStyle>
            <a:lvl1pPr marL="0" indent="0">
              <a:buNone/>
              <a:defRPr sz="4000">
                <a:solidFill>
                  <a:srgbClr val="00B050"/>
                </a:solidFill>
                <a:latin typeface="Calibri Light" panose="020F0302020204030204" pitchFamily="34" charset="0"/>
              </a:defRPr>
            </a:lvl1pPr>
          </a:lstStyle>
          <a:p>
            <a:pPr lvl="0"/>
            <a:r>
              <a:rPr lang="en-GB" dirty="0"/>
              <a:t>Title</a:t>
            </a:r>
          </a:p>
        </p:txBody>
      </p:sp>
    </p:spTree>
    <p:extLst>
      <p:ext uri="{BB962C8B-B14F-4D97-AF65-F5344CB8AC3E}">
        <p14:creationId xmlns:p14="http://schemas.microsoft.com/office/powerpoint/2010/main" val="33528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GWP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581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WP Section Break">
    <p:spTree>
      <p:nvGrpSpPr>
        <p:cNvPr id="1" name=""/>
        <p:cNvGrpSpPr/>
        <p:nvPr/>
      </p:nvGrpSpPr>
      <p:grpSpPr>
        <a:xfrm>
          <a:off x="0" y="0"/>
          <a:ext cx="0" cy="0"/>
          <a:chOff x="0" y="0"/>
          <a:chExt cx="0" cy="0"/>
        </a:xfrm>
      </p:grpSpPr>
      <p:sp>
        <p:nvSpPr>
          <p:cNvPr id="13" name="Rounded Rectangle 12"/>
          <p:cNvSpPr/>
          <p:nvPr userDrawn="1"/>
        </p:nvSpPr>
        <p:spPr>
          <a:xfrm>
            <a:off x="2048118" y="2059145"/>
            <a:ext cx="8114950" cy="38862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20"/>
          <p:cNvSpPr>
            <a:spLocks noGrp="1"/>
          </p:cNvSpPr>
          <p:nvPr>
            <p:ph type="body" sz="quarter" idx="10" hasCustomPrompt="1"/>
          </p:nvPr>
        </p:nvSpPr>
        <p:spPr>
          <a:xfrm>
            <a:off x="2222501" y="4130675"/>
            <a:ext cx="5541878" cy="938213"/>
          </a:xfrm>
          <a:prstGeom prst="rect">
            <a:avLst/>
          </a:prstGeom>
        </p:spPr>
        <p:txBody>
          <a:bodyPr/>
          <a:lstStyle>
            <a:lvl1pPr marL="0" indent="0" algn="l" defTabSz="914400" rtl="0" eaLnBrk="1" latinLnBrk="0" hangingPunct="1">
              <a:spcBef>
                <a:spcPct val="0"/>
              </a:spcBef>
              <a:buNone/>
              <a:defRPr lang="en-GB" sz="5400" kern="1200" dirty="0">
                <a:solidFill>
                  <a:schemeClr val="bg1"/>
                </a:solidFill>
                <a:latin typeface="+mj-lt"/>
                <a:ea typeface="+mj-ea"/>
                <a:cs typeface="+mj-cs"/>
              </a:defRPr>
            </a:lvl1pPr>
          </a:lstStyle>
          <a:p>
            <a:pPr lvl="0"/>
            <a:r>
              <a:rPr lang="en-US" dirty="0"/>
              <a:t>Section break</a:t>
            </a:r>
            <a:endParaRPr lang="en-GB" dirty="0"/>
          </a:p>
        </p:txBody>
      </p:sp>
      <p:sp>
        <p:nvSpPr>
          <p:cNvPr id="24" name="Text Placeholder 20"/>
          <p:cNvSpPr>
            <a:spLocks noGrp="1"/>
          </p:cNvSpPr>
          <p:nvPr>
            <p:ph type="body" sz="quarter" idx="12" hasCustomPrompt="1"/>
          </p:nvPr>
        </p:nvSpPr>
        <p:spPr>
          <a:xfrm>
            <a:off x="2222501" y="5068889"/>
            <a:ext cx="6993688" cy="449596"/>
          </a:xfrm>
          <a:prstGeom prst="rect">
            <a:avLst/>
          </a:prstGeom>
        </p:spPr>
        <p:txBody>
          <a:bodyPr/>
          <a:lstStyle>
            <a:lvl1pPr marL="0" indent="0" algn="l" defTabSz="914400" rtl="0" eaLnBrk="1" latinLnBrk="0" hangingPunct="1">
              <a:spcBef>
                <a:spcPct val="0"/>
              </a:spcBef>
              <a:buNone/>
              <a:defRPr lang="en-GB" sz="3200" kern="1200" dirty="0">
                <a:solidFill>
                  <a:schemeClr val="bg1"/>
                </a:solidFill>
                <a:latin typeface="+mn-lt"/>
                <a:ea typeface="+mj-ea"/>
                <a:cs typeface="+mj-cs"/>
              </a:defRPr>
            </a:lvl1pPr>
          </a:lstStyle>
          <a:p>
            <a:pPr lvl="0"/>
            <a:r>
              <a:rPr lang="en-US" dirty="0"/>
              <a:t>…add text</a:t>
            </a:r>
            <a:endParaRPr lang="en-GB" dirty="0"/>
          </a:p>
        </p:txBody>
      </p:sp>
      <p:sp>
        <p:nvSpPr>
          <p:cNvPr id="3" name="Picture Placeholder 2"/>
          <p:cNvSpPr>
            <a:spLocks noGrp="1"/>
          </p:cNvSpPr>
          <p:nvPr>
            <p:ph type="pic" sz="quarter" idx="13" hasCustomPrompt="1"/>
          </p:nvPr>
        </p:nvSpPr>
        <p:spPr>
          <a:xfrm>
            <a:off x="261938" y="2058988"/>
            <a:ext cx="1503362" cy="3911600"/>
          </a:xfrm>
          <a:prstGeom prst="rect">
            <a:avLst/>
          </a:prstGeom>
        </p:spPr>
        <p:txBody>
          <a:bodyPr/>
          <a:lstStyle>
            <a:lvl1pPr>
              <a:defRPr baseline="0"/>
            </a:lvl1pPr>
          </a:lstStyle>
          <a:p>
            <a:r>
              <a:rPr lang="en-GB" dirty="0"/>
              <a:t>Click the icon to add a photo</a:t>
            </a:r>
          </a:p>
        </p:txBody>
      </p:sp>
      <p:sp>
        <p:nvSpPr>
          <p:cNvPr id="10" name="Picture Placeholder 2"/>
          <p:cNvSpPr>
            <a:spLocks noGrp="1"/>
          </p:cNvSpPr>
          <p:nvPr>
            <p:ph type="pic" sz="quarter" idx="14" hasCustomPrompt="1"/>
          </p:nvPr>
        </p:nvSpPr>
        <p:spPr>
          <a:xfrm>
            <a:off x="10425626" y="2058988"/>
            <a:ext cx="1503362" cy="3911600"/>
          </a:xfrm>
          <a:prstGeom prst="rect">
            <a:avLst/>
          </a:prstGeom>
        </p:spPr>
        <p:txBody>
          <a:bodyPr/>
          <a:lstStyle>
            <a:lvl1pPr>
              <a:defRPr baseline="0"/>
            </a:lvl1pPr>
          </a:lstStyle>
          <a:p>
            <a:r>
              <a:rPr lang="en-GB" dirty="0"/>
              <a:t>Click the icon to add a photo</a:t>
            </a:r>
          </a:p>
        </p:txBody>
      </p:sp>
    </p:spTree>
    <p:extLst>
      <p:ext uri="{BB962C8B-B14F-4D97-AF65-F5344CB8AC3E}">
        <p14:creationId xmlns:p14="http://schemas.microsoft.com/office/powerpoint/2010/main" val="218886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52514"/>
            <a:ext cx="10972800" cy="50482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700213"/>
            <a:ext cx="10972800"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121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WP Title 1">
    <p:spTree>
      <p:nvGrpSpPr>
        <p:cNvPr id="1" name=""/>
        <p:cNvGrpSpPr/>
        <p:nvPr/>
      </p:nvGrpSpPr>
      <p:grpSpPr>
        <a:xfrm>
          <a:off x="0" y="0"/>
          <a:ext cx="0" cy="0"/>
          <a:chOff x="0" y="0"/>
          <a:chExt cx="0" cy="0"/>
        </a:xfrm>
      </p:grpSpPr>
      <p:sp>
        <p:nvSpPr>
          <p:cNvPr id="9" name="Rounded Rectangle 8"/>
          <p:cNvSpPr>
            <a:spLocks noChangeAspect="1"/>
          </p:cNvSpPr>
          <p:nvPr userDrawn="1"/>
        </p:nvSpPr>
        <p:spPr>
          <a:xfrm>
            <a:off x="4439817" y="1556792"/>
            <a:ext cx="7567534" cy="468052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Content Placeholder 6"/>
          <p:cNvSpPr>
            <a:spLocks noGrp="1"/>
          </p:cNvSpPr>
          <p:nvPr>
            <p:ph sz="quarter" idx="10" hasCustomPrompt="1"/>
          </p:nvPr>
        </p:nvSpPr>
        <p:spPr>
          <a:xfrm>
            <a:off x="5880100" y="3609975"/>
            <a:ext cx="5421313" cy="1243013"/>
          </a:xfrm>
          <a:prstGeom prst="rect">
            <a:avLst/>
          </a:prstGeom>
        </p:spPr>
        <p:txBody>
          <a:bodyPr anchor="ctr"/>
          <a:lstStyle>
            <a:lvl1pPr marL="0" indent="0" algn="r" defTabSz="914400" rtl="0" eaLnBrk="1" latinLnBrk="0" hangingPunct="1">
              <a:spcBef>
                <a:spcPct val="0"/>
              </a:spcBef>
              <a:buNone/>
              <a:defRPr lang="en-GB" sz="5400" kern="1200" dirty="0">
                <a:solidFill>
                  <a:schemeClr val="bg1"/>
                </a:solidFill>
                <a:latin typeface="Calibri" panose="020F0502020204030204" pitchFamily="34" charset="0"/>
                <a:ea typeface="+mj-ea"/>
                <a:cs typeface="+mj-cs"/>
              </a:defRPr>
            </a:lvl1pPr>
          </a:lstStyle>
          <a:p>
            <a:pPr lvl="0"/>
            <a:r>
              <a:rPr lang="en-GB" dirty="0"/>
              <a:t>Presentation 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8168" y="548680"/>
            <a:ext cx="3791712" cy="871728"/>
          </a:xfrm>
          <a:prstGeom prst="rect">
            <a:avLst/>
          </a:prstGeom>
        </p:spPr>
      </p:pic>
      <p:sp>
        <p:nvSpPr>
          <p:cNvPr id="5" name="Rounded Rectangle 4"/>
          <p:cNvSpPr>
            <a:spLocks noChangeAspect="1"/>
          </p:cNvSpPr>
          <p:nvPr userDrawn="1"/>
        </p:nvSpPr>
        <p:spPr>
          <a:xfrm>
            <a:off x="213066" y="1556792"/>
            <a:ext cx="4082735" cy="468052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ffectLst>
                <a:outerShdw blurRad="50800" dist="50800" dir="5400000" sx="1000" sy="1000" algn="ctr" rotWithShape="0">
                  <a:srgbClr val="000000"/>
                </a:outerShdw>
              </a:effectLst>
            </a:endParaRPr>
          </a:p>
        </p:txBody>
      </p:sp>
      <p:sp>
        <p:nvSpPr>
          <p:cNvPr id="10" name="TextBox 9"/>
          <p:cNvSpPr txBox="1"/>
          <p:nvPr userDrawn="1"/>
        </p:nvSpPr>
        <p:spPr>
          <a:xfrm>
            <a:off x="305979" y="4852988"/>
            <a:ext cx="3240360" cy="400110"/>
          </a:xfrm>
          <a:prstGeom prst="rect">
            <a:avLst/>
          </a:prstGeom>
          <a:noFill/>
        </p:spPr>
        <p:txBody>
          <a:bodyPr wrap="square" rtlCol="0">
            <a:spAutoFit/>
          </a:bodyPr>
          <a:lstStyle/>
          <a:p>
            <a:r>
              <a:rPr lang="en-GB" sz="2000" dirty="0">
                <a:solidFill>
                  <a:prstClr val="white">
                    <a:alpha val="50000"/>
                  </a:prstClr>
                </a:solidFill>
              </a:rPr>
              <a:t>a water secure world</a:t>
            </a:r>
          </a:p>
        </p:txBody>
      </p:sp>
      <p:sp>
        <p:nvSpPr>
          <p:cNvPr id="8" name="Content Placeholder 6"/>
          <p:cNvSpPr>
            <a:spLocks noGrp="1"/>
          </p:cNvSpPr>
          <p:nvPr>
            <p:ph sz="quarter" idx="12" hasCustomPrompt="1"/>
          </p:nvPr>
        </p:nvSpPr>
        <p:spPr>
          <a:xfrm>
            <a:off x="6954253" y="4852988"/>
            <a:ext cx="4347160" cy="577767"/>
          </a:xfrm>
          <a:prstGeom prst="rect">
            <a:avLst/>
          </a:prstGeom>
        </p:spPr>
        <p:txBody>
          <a:bodyPr anchor="t"/>
          <a:lstStyle>
            <a:lvl1pPr marL="0" indent="0" algn="r" defTabSz="914400" rtl="0" eaLnBrk="1" latinLnBrk="0" hangingPunct="1">
              <a:spcBef>
                <a:spcPct val="0"/>
              </a:spcBef>
              <a:buNone/>
              <a:defRPr lang="en-GB" sz="2000" kern="1200" dirty="0">
                <a:solidFill>
                  <a:schemeClr val="bg1"/>
                </a:solidFill>
                <a:latin typeface="Calibri" panose="020F0502020204030204" pitchFamily="34" charset="0"/>
                <a:ea typeface="+mj-ea"/>
                <a:cs typeface="+mj-cs"/>
              </a:defRPr>
            </a:lvl1pPr>
          </a:lstStyle>
          <a:p>
            <a:pPr lvl="0"/>
            <a:r>
              <a:rPr lang="en-GB" dirty="0"/>
              <a:t>Presentation sub-title</a:t>
            </a:r>
          </a:p>
        </p:txBody>
      </p:sp>
    </p:spTree>
    <p:extLst>
      <p:ext uri="{BB962C8B-B14F-4D97-AF65-F5344CB8AC3E}">
        <p14:creationId xmlns:p14="http://schemas.microsoft.com/office/powerpoint/2010/main" val="41033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WP Title 2">
    <p:spTree>
      <p:nvGrpSpPr>
        <p:cNvPr id="1" name=""/>
        <p:cNvGrpSpPr/>
        <p:nvPr/>
      </p:nvGrpSpPr>
      <p:grpSpPr>
        <a:xfrm>
          <a:off x="0" y="0"/>
          <a:ext cx="0" cy="0"/>
          <a:chOff x="0" y="0"/>
          <a:chExt cx="0" cy="0"/>
        </a:xfrm>
      </p:grpSpPr>
      <p:sp>
        <p:nvSpPr>
          <p:cNvPr id="13" name="Picture Placeholder 12"/>
          <p:cNvSpPr>
            <a:spLocks noGrp="1"/>
          </p:cNvSpPr>
          <p:nvPr>
            <p:ph type="pic" sz="quarter" idx="16" hasCustomPrompt="1"/>
          </p:nvPr>
        </p:nvSpPr>
        <p:spPr>
          <a:xfrm>
            <a:off x="193675" y="1556792"/>
            <a:ext cx="4092575" cy="4680520"/>
          </a:xfrm>
          <a:prstGeom prst="roundRect">
            <a:avLst/>
          </a:prstGeom>
        </p:spPr>
        <p:txBody>
          <a:bodyPr/>
          <a:lstStyle>
            <a:lvl1pPr marL="0" indent="0">
              <a:buNone/>
              <a:defRPr/>
            </a:lvl1pPr>
          </a:lstStyle>
          <a:p>
            <a:br>
              <a:rPr lang="en-GB" dirty="0"/>
            </a:br>
            <a:br>
              <a:rPr lang="en-GB" dirty="0"/>
            </a:br>
            <a:br>
              <a:rPr lang="en-GB" dirty="0"/>
            </a:br>
            <a:r>
              <a:rPr lang="en-GB" dirty="0"/>
              <a:t>Click the icon to add a photo</a:t>
            </a:r>
          </a:p>
          <a:p>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8168" y="548680"/>
            <a:ext cx="3791712" cy="871728"/>
          </a:xfrm>
          <a:prstGeom prst="rect">
            <a:avLst/>
          </a:prstGeom>
        </p:spPr>
      </p:pic>
      <p:sp>
        <p:nvSpPr>
          <p:cNvPr id="8" name="Content Placeholder 6"/>
          <p:cNvSpPr>
            <a:spLocks noGrp="1"/>
          </p:cNvSpPr>
          <p:nvPr>
            <p:ph sz="quarter" idx="11" hasCustomPrompt="1"/>
          </p:nvPr>
        </p:nvSpPr>
        <p:spPr>
          <a:xfrm>
            <a:off x="5880100" y="3609975"/>
            <a:ext cx="5421313" cy="1243013"/>
          </a:xfrm>
          <a:prstGeom prst="rect">
            <a:avLst/>
          </a:prstGeom>
        </p:spPr>
        <p:txBody>
          <a:bodyPr anchor="ctr"/>
          <a:lstStyle>
            <a:lvl1pPr marL="0" indent="0" algn="r" defTabSz="914400" rtl="0" eaLnBrk="1" latinLnBrk="0" hangingPunct="1">
              <a:spcBef>
                <a:spcPct val="0"/>
              </a:spcBef>
              <a:buNone/>
              <a:defRPr lang="en-GB" sz="5400" kern="1200" dirty="0">
                <a:solidFill>
                  <a:schemeClr val="bg1"/>
                </a:solidFill>
                <a:latin typeface="Calibri" panose="020F0502020204030204" pitchFamily="34" charset="0"/>
                <a:ea typeface="+mj-ea"/>
                <a:cs typeface="+mj-cs"/>
              </a:defRPr>
            </a:lvl1pPr>
          </a:lstStyle>
          <a:p>
            <a:pPr lvl="0"/>
            <a:r>
              <a:rPr lang="en-GB" dirty="0"/>
              <a:t>Presentation Title</a:t>
            </a:r>
          </a:p>
        </p:txBody>
      </p:sp>
      <p:sp>
        <p:nvSpPr>
          <p:cNvPr id="9" name="Content Placeholder 6"/>
          <p:cNvSpPr>
            <a:spLocks noGrp="1"/>
          </p:cNvSpPr>
          <p:nvPr>
            <p:ph sz="quarter" idx="12" hasCustomPrompt="1"/>
          </p:nvPr>
        </p:nvSpPr>
        <p:spPr>
          <a:xfrm>
            <a:off x="6954253" y="4852988"/>
            <a:ext cx="4347160" cy="577767"/>
          </a:xfrm>
          <a:prstGeom prst="rect">
            <a:avLst/>
          </a:prstGeom>
        </p:spPr>
        <p:txBody>
          <a:bodyPr anchor="t"/>
          <a:lstStyle>
            <a:lvl1pPr marL="0" indent="0" algn="r" defTabSz="914400" rtl="0" eaLnBrk="1" latinLnBrk="0" hangingPunct="1">
              <a:spcBef>
                <a:spcPct val="0"/>
              </a:spcBef>
              <a:buNone/>
              <a:defRPr lang="en-GB" sz="2000" kern="1200" dirty="0">
                <a:solidFill>
                  <a:schemeClr val="bg1"/>
                </a:solidFill>
                <a:latin typeface="Calibri" panose="020F0502020204030204" pitchFamily="34" charset="0"/>
                <a:ea typeface="+mj-ea"/>
                <a:cs typeface="+mj-cs"/>
              </a:defRPr>
            </a:lvl1pPr>
          </a:lstStyle>
          <a:p>
            <a:pPr lvl="0"/>
            <a:r>
              <a:rPr lang="en-GB" dirty="0"/>
              <a:t>Presentation sub-title</a:t>
            </a:r>
          </a:p>
        </p:txBody>
      </p:sp>
    </p:spTree>
    <p:extLst>
      <p:ext uri="{BB962C8B-B14F-4D97-AF65-F5344CB8AC3E}">
        <p14:creationId xmlns:p14="http://schemas.microsoft.com/office/powerpoint/2010/main" val="319864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591719" y="397310"/>
            <a:ext cx="2192469" cy="504056"/>
          </a:xfrm>
          <a:prstGeom prst="rect">
            <a:avLst/>
          </a:prstGeom>
        </p:spPr>
      </p:pic>
      <p:sp>
        <p:nvSpPr>
          <p:cNvPr id="8" name="Date Placeholder 3"/>
          <p:cNvSpPr txBox="1">
            <a:spLocks/>
          </p:cNvSpPr>
          <p:nvPr userDrawn="1"/>
        </p:nvSpPr>
        <p:spPr>
          <a:xfrm>
            <a:off x="88232" y="6629400"/>
            <a:ext cx="1754674" cy="228600"/>
          </a:xfrm>
          <a:prstGeom prst="roundRect">
            <a:avLst/>
          </a:prstGeom>
          <a:solidFill>
            <a:srgbClr val="00B050"/>
          </a:solid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chemeClr val="bg1"/>
              </a:solidFill>
            </a:endParaRPr>
          </a:p>
        </p:txBody>
      </p:sp>
      <p:sp>
        <p:nvSpPr>
          <p:cNvPr id="9" name="Footer Placeholder 4"/>
          <p:cNvSpPr txBox="1">
            <a:spLocks/>
          </p:cNvSpPr>
          <p:nvPr userDrawn="1"/>
        </p:nvSpPr>
        <p:spPr>
          <a:xfrm>
            <a:off x="2038525" y="6629400"/>
            <a:ext cx="8114950" cy="228600"/>
          </a:xfrm>
          <a:prstGeom prst="roundRect">
            <a:avLst/>
          </a:prstGeom>
          <a:solidFill>
            <a:srgbClr val="00B0F0"/>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rPr>
              <a:t>IWRM Toolbox: overview</a:t>
            </a:r>
          </a:p>
        </p:txBody>
      </p:sp>
      <p:sp>
        <p:nvSpPr>
          <p:cNvPr id="10" name="Text Box 2"/>
          <p:cNvSpPr txBox="1">
            <a:spLocks noChangeArrowheads="1"/>
          </p:cNvSpPr>
          <p:nvPr userDrawn="1"/>
        </p:nvSpPr>
        <p:spPr bwMode="auto">
          <a:xfrm>
            <a:off x="10433954" y="6513000"/>
            <a:ext cx="1503255" cy="345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dirty="0">
                <a:solidFill>
                  <a:srgbClr val="404040"/>
                </a:solidFill>
                <a:ea typeface="Times New Roman" panose="02020603050405020304" pitchFamily="18" charset="0"/>
                <a:cs typeface="Times New Roman" panose="02020603050405020304" pitchFamily="18" charset="0"/>
              </a:rPr>
              <a:t>www.</a:t>
            </a:r>
            <a:r>
              <a:rPr lang="en-GB" dirty="0">
                <a:solidFill>
                  <a:srgbClr val="00B0F0"/>
                </a:solidFill>
                <a:ea typeface="Times New Roman" panose="02020603050405020304" pitchFamily="18" charset="0"/>
                <a:cs typeface="Times New Roman" panose="02020603050405020304" pitchFamily="18" charset="0"/>
              </a:rPr>
              <a:t>gwp.</a:t>
            </a:r>
            <a:r>
              <a:rPr lang="en-GB" dirty="0">
                <a:solidFill>
                  <a:srgbClr val="00B050"/>
                </a:solidFill>
                <a:ea typeface="Times New Roman" panose="02020603050405020304" pitchFamily="18" charset="0"/>
                <a:cs typeface="Times New Roman" panose="02020603050405020304" pitchFamily="18" charset="0"/>
              </a:rPr>
              <a:t>org</a:t>
            </a:r>
            <a:endParaRPr lang="en-GB" dirty="0">
              <a:solidFill>
                <a:prstClr val="black"/>
              </a:solidFill>
              <a:ea typeface="Times New Roman" panose="02020603050405020304" pitchFamily="18" charset="0"/>
              <a:cs typeface="Times New Roman" panose="02020603050405020304" pitchFamily="18" charset="0"/>
            </a:endParaRPr>
          </a:p>
        </p:txBody>
      </p:sp>
      <p:sp>
        <p:nvSpPr>
          <p:cNvPr id="11" name="Slide Number Placeholder 5"/>
          <p:cNvSpPr txBox="1">
            <a:spLocks/>
          </p:cNvSpPr>
          <p:nvPr userDrawn="1"/>
        </p:nvSpPr>
        <p:spPr>
          <a:xfrm>
            <a:off x="0" y="6629400"/>
            <a:ext cx="478582" cy="228600"/>
          </a:xfrm>
          <a:prstGeom prst="rect">
            <a:avLst/>
          </a:prstGeom>
          <a:solidFill>
            <a:srgbClr val="00B050"/>
          </a:solidFill>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240096642"/>
      </p:ext>
    </p:extLst>
  </p:cSld>
  <p:clrMap bg1="lt1" tx1="dk1" bg2="lt2" tx2="dk2" accent1="accent1" accent2="accent2" accent3="accent3" accent4="accent4" accent5="accent5" accent6="accent6" hlink="hlink" folHlink="folHlink"/>
  <p:sldLayoutIdLst>
    <p:sldLayoutId id="2147483687" r:id="rId1"/>
    <p:sldLayoutId id="2147483699" r:id="rId2"/>
    <p:sldLayoutId id="2147483700" r:id="rId3"/>
    <p:sldLayoutId id="2147483701" r:id="rId4"/>
    <p:sldLayoutId id="2147483693" r:id="rId5"/>
    <p:sldLayoutId id="2147483698" r:id="rId6"/>
    <p:sldLayoutId id="214748370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 Box 2"/>
          <p:cNvSpPr txBox="1">
            <a:spLocks noChangeArrowheads="1"/>
          </p:cNvSpPr>
          <p:nvPr userDrawn="1"/>
        </p:nvSpPr>
        <p:spPr bwMode="auto">
          <a:xfrm>
            <a:off x="10624454" y="6386000"/>
            <a:ext cx="1503255" cy="345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dirty="0">
                <a:solidFill>
                  <a:srgbClr val="404040"/>
                </a:solidFill>
                <a:ea typeface="Times New Roman" panose="02020603050405020304" pitchFamily="18" charset="0"/>
                <a:cs typeface="Times New Roman" panose="02020603050405020304" pitchFamily="18" charset="0"/>
              </a:rPr>
              <a:t>www.</a:t>
            </a:r>
            <a:r>
              <a:rPr lang="en-GB" dirty="0">
                <a:solidFill>
                  <a:srgbClr val="00B0F0"/>
                </a:solidFill>
                <a:ea typeface="Times New Roman" panose="02020603050405020304" pitchFamily="18" charset="0"/>
                <a:cs typeface="Times New Roman" panose="02020603050405020304" pitchFamily="18" charset="0"/>
              </a:rPr>
              <a:t>gwp.</a:t>
            </a:r>
            <a:r>
              <a:rPr lang="en-GB" dirty="0">
                <a:solidFill>
                  <a:srgbClr val="00B050"/>
                </a:solidFill>
                <a:ea typeface="Times New Roman" panose="02020603050405020304" pitchFamily="18" charset="0"/>
                <a:cs typeface="Times New Roman" panose="02020603050405020304" pitchFamily="18" charset="0"/>
              </a:rPr>
              <a:t>org</a:t>
            </a:r>
            <a:endParaRPr lang="en-GB" dirty="0">
              <a:solidFill>
                <a:prstClr val="black"/>
              </a:solidFill>
              <a:ea typeface="Times New Roman" panose="02020603050405020304" pitchFamily="18" charset="0"/>
              <a:cs typeface="Times New Roman" panose="02020603050405020304" pitchFamily="18" charset="0"/>
            </a:endParaRPr>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08168" y="548680"/>
            <a:ext cx="3791712" cy="871728"/>
          </a:xfrm>
          <a:prstGeom prst="rect">
            <a:avLst/>
          </a:prstGeom>
        </p:spPr>
      </p:pic>
      <p:sp>
        <p:nvSpPr>
          <p:cNvPr id="6" name="Rounded Rectangle 5"/>
          <p:cNvSpPr>
            <a:spLocks noChangeAspect="1"/>
          </p:cNvSpPr>
          <p:nvPr userDrawn="1"/>
        </p:nvSpPr>
        <p:spPr>
          <a:xfrm>
            <a:off x="4439817" y="1556792"/>
            <a:ext cx="7567534" cy="468052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9027792"/>
      </p:ext>
    </p:extLst>
  </p:cSld>
  <p:clrMap bg1="lt1" tx1="dk1" bg2="lt2" tx2="dk2" accent1="accent1" accent2="accent2" accent3="accent3" accent4="accent4" accent5="accent5" accent6="accent6" hlink="hlink" folHlink="folHlink"/>
  <p:sldLayoutIdLst>
    <p:sldLayoutId id="2147483684" r:id="rId1"/>
    <p:sldLayoutId id="214748370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3577189" y="3099229"/>
            <a:ext cx="6754128" cy="1243013"/>
          </a:xfrm>
        </p:spPr>
        <p:txBody>
          <a:bodyPr/>
          <a:lstStyle/>
          <a:p>
            <a:r>
              <a:rPr lang="en-GB" altLang="sv-SE" sz="4800" dirty="0"/>
              <a:t>GWP IWRM ToolBox:</a:t>
            </a:r>
            <a:br>
              <a:rPr lang="en-GB" altLang="sv-SE" sz="4800" dirty="0"/>
            </a:br>
            <a:r>
              <a:rPr lang="en-GB" altLang="sv-SE" sz="4800" dirty="0"/>
              <a:t>Overview</a:t>
            </a:r>
            <a:endParaRPr lang="en-GB" sz="4800" dirty="0"/>
          </a:p>
        </p:txBody>
      </p:sp>
    </p:spTree>
    <p:extLst>
      <p:ext uri="{BB962C8B-B14F-4D97-AF65-F5344CB8AC3E}">
        <p14:creationId xmlns:p14="http://schemas.microsoft.com/office/powerpoint/2010/main" val="466153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21108" y="458802"/>
            <a:ext cx="6369978" cy="1557888"/>
          </a:xfrm>
        </p:spPr>
        <p:txBody>
          <a:bodyPr/>
          <a:lstStyle/>
          <a:p>
            <a:r>
              <a:rPr lang="en-US" altLang="en-US" sz="3200" b="1" dirty="0"/>
              <a:t>Tools: Management Instruments (C)</a:t>
            </a:r>
          </a:p>
        </p:txBody>
      </p:sp>
      <p:pic>
        <p:nvPicPr>
          <p:cNvPr id="5" name="Picture 4"/>
          <p:cNvPicPr>
            <a:picLocks noChangeAspect="1"/>
          </p:cNvPicPr>
          <p:nvPr/>
        </p:nvPicPr>
        <p:blipFill>
          <a:blip r:embed="rId3"/>
          <a:stretch>
            <a:fillRect/>
          </a:stretch>
        </p:blipFill>
        <p:spPr>
          <a:xfrm>
            <a:off x="631825" y="2235200"/>
            <a:ext cx="3179517" cy="3027362"/>
          </a:xfrm>
          <a:prstGeom prst="rect">
            <a:avLst/>
          </a:prstGeom>
        </p:spPr>
      </p:pic>
      <p:pic>
        <p:nvPicPr>
          <p:cNvPr id="7" name="Picture 6"/>
          <p:cNvPicPr>
            <a:picLocks noChangeAspect="1"/>
          </p:cNvPicPr>
          <p:nvPr/>
        </p:nvPicPr>
        <p:blipFill>
          <a:blip r:embed="rId4"/>
          <a:stretch>
            <a:fillRect/>
          </a:stretch>
        </p:blipFill>
        <p:spPr>
          <a:xfrm>
            <a:off x="4114256" y="1216590"/>
            <a:ext cx="7696744" cy="5158810"/>
          </a:xfrm>
          <a:prstGeom prst="rect">
            <a:avLst/>
          </a:prstGeom>
        </p:spPr>
      </p:pic>
      <p:grpSp>
        <p:nvGrpSpPr>
          <p:cNvPr id="2" name="Group 1"/>
          <p:cNvGrpSpPr/>
          <p:nvPr/>
        </p:nvGrpSpPr>
        <p:grpSpPr>
          <a:xfrm>
            <a:off x="5943600" y="3313180"/>
            <a:ext cx="546100" cy="2833620"/>
            <a:chOff x="5943600" y="3313180"/>
            <a:chExt cx="546100" cy="2833620"/>
          </a:xfrm>
        </p:grpSpPr>
        <p:sp>
          <p:nvSpPr>
            <p:cNvPr id="8" name="Right Bracket 7"/>
            <p:cNvSpPr/>
            <p:nvPr/>
          </p:nvSpPr>
          <p:spPr>
            <a:xfrm>
              <a:off x="5943600" y="3313180"/>
              <a:ext cx="152400" cy="2833620"/>
            </a:xfrm>
            <a:prstGeom prst="rightBracket">
              <a:avLst/>
            </a:prstGeom>
            <a:ln w="381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sv-SE"/>
            </a:p>
          </p:txBody>
        </p:sp>
        <p:sp>
          <p:nvSpPr>
            <p:cNvPr id="9" name="5-Point Star 8"/>
            <p:cNvSpPr/>
            <p:nvPr/>
          </p:nvSpPr>
          <p:spPr>
            <a:xfrm>
              <a:off x="6221114" y="4673600"/>
              <a:ext cx="268586" cy="22149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224943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0369" y="1376007"/>
            <a:ext cx="11101631" cy="4544289"/>
          </a:xfrm>
        </p:spPr>
        <p:txBody>
          <a:bodyPr/>
          <a:lstStyle/>
          <a:p>
            <a:pPr marL="0" indent="0">
              <a:buNone/>
            </a:pPr>
            <a:r>
              <a:rPr lang="sv-SE" sz="2000" b="1" dirty="0">
                <a:solidFill>
                  <a:srgbClr val="00B050"/>
                </a:solidFill>
              </a:rPr>
              <a:t>Do: 	</a:t>
            </a:r>
            <a:r>
              <a:rPr lang="sv-SE" sz="2000" dirty="0"/>
              <a:t>use a variety of Tools</a:t>
            </a:r>
          </a:p>
          <a:p>
            <a:pPr marL="0" indent="0">
              <a:buNone/>
            </a:pPr>
            <a:r>
              <a:rPr lang="sv-SE" sz="2000" b="1" dirty="0">
                <a:solidFill>
                  <a:srgbClr val="00B0F0"/>
                </a:solidFill>
              </a:rPr>
              <a:t>Don’t: 	</a:t>
            </a:r>
            <a:r>
              <a:rPr lang="sv-SE" sz="2000" dirty="0"/>
              <a:t>use all of the Tools. Rather, carefully evaluate and choose those which fit the context.</a:t>
            </a:r>
          </a:p>
          <a:p>
            <a:pPr marL="0" indent="0">
              <a:buNone/>
            </a:pPr>
            <a:r>
              <a:rPr lang="sv-SE" sz="2000" b="1" dirty="0">
                <a:solidFill>
                  <a:srgbClr val="00B050"/>
                </a:solidFill>
              </a:rPr>
              <a:t>Do: 	</a:t>
            </a:r>
            <a:r>
              <a:rPr lang="sv-SE" sz="2000" dirty="0"/>
              <a:t>consider how some Tools are pre-conditions to others, while others are complementary</a:t>
            </a:r>
          </a:p>
          <a:p>
            <a:pPr marL="0" indent="0">
              <a:buNone/>
            </a:pPr>
            <a:r>
              <a:rPr lang="sv-SE" sz="2000" b="1" dirty="0">
                <a:solidFill>
                  <a:srgbClr val="00B0F0"/>
                </a:solidFill>
              </a:rPr>
              <a:t>Don’t: 	</a:t>
            </a:r>
            <a:r>
              <a:rPr lang="sv-SE" sz="2000" dirty="0"/>
              <a:t>use the tools in isolation </a:t>
            </a:r>
          </a:p>
          <a:p>
            <a:pPr marL="0" indent="0">
              <a:buNone/>
            </a:pPr>
            <a:r>
              <a:rPr lang="sv-SE" sz="2000" b="1" dirty="0">
                <a:solidFill>
                  <a:srgbClr val="00B050"/>
                </a:solidFill>
              </a:rPr>
              <a:t>Do: 	</a:t>
            </a:r>
            <a:r>
              <a:rPr lang="sv-SE" sz="2000" dirty="0"/>
              <a:t>monitor and evaluate changes as tools are adopted, to prevent unintended or undesirable 	consquences</a:t>
            </a:r>
          </a:p>
          <a:p>
            <a:pPr marL="0" indent="0" algn="ctr">
              <a:lnSpc>
                <a:spcPct val="100000"/>
              </a:lnSpc>
              <a:buNone/>
            </a:pPr>
            <a:endParaRPr lang="sv-SE" sz="400" b="1" dirty="0"/>
          </a:p>
          <a:p>
            <a:endParaRPr lang="sv-SE" sz="1800" dirty="0"/>
          </a:p>
        </p:txBody>
      </p:sp>
      <p:sp>
        <p:nvSpPr>
          <p:cNvPr id="3" name="Text Placeholder 2"/>
          <p:cNvSpPr>
            <a:spLocks noGrp="1"/>
          </p:cNvSpPr>
          <p:nvPr>
            <p:ph type="body" sz="quarter" idx="17"/>
          </p:nvPr>
        </p:nvSpPr>
        <p:spPr>
          <a:xfrm>
            <a:off x="800571" y="458802"/>
            <a:ext cx="8696356" cy="1123073"/>
          </a:xfrm>
        </p:spPr>
        <p:txBody>
          <a:bodyPr/>
          <a:lstStyle/>
          <a:p>
            <a:r>
              <a:rPr lang="sv-SE" sz="3200" b="1" dirty="0"/>
              <a:t>How to Use the Tools</a:t>
            </a:r>
          </a:p>
        </p:txBody>
      </p:sp>
      <p:grpSp>
        <p:nvGrpSpPr>
          <p:cNvPr id="11" name="Group 10"/>
          <p:cNvGrpSpPr/>
          <p:nvPr/>
        </p:nvGrpSpPr>
        <p:grpSpPr>
          <a:xfrm>
            <a:off x="780140" y="3897479"/>
            <a:ext cx="10281382" cy="2777222"/>
            <a:chOff x="780140" y="3897479"/>
            <a:chExt cx="10281382" cy="2777222"/>
          </a:xfrm>
        </p:grpSpPr>
        <p:grpSp>
          <p:nvGrpSpPr>
            <p:cNvPr id="4" name="Group 3"/>
            <p:cNvGrpSpPr/>
            <p:nvPr/>
          </p:nvGrpSpPr>
          <p:grpSpPr>
            <a:xfrm>
              <a:off x="780140" y="4461038"/>
              <a:ext cx="3995873" cy="1754326"/>
              <a:chOff x="689327" y="4152900"/>
              <a:chExt cx="3995873" cy="1754326"/>
            </a:xfrm>
          </p:grpSpPr>
          <p:sp>
            <p:nvSpPr>
              <p:cNvPr id="5" name="TextBox 4"/>
              <p:cNvSpPr txBox="1"/>
              <p:nvPr/>
            </p:nvSpPr>
            <p:spPr>
              <a:xfrm>
                <a:off x="876770" y="4152900"/>
                <a:ext cx="3808430" cy="1754326"/>
              </a:xfrm>
              <a:prstGeom prst="rect">
                <a:avLst/>
              </a:prstGeom>
              <a:noFill/>
            </p:spPr>
            <p:txBody>
              <a:bodyPr wrap="square" rtlCol="0">
                <a:spAutoFit/>
              </a:bodyPr>
              <a:lstStyle/>
              <a:p>
                <a:endParaRPr lang="en-US" dirty="0"/>
              </a:p>
              <a:p>
                <a:r>
                  <a:rPr lang="en-US" dirty="0"/>
                  <a:t>The IWRM </a:t>
                </a:r>
                <a:r>
                  <a:rPr lang="en-US" dirty="0" err="1"/>
                  <a:t>ToolBox</a:t>
                </a:r>
                <a:r>
                  <a:rPr lang="en-US" dirty="0"/>
                  <a:t> is chronologically organized as if the user was to set up a water governance system from scratch. This, of course, only fits theoretical cases.</a:t>
                </a:r>
                <a:endParaRPr lang="sv-SE" dirty="0"/>
              </a:p>
            </p:txBody>
          </p:sp>
          <p:sp>
            <p:nvSpPr>
              <p:cNvPr id="6" name="Double Bracket 5"/>
              <p:cNvSpPr/>
              <p:nvPr/>
            </p:nvSpPr>
            <p:spPr>
              <a:xfrm>
                <a:off x="689327" y="4323276"/>
                <a:ext cx="3995873" cy="1583950"/>
              </a:xfrm>
              <a:prstGeom prst="bracketPair">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grpSp>
          <p:nvGrpSpPr>
            <p:cNvPr id="7" name="Group 6"/>
            <p:cNvGrpSpPr/>
            <p:nvPr/>
          </p:nvGrpSpPr>
          <p:grpSpPr>
            <a:xfrm>
              <a:off x="6925581" y="4643376"/>
              <a:ext cx="4135941" cy="2031325"/>
              <a:chOff x="5389425" y="4472548"/>
              <a:chExt cx="4135941" cy="2031325"/>
            </a:xfrm>
          </p:grpSpPr>
          <p:sp>
            <p:nvSpPr>
              <p:cNvPr id="8" name="TextBox 7"/>
              <p:cNvSpPr txBox="1"/>
              <p:nvPr/>
            </p:nvSpPr>
            <p:spPr>
              <a:xfrm>
                <a:off x="5439493" y="4472548"/>
                <a:ext cx="4085873" cy="2031325"/>
              </a:xfrm>
              <a:prstGeom prst="rect">
                <a:avLst/>
              </a:prstGeom>
              <a:noFill/>
            </p:spPr>
            <p:txBody>
              <a:bodyPr wrap="square" rtlCol="0">
                <a:spAutoFit/>
              </a:bodyPr>
              <a:lstStyle/>
              <a:p>
                <a:pPr algn="ctr"/>
                <a:r>
                  <a:rPr lang="en-US" dirty="0"/>
                  <a:t>IWRM is not a step-by-step process to success; </a:t>
                </a:r>
                <a:r>
                  <a:rPr lang="en-US" b="1" dirty="0">
                    <a:solidFill>
                      <a:srgbClr val="002060"/>
                    </a:solidFill>
                  </a:rPr>
                  <a:t>the practitioner and the policy maker has to select the relevant mix and sequence of tools</a:t>
                </a:r>
                <a:r>
                  <a:rPr lang="en-US" dirty="0">
                    <a:solidFill>
                      <a:srgbClr val="002060"/>
                    </a:solidFill>
                  </a:rPr>
                  <a:t> </a:t>
                </a:r>
                <a:r>
                  <a:rPr lang="en-US" dirty="0"/>
                  <a:t>that have the best chance of working in a specific community or country.</a:t>
                </a:r>
                <a:endParaRPr lang="en-US" altLang="sv-SE" dirty="0"/>
              </a:p>
              <a:p>
                <a:pPr algn="ctr"/>
                <a:endParaRPr lang="sv-SE" dirty="0"/>
              </a:p>
            </p:txBody>
          </p:sp>
          <p:sp>
            <p:nvSpPr>
              <p:cNvPr id="9" name="Double Bracket 8"/>
              <p:cNvSpPr/>
              <p:nvPr/>
            </p:nvSpPr>
            <p:spPr>
              <a:xfrm>
                <a:off x="5389425" y="4472548"/>
                <a:ext cx="4135941" cy="1699651"/>
              </a:xfrm>
              <a:prstGeom prst="bracketPair">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sp>
          <p:nvSpPr>
            <p:cNvPr id="10" name="TextBox 9"/>
            <p:cNvSpPr txBox="1"/>
            <p:nvPr/>
          </p:nvSpPr>
          <p:spPr>
            <a:xfrm>
              <a:off x="2778076" y="3897479"/>
              <a:ext cx="7298267" cy="646331"/>
            </a:xfrm>
            <a:prstGeom prst="rect">
              <a:avLst/>
            </a:prstGeom>
            <a:noFill/>
          </p:spPr>
          <p:txBody>
            <a:bodyPr wrap="square" rtlCol="0">
              <a:spAutoFit/>
            </a:bodyPr>
            <a:lstStyle/>
            <a:p>
              <a:r>
                <a:rPr lang="sv-SE" b="1" dirty="0"/>
                <a:t>Remember: the Tools are not a panacea and good governance is a must!</a:t>
              </a:r>
            </a:p>
            <a:p>
              <a:endParaRPr lang="sv-SE" dirty="0"/>
            </a:p>
          </p:txBody>
        </p:sp>
      </p:grpSp>
    </p:spTree>
    <p:extLst>
      <p:ext uri="{BB962C8B-B14F-4D97-AF65-F5344CB8AC3E}">
        <p14:creationId xmlns:p14="http://schemas.microsoft.com/office/powerpoint/2010/main" val="243718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518" y="397366"/>
            <a:ext cx="4850282" cy="584775"/>
          </a:xfrm>
          <a:prstGeom prst="rect">
            <a:avLst/>
          </a:prstGeom>
        </p:spPr>
        <p:txBody>
          <a:bodyPr wrap="square">
            <a:spAutoFit/>
          </a:bodyPr>
          <a:lstStyle/>
          <a:p>
            <a:r>
              <a:rPr lang="sv-SE" altLang="sv-SE" sz="3200" b="1" dirty="0">
                <a:solidFill>
                  <a:srgbClr val="00B050"/>
                </a:solidFill>
                <a:latin typeface="+mj-lt"/>
              </a:rPr>
              <a:t>Case Studies in the ToolBox</a:t>
            </a:r>
            <a:endParaRPr lang="en-US" altLang="sv-SE" sz="3200" b="1" dirty="0">
              <a:solidFill>
                <a:srgbClr val="00B050"/>
              </a:solidFill>
              <a:latin typeface="+mj-lt"/>
            </a:endParaRPr>
          </a:p>
        </p:txBody>
      </p:sp>
      <p:grpSp>
        <p:nvGrpSpPr>
          <p:cNvPr id="11" name="Group 10"/>
          <p:cNvGrpSpPr/>
          <p:nvPr/>
        </p:nvGrpSpPr>
        <p:grpSpPr>
          <a:xfrm>
            <a:off x="407518" y="1086616"/>
            <a:ext cx="5374367" cy="5016419"/>
            <a:chOff x="407518" y="1086616"/>
            <a:chExt cx="5374367" cy="5016419"/>
          </a:xfrm>
        </p:grpSpPr>
        <p:sp>
          <p:nvSpPr>
            <p:cNvPr id="3" name="TextBox 2"/>
            <p:cNvSpPr txBox="1"/>
            <p:nvPr/>
          </p:nvSpPr>
          <p:spPr>
            <a:xfrm>
              <a:off x="409785" y="1086616"/>
              <a:ext cx="5372100" cy="646331"/>
            </a:xfrm>
            <a:prstGeom prst="rect">
              <a:avLst/>
            </a:prstGeom>
            <a:noFill/>
          </p:spPr>
          <p:txBody>
            <a:bodyPr wrap="square" rtlCol="0">
              <a:spAutoFit/>
            </a:bodyPr>
            <a:lstStyle/>
            <a:p>
              <a:r>
                <a:rPr lang="sv-SE" dirty="0"/>
                <a:t>Though the case studies are not explicitly </a:t>
              </a:r>
              <a:r>
                <a:rPr lang="sv-SE" i="1" dirty="0"/>
                <a:t>within</a:t>
              </a:r>
              <a:r>
                <a:rPr lang="sv-SE" dirty="0"/>
                <a:t> the IWRM Toolbox, each Tool has related case studies:   </a:t>
              </a:r>
            </a:p>
          </p:txBody>
        </p:sp>
        <p:pic>
          <p:nvPicPr>
            <p:cNvPr id="4" name="Picture 3"/>
            <p:cNvPicPr>
              <a:picLocks noChangeAspect="1"/>
            </p:cNvPicPr>
            <p:nvPr/>
          </p:nvPicPr>
          <p:blipFill>
            <a:blip r:embed="rId3"/>
            <a:stretch>
              <a:fillRect/>
            </a:stretch>
          </p:blipFill>
          <p:spPr>
            <a:xfrm>
              <a:off x="407518" y="1880464"/>
              <a:ext cx="5037848" cy="4222571"/>
            </a:xfrm>
            <a:prstGeom prst="rect">
              <a:avLst/>
            </a:prstGeom>
          </p:spPr>
        </p:pic>
      </p:grpSp>
      <p:grpSp>
        <p:nvGrpSpPr>
          <p:cNvPr id="14" name="Group 13"/>
          <p:cNvGrpSpPr/>
          <p:nvPr/>
        </p:nvGrpSpPr>
        <p:grpSpPr>
          <a:xfrm>
            <a:off x="3841748" y="2472775"/>
            <a:ext cx="457201" cy="3582920"/>
            <a:chOff x="3841748" y="2472775"/>
            <a:chExt cx="457201" cy="3582920"/>
          </a:xfrm>
        </p:grpSpPr>
        <p:sp>
          <p:nvSpPr>
            <p:cNvPr id="5" name="Right Bracket 4"/>
            <p:cNvSpPr/>
            <p:nvPr/>
          </p:nvSpPr>
          <p:spPr>
            <a:xfrm rot="10800000">
              <a:off x="4159249" y="2472775"/>
              <a:ext cx="139700" cy="3582920"/>
            </a:xfrm>
            <a:prstGeom prst="rightBracket">
              <a:avLst/>
            </a:prstGeom>
            <a:ln w="381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sv-SE"/>
            </a:p>
          </p:txBody>
        </p:sp>
        <p:sp>
          <p:nvSpPr>
            <p:cNvPr id="6" name="5-Point Star 5"/>
            <p:cNvSpPr/>
            <p:nvPr/>
          </p:nvSpPr>
          <p:spPr>
            <a:xfrm>
              <a:off x="3841748" y="4149440"/>
              <a:ext cx="228600" cy="21704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3" name="Group 12"/>
          <p:cNvGrpSpPr/>
          <p:nvPr/>
        </p:nvGrpSpPr>
        <p:grpSpPr>
          <a:xfrm>
            <a:off x="5781885" y="1086616"/>
            <a:ext cx="6272682" cy="5068963"/>
            <a:chOff x="5781885" y="1086616"/>
            <a:chExt cx="6272682" cy="5068963"/>
          </a:xfrm>
        </p:grpSpPr>
        <p:sp>
          <p:nvSpPr>
            <p:cNvPr id="7" name="TextBox 6"/>
            <p:cNvSpPr txBox="1"/>
            <p:nvPr/>
          </p:nvSpPr>
          <p:spPr>
            <a:xfrm>
              <a:off x="5781885" y="1086616"/>
              <a:ext cx="6272682" cy="646331"/>
            </a:xfrm>
            <a:prstGeom prst="rect">
              <a:avLst/>
            </a:prstGeom>
            <a:noFill/>
          </p:spPr>
          <p:txBody>
            <a:bodyPr wrap="square" rtlCol="0">
              <a:spAutoFit/>
            </a:bodyPr>
            <a:lstStyle/>
            <a:p>
              <a:r>
                <a:rPr lang="sv-SE" dirty="0"/>
                <a:t>Case studies can also be accessed through Learn under Knowledge Resources, and are arranged into continents/regions:</a:t>
              </a:r>
            </a:p>
          </p:txBody>
        </p:sp>
        <p:pic>
          <p:nvPicPr>
            <p:cNvPr id="8" name="Picture 7"/>
            <p:cNvPicPr>
              <a:picLocks noChangeAspect="1"/>
            </p:cNvPicPr>
            <p:nvPr/>
          </p:nvPicPr>
          <p:blipFill>
            <a:blip r:embed="rId4"/>
            <a:stretch>
              <a:fillRect/>
            </a:stretch>
          </p:blipFill>
          <p:spPr>
            <a:xfrm>
              <a:off x="5781885" y="1827918"/>
              <a:ext cx="5828182" cy="4327661"/>
            </a:xfrm>
            <a:prstGeom prst="rect">
              <a:avLst/>
            </a:prstGeom>
          </p:spPr>
        </p:pic>
      </p:grpSp>
      <p:grpSp>
        <p:nvGrpSpPr>
          <p:cNvPr id="15" name="Group 14"/>
          <p:cNvGrpSpPr/>
          <p:nvPr/>
        </p:nvGrpSpPr>
        <p:grpSpPr>
          <a:xfrm>
            <a:off x="7264400" y="2032000"/>
            <a:ext cx="2921000" cy="4023695"/>
            <a:chOff x="7264400" y="2032000"/>
            <a:chExt cx="2921000" cy="4023695"/>
          </a:xfrm>
        </p:grpSpPr>
        <p:sp>
          <p:nvSpPr>
            <p:cNvPr id="9" name="5-Point Star 8"/>
            <p:cNvSpPr/>
            <p:nvPr/>
          </p:nvSpPr>
          <p:spPr>
            <a:xfrm>
              <a:off x="9855200" y="3429000"/>
              <a:ext cx="215900" cy="177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9"/>
            <p:cNvSpPr/>
            <p:nvPr/>
          </p:nvSpPr>
          <p:spPr>
            <a:xfrm>
              <a:off x="9677400" y="2032000"/>
              <a:ext cx="508000" cy="304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ight Bracket 11"/>
            <p:cNvSpPr/>
            <p:nvPr/>
          </p:nvSpPr>
          <p:spPr>
            <a:xfrm>
              <a:off x="7264400" y="4366480"/>
              <a:ext cx="76200" cy="1689215"/>
            </a:xfrm>
            <a:prstGeom prst="rightBracket">
              <a:avLst/>
            </a:prstGeom>
            <a:ln w="381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sv-SE"/>
            </a:p>
          </p:txBody>
        </p:sp>
      </p:grpSp>
    </p:spTree>
    <p:extLst>
      <p:ext uri="{BB962C8B-B14F-4D97-AF65-F5344CB8AC3E}">
        <p14:creationId xmlns:p14="http://schemas.microsoft.com/office/powerpoint/2010/main" val="256602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517" y="397366"/>
            <a:ext cx="7026215" cy="584775"/>
          </a:xfrm>
          <a:prstGeom prst="rect">
            <a:avLst/>
          </a:prstGeom>
        </p:spPr>
        <p:txBody>
          <a:bodyPr wrap="square">
            <a:spAutoFit/>
          </a:bodyPr>
          <a:lstStyle/>
          <a:p>
            <a:r>
              <a:rPr lang="sv-SE" altLang="sv-SE" sz="3200" b="1" dirty="0">
                <a:solidFill>
                  <a:srgbClr val="00B050"/>
                </a:solidFill>
                <a:latin typeface="+mj-lt"/>
              </a:rPr>
              <a:t>Case Studies in the ToolBox: an example</a:t>
            </a:r>
            <a:endParaRPr lang="en-US" altLang="sv-SE" sz="3200" b="1" dirty="0">
              <a:solidFill>
                <a:srgbClr val="00B050"/>
              </a:solidFill>
              <a:latin typeface="+mj-lt"/>
            </a:endParaRPr>
          </a:p>
        </p:txBody>
      </p:sp>
      <p:sp>
        <p:nvSpPr>
          <p:cNvPr id="13" name="TextBox 12"/>
          <p:cNvSpPr txBox="1"/>
          <p:nvPr/>
        </p:nvSpPr>
        <p:spPr>
          <a:xfrm>
            <a:off x="7388168" y="1087441"/>
            <a:ext cx="5372100" cy="4154984"/>
          </a:xfrm>
          <a:prstGeom prst="rect">
            <a:avLst/>
          </a:prstGeom>
          <a:noFill/>
        </p:spPr>
        <p:txBody>
          <a:bodyPr wrap="square" rtlCol="0">
            <a:spAutoFit/>
          </a:bodyPr>
          <a:lstStyle/>
          <a:p>
            <a:r>
              <a:rPr lang="sv-SE" sz="2400" b="1" dirty="0"/>
              <a:t>Each Case Study has:</a:t>
            </a:r>
          </a:p>
          <a:p>
            <a:endParaRPr lang="sv-SE" sz="2400" dirty="0"/>
          </a:p>
          <a:p>
            <a:pPr marL="285750" indent="-285750">
              <a:buFont typeface="Arial" panose="020B0604020202020204" pitchFamily="34" charset="0"/>
              <a:buChar char="•"/>
            </a:pPr>
            <a:r>
              <a:rPr lang="sv-SE" sz="2400" dirty="0"/>
              <a:t>Link to the </a:t>
            </a:r>
            <a:r>
              <a:rPr lang="sv-SE" sz="2400" dirty="0">
                <a:solidFill>
                  <a:srgbClr val="00B0F0"/>
                </a:solidFill>
              </a:rPr>
              <a:t>full length case study</a:t>
            </a:r>
          </a:p>
          <a:p>
            <a:endParaRPr lang="sv-SE" sz="2400" dirty="0"/>
          </a:p>
          <a:p>
            <a:endParaRPr lang="sv-SE" sz="2400" dirty="0"/>
          </a:p>
          <a:p>
            <a:pPr marL="285750" indent="-285750">
              <a:buFont typeface="Arial" panose="020B0604020202020204" pitchFamily="34" charset="0"/>
              <a:buChar char="•"/>
            </a:pPr>
            <a:r>
              <a:rPr lang="sv-SE" sz="2400" dirty="0">
                <a:solidFill>
                  <a:srgbClr val="00B0F0"/>
                </a:solidFill>
              </a:rPr>
              <a:t>Contact information </a:t>
            </a:r>
            <a:r>
              <a:rPr lang="sv-SE" sz="2400" dirty="0"/>
              <a:t>to learn more</a:t>
            </a:r>
          </a:p>
          <a:p>
            <a:pPr marL="285750" indent="-285750">
              <a:buFont typeface="Arial" panose="020B0604020202020204" pitchFamily="34" charset="0"/>
              <a:buChar char="•"/>
            </a:pPr>
            <a:endParaRPr lang="sv-SE" sz="2400" dirty="0"/>
          </a:p>
          <a:p>
            <a:pPr marL="285750" indent="-285750">
              <a:buFont typeface="Arial" panose="020B0604020202020204" pitchFamily="34" charset="0"/>
              <a:buChar char="•"/>
            </a:pPr>
            <a:endParaRPr lang="sv-SE" sz="2400" dirty="0"/>
          </a:p>
          <a:p>
            <a:pPr marL="285750" indent="-285750">
              <a:buFont typeface="Arial" panose="020B0604020202020204" pitchFamily="34" charset="0"/>
              <a:buChar char="•"/>
            </a:pPr>
            <a:r>
              <a:rPr lang="sv-SE" sz="2400" dirty="0"/>
              <a:t>1 page </a:t>
            </a:r>
            <a:r>
              <a:rPr lang="sv-SE" sz="2400" dirty="0">
                <a:solidFill>
                  <a:srgbClr val="00B0F0"/>
                </a:solidFill>
              </a:rPr>
              <a:t>summary</a:t>
            </a:r>
          </a:p>
          <a:p>
            <a:endParaRPr lang="sv-SE" sz="2400" dirty="0"/>
          </a:p>
          <a:p>
            <a:pPr marL="285750" indent="-285750">
              <a:buFont typeface="Arial" panose="020B0604020202020204" pitchFamily="34" charset="0"/>
              <a:buChar char="•"/>
            </a:pPr>
            <a:endParaRPr lang="sv-SE" sz="2400" dirty="0"/>
          </a:p>
        </p:txBody>
      </p:sp>
      <p:pic>
        <p:nvPicPr>
          <p:cNvPr id="11" name="Picture 10"/>
          <p:cNvPicPr>
            <a:picLocks noChangeAspect="1"/>
          </p:cNvPicPr>
          <p:nvPr/>
        </p:nvPicPr>
        <p:blipFill>
          <a:blip r:embed="rId3"/>
          <a:stretch>
            <a:fillRect/>
          </a:stretch>
        </p:blipFill>
        <p:spPr>
          <a:xfrm>
            <a:off x="407516" y="982140"/>
            <a:ext cx="6640135" cy="5402753"/>
          </a:xfrm>
          <a:prstGeom prst="rect">
            <a:avLst/>
          </a:prstGeom>
        </p:spPr>
      </p:pic>
      <p:sp>
        <p:nvSpPr>
          <p:cNvPr id="14" name="Right Bracket 13"/>
          <p:cNvSpPr/>
          <p:nvPr/>
        </p:nvSpPr>
        <p:spPr>
          <a:xfrm>
            <a:off x="5147734" y="1149694"/>
            <a:ext cx="186266" cy="5081773"/>
          </a:xfrm>
          <a:prstGeom prst="rightBracket">
            <a:avLst/>
          </a:prstGeom>
          <a:ln w="381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sv-SE"/>
          </a:p>
        </p:txBody>
      </p:sp>
      <p:cxnSp>
        <p:nvCxnSpPr>
          <p:cNvPr id="16" name="Straight Arrow Connector 15"/>
          <p:cNvCxnSpPr/>
          <p:nvPr/>
        </p:nvCxnSpPr>
        <p:spPr>
          <a:xfrm flipH="1" flipV="1">
            <a:off x="6570625" y="3103816"/>
            <a:ext cx="817544" cy="397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420351" y="1557867"/>
            <a:ext cx="1013382" cy="4514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452534" y="4233333"/>
            <a:ext cx="1935634" cy="48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392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517" y="397366"/>
            <a:ext cx="7026215" cy="584775"/>
          </a:xfrm>
          <a:prstGeom prst="rect">
            <a:avLst/>
          </a:prstGeom>
        </p:spPr>
        <p:txBody>
          <a:bodyPr wrap="square">
            <a:spAutoFit/>
          </a:bodyPr>
          <a:lstStyle/>
          <a:p>
            <a:r>
              <a:rPr lang="sv-SE" altLang="sv-SE" sz="3200" b="1" dirty="0">
                <a:solidFill>
                  <a:srgbClr val="00B050"/>
                </a:solidFill>
                <a:latin typeface="+mj-lt"/>
              </a:rPr>
              <a:t>Case Studies in the ToolBox: Contributing</a:t>
            </a:r>
            <a:endParaRPr lang="en-US" altLang="sv-SE" sz="3200" b="1" dirty="0">
              <a:solidFill>
                <a:srgbClr val="00B050"/>
              </a:solidFill>
              <a:latin typeface="+mj-lt"/>
            </a:endParaRPr>
          </a:p>
        </p:txBody>
      </p:sp>
      <p:sp>
        <p:nvSpPr>
          <p:cNvPr id="13" name="TextBox 12"/>
          <p:cNvSpPr txBox="1"/>
          <p:nvPr/>
        </p:nvSpPr>
        <p:spPr>
          <a:xfrm>
            <a:off x="694267" y="1680108"/>
            <a:ext cx="3403601" cy="3785652"/>
          </a:xfrm>
          <a:prstGeom prst="rect">
            <a:avLst/>
          </a:prstGeom>
          <a:noFill/>
        </p:spPr>
        <p:txBody>
          <a:bodyPr wrap="square" rtlCol="0">
            <a:spAutoFit/>
          </a:bodyPr>
          <a:lstStyle/>
          <a:p>
            <a:r>
              <a:rPr lang="sv-SE" sz="2400" b="1" dirty="0"/>
              <a:t>Do you have a case study to contribute?</a:t>
            </a:r>
          </a:p>
          <a:p>
            <a:endParaRPr lang="sv-SE" sz="2400" b="1" dirty="0"/>
          </a:p>
          <a:p>
            <a:pPr marL="457200" indent="-457200">
              <a:buFont typeface="+mj-lt"/>
              <a:buAutoNum type="arabicPeriod"/>
            </a:pPr>
            <a:r>
              <a:rPr lang="sv-SE" sz="2400" dirty="0"/>
              <a:t>Check out the guidelines</a:t>
            </a:r>
          </a:p>
          <a:p>
            <a:pPr marL="457200" indent="-457200">
              <a:buFont typeface="+mj-lt"/>
              <a:buAutoNum type="arabicPeriod"/>
            </a:pPr>
            <a:endParaRPr lang="sv-SE" sz="2400" dirty="0"/>
          </a:p>
          <a:p>
            <a:pPr marL="457200" indent="-457200">
              <a:buFont typeface="+mj-lt"/>
              <a:buAutoNum type="arabicPeriod"/>
            </a:pPr>
            <a:r>
              <a:rPr lang="sv-SE" sz="2400" dirty="0"/>
              <a:t>Submit a proposal!</a:t>
            </a:r>
            <a:endParaRPr lang="sv-SE" sz="2400" dirty="0">
              <a:solidFill>
                <a:srgbClr val="00B0F0"/>
              </a:solidFill>
            </a:endParaRPr>
          </a:p>
          <a:p>
            <a:pPr marL="457200" indent="-457200">
              <a:buFont typeface="+mj-lt"/>
              <a:buAutoNum type="arabicPeriod"/>
            </a:pPr>
            <a:endParaRPr lang="sv-SE" sz="2400" dirty="0">
              <a:solidFill>
                <a:srgbClr val="00B0F0"/>
              </a:solidFill>
            </a:endParaRPr>
          </a:p>
          <a:p>
            <a:endParaRPr lang="sv-SE" sz="2400" dirty="0"/>
          </a:p>
          <a:p>
            <a:pPr marL="285750" indent="-285750">
              <a:buFont typeface="Arial" panose="020B0604020202020204" pitchFamily="34" charset="0"/>
              <a:buChar char="•"/>
            </a:pPr>
            <a:endParaRPr lang="sv-SE" sz="2400" dirty="0"/>
          </a:p>
        </p:txBody>
      </p:sp>
      <p:pic>
        <p:nvPicPr>
          <p:cNvPr id="3" name="Picture 2"/>
          <p:cNvPicPr>
            <a:picLocks noChangeAspect="1"/>
          </p:cNvPicPr>
          <p:nvPr/>
        </p:nvPicPr>
        <p:blipFill>
          <a:blip r:embed="rId3"/>
          <a:stretch>
            <a:fillRect/>
          </a:stretch>
        </p:blipFill>
        <p:spPr>
          <a:xfrm>
            <a:off x="4533900" y="982141"/>
            <a:ext cx="7462178" cy="5449354"/>
          </a:xfrm>
          <a:prstGeom prst="rect">
            <a:avLst/>
          </a:prstGeom>
        </p:spPr>
      </p:pic>
      <p:cxnSp>
        <p:nvCxnSpPr>
          <p:cNvPr id="5" name="Straight Arrow Connector 4"/>
          <p:cNvCxnSpPr/>
          <p:nvPr/>
        </p:nvCxnSpPr>
        <p:spPr>
          <a:xfrm flipV="1">
            <a:off x="3081867" y="2540000"/>
            <a:ext cx="6993466" cy="4910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428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13410" y="403781"/>
            <a:ext cx="10679430" cy="7326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sv-SE" sz="3200" b="1" dirty="0">
                <a:solidFill>
                  <a:srgbClr val="00B050"/>
                </a:solidFill>
              </a:rPr>
              <a:t>The GWP Knowledge Search</a:t>
            </a:r>
          </a:p>
        </p:txBody>
      </p:sp>
      <p:pic>
        <p:nvPicPr>
          <p:cNvPr id="5" name="Picture 4"/>
          <p:cNvPicPr>
            <a:picLocks noChangeAspect="1"/>
          </p:cNvPicPr>
          <p:nvPr/>
        </p:nvPicPr>
        <p:blipFill>
          <a:blip r:embed="rId3"/>
          <a:stretch>
            <a:fillRect/>
          </a:stretch>
        </p:blipFill>
        <p:spPr>
          <a:xfrm>
            <a:off x="308611" y="2184400"/>
            <a:ext cx="7317996" cy="3708400"/>
          </a:xfrm>
          <a:prstGeom prst="rect">
            <a:avLst/>
          </a:prstGeom>
        </p:spPr>
      </p:pic>
      <p:sp>
        <p:nvSpPr>
          <p:cNvPr id="6" name="TextBox 5"/>
          <p:cNvSpPr txBox="1"/>
          <p:nvPr/>
        </p:nvSpPr>
        <p:spPr>
          <a:xfrm>
            <a:off x="453754" y="1198740"/>
            <a:ext cx="11447960" cy="400110"/>
          </a:xfrm>
          <a:prstGeom prst="rect">
            <a:avLst/>
          </a:prstGeom>
          <a:noFill/>
        </p:spPr>
        <p:txBody>
          <a:bodyPr wrap="square" rtlCol="0">
            <a:spAutoFit/>
          </a:bodyPr>
          <a:lstStyle/>
          <a:p>
            <a:r>
              <a:rPr lang="sv-SE" sz="2000" b="1" dirty="0"/>
              <a:t>Looking for something specific? </a:t>
            </a:r>
            <a:r>
              <a:rPr lang="sv-SE" sz="2000" dirty="0"/>
              <a:t>The Knowledge Search helps you find publications for exactly your needs.  </a:t>
            </a:r>
          </a:p>
        </p:txBody>
      </p:sp>
      <p:sp>
        <p:nvSpPr>
          <p:cNvPr id="7" name="TextBox 6"/>
          <p:cNvSpPr txBox="1"/>
          <p:nvPr/>
        </p:nvSpPr>
        <p:spPr>
          <a:xfrm>
            <a:off x="8039100" y="2184400"/>
            <a:ext cx="4152900" cy="2554545"/>
          </a:xfrm>
          <a:prstGeom prst="rect">
            <a:avLst/>
          </a:prstGeom>
          <a:noFill/>
        </p:spPr>
        <p:txBody>
          <a:bodyPr wrap="square" rtlCol="0">
            <a:spAutoFit/>
          </a:bodyPr>
          <a:lstStyle/>
          <a:p>
            <a:r>
              <a:rPr lang="sv-SE" sz="2000" b="1" u="sng" dirty="0"/>
              <a:t>Search by:</a:t>
            </a:r>
          </a:p>
          <a:p>
            <a:endParaRPr lang="sv-SE" sz="2000" dirty="0"/>
          </a:p>
          <a:p>
            <a:pPr marL="285750" indent="-285750">
              <a:buFont typeface="Arial" panose="020B0604020202020204" pitchFamily="34" charset="0"/>
              <a:buChar char="•"/>
            </a:pPr>
            <a:r>
              <a:rPr lang="sv-SE" sz="2000" b="1" dirty="0"/>
              <a:t>Key words</a:t>
            </a:r>
          </a:p>
          <a:p>
            <a:pPr marL="285750" indent="-285750">
              <a:buFont typeface="Arial" panose="020B0604020202020204" pitchFamily="34" charset="0"/>
              <a:buChar char="•"/>
            </a:pPr>
            <a:r>
              <a:rPr lang="sv-SE" sz="2000" b="1" dirty="0"/>
              <a:t>Region</a:t>
            </a:r>
            <a:r>
              <a:rPr lang="sv-SE" sz="2000" dirty="0"/>
              <a:t> </a:t>
            </a:r>
            <a:r>
              <a:rPr lang="sv-SE" sz="2000" dirty="0">
                <a:solidFill>
                  <a:srgbClr val="00B0F0"/>
                </a:solidFill>
              </a:rPr>
              <a:t>(13 regions, or global)</a:t>
            </a:r>
          </a:p>
          <a:p>
            <a:pPr marL="285750" indent="-285750">
              <a:buFont typeface="Arial" panose="020B0604020202020204" pitchFamily="34" charset="0"/>
              <a:buChar char="•"/>
            </a:pPr>
            <a:r>
              <a:rPr lang="sv-SE" sz="2000" b="1" dirty="0"/>
              <a:t>Topic</a:t>
            </a:r>
            <a:r>
              <a:rPr lang="sv-SE" sz="2000" dirty="0"/>
              <a:t> </a:t>
            </a:r>
            <a:r>
              <a:rPr lang="sv-SE" sz="2000" dirty="0">
                <a:solidFill>
                  <a:srgbClr val="00B0F0"/>
                </a:solidFill>
              </a:rPr>
              <a:t>(12 options)</a:t>
            </a:r>
          </a:p>
          <a:p>
            <a:pPr marL="285750" indent="-285750">
              <a:buFont typeface="Arial" panose="020B0604020202020204" pitchFamily="34" charset="0"/>
              <a:buChar char="•"/>
            </a:pPr>
            <a:r>
              <a:rPr lang="sv-SE" sz="2000" b="1" dirty="0"/>
              <a:t>Type of publication </a:t>
            </a:r>
            <a:r>
              <a:rPr lang="sv-SE" sz="2000" dirty="0">
                <a:solidFill>
                  <a:srgbClr val="00B0F0"/>
                </a:solidFill>
              </a:rPr>
              <a:t>(16 options)</a:t>
            </a:r>
          </a:p>
          <a:p>
            <a:pPr marL="285750" indent="-285750">
              <a:buFont typeface="Arial" panose="020B0604020202020204" pitchFamily="34" charset="0"/>
              <a:buChar char="•"/>
            </a:pPr>
            <a:r>
              <a:rPr lang="sv-SE" sz="2000" b="1" dirty="0"/>
              <a:t>Language</a:t>
            </a:r>
            <a:r>
              <a:rPr lang="sv-SE" sz="2000" dirty="0"/>
              <a:t> </a:t>
            </a:r>
            <a:r>
              <a:rPr lang="sv-SE" sz="2000" dirty="0">
                <a:solidFill>
                  <a:srgbClr val="00B0F0"/>
                </a:solidFill>
              </a:rPr>
              <a:t>(11 languages)</a:t>
            </a:r>
          </a:p>
          <a:p>
            <a:pPr marL="285750" indent="-285750">
              <a:buFont typeface="Arial" panose="020B0604020202020204" pitchFamily="34" charset="0"/>
              <a:buChar char="•"/>
            </a:pPr>
            <a:r>
              <a:rPr lang="sv-SE" sz="2000" b="1" dirty="0"/>
              <a:t>Year published </a:t>
            </a:r>
            <a:r>
              <a:rPr lang="sv-SE" sz="2000" dirty="0">
                <a:solidFill>
                  <a:srgbClr val="00B0F0"/>
                </a:solidFill>
              </a:rPr>
              <a:t>(2000-now)</a:t>
            </a:r>
          </a:p>
        </p:txBody>
      </p:sp>
    </p:spTree>
    <p:extLst>
      <p:ext uri="{BB962C8B-B14F-4D97-AF65-F5344CB8AC3E}">
        <p14:creationId xmlns:p14="http://schemas.microsoft.com/office/powerpoint/2010/main" val="890558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063" y="1882547"/>
            <a:ext cx="7361327" cy="4581858"/>
          </a:xfrm>
        </p:spPr>
        <p:txBody>
          <a:bodyPr/>
          <a:lstStyle/>
          <a:p>
            <a:pPr marL="0" indent="0">
              <a:buNone/>
            </a:pPr>
            <a:r>
              <a:rPr lang="sv-SE" sz="2400" b="1" dirty="0"/>
              <a:t>Example 1 - Teaching other water practicioners</a:t>
            </a:r>
          </a:p>
          <a:p>
            <a:pPr marL="0" indent="0">
              <a:buNone/>
            </a:pPr>
            <a:endParaRPr lang="sv-SE" sz="2000" dirty="0"/>
          </a:p>
          <a:p>
            <a:pPr marL="0" indent="0">
              <a:buNone/>
            </a:pPr>
            <a:endParaRPr lang="sv-SE" sz="2000" dirty="0"/>
          </a:p>
          <a:p>
            <a:pPr marL="0" indent="0">
              <a:buNone/>
            </a:pPr>
            <a:r>
              <a:rPr lang="en-US" sz="2400" b="1" dirty="0"/>
              <a:t>Result: </a:t>
            </a:r>
            <a:r>
              <a:rPr lang="en-US" sz="2400" b="1" i="1" dirty="0">
                <a:solidFill>
                  <a:srgbClr val="00B0F0"/>
                </a:solidFill>
              </a:rPr>
              <a:t>IWRM training manual for Mekong Basin</a:t>
            </a:r>
          </a:p>
          <a:p>
            <a:pPr marL="0" indent="0">
              <a:buNone/>
            </a:pPr>
            <a:endParaRPr lang="en-US" sz="2400" b="1" i="1" dirty="0">
              <a:solidFill>
                <a:srgbClr val="00B0F0"/>
              </a:solidFill>
            </a:endParaRPr>
          </a:p>
          <a:p>
            <a:pPr lvl="1"/>
            <a:r>
              <a:rPr lang="en-US" sz="2000" dirty="0"/>
              <a:t>Directly uses tools and structure within the </a:t>
            </a:r>
            <a:r>
              <a:rPr lang="en-US" sz="2000" dirty="0" err="1"/>
              <a:t>ToolBox</a:t>
            </a:r>
            <a:r>
              <a:rPr lang="en-US" sz="2000" dirty="0"/>
              <a:t> </a:t>
            </a:r>
          </a:p>
          <a:p>
            <a:pPr lvl="1"/>
            <a:endParaRPr lang="en-US" sz="2000" dirty="0"/>
          </a:p>
          <a:p>
            <a:pPr lvl="1"/>
            <a:r>
              <a:rPr lang="en-US" sz="2000" dirty="0" err="1"/>
              <a:t>ToolBox</a:t>
            </a:r>
            <a:r>
              <a:rPr lang="en-US" sz="2000" dirty="0"/>
              <a:t> publications were used as resources to support development of the manual</a:t>
            </a:r>
          </a:p>
          <a:p>
            <a:pPr lvl="1">
              <a:buFont typeface="Wingdings" panose="05000000000000000000" pitchFamily="2" charset="2"/>
              <a:buChar char="Ø"/>
            </a:pPr>
            <a:endParaRPr lang="sv-SE" sz="1400" dirty="0"/>
          </a:p>
        </p:txBody>
      </p:sp>
      <p:sp>
        <p:nvSpPr>
          <p:cNvPr id="3" name="Text Placeholder 2"/>
          <p:cNvSpPr>
            <a:spLocks noGrp="1"/>
          </p:cNvSpPr>
          <p:nvPr>
            <p:ph type="body" sz="quarter" idx="17"/>
          </p:nvPr>
        </p:nvSpPr>
        <p:spPr>
          <a:xfrm>
            <a:off x="406401" y="458802"/>
            <a:ext cx="9090526" cy="1123073"/>
          </a:xfrm>
        </p:spPr>
        <p:txBody>
          <a:bodyPr/>
          <a:lstStyle/>
          <a:p>
            <a:r>
              <a:rPr lang="sv-SE" sz="3200" b="1" dirty="0"/>
              <a:t>Examples of How the ToolBox Was Used</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221" y="1258710"/>
            <a:ext cx="3870148" cy="456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972095" y="5821186"/>
            <a:ext cx="3454400" cy="646331"/>
          </a:xfrm>
          <a:prstGeom prst="rect">
            <a:avLst/>
          </a:prstGeom>
          <a:noFill/>
        </p:spPr>
        <p:txBody>
          <a:bodyPr wrap="square" rtlCol="0">
            <a:spAutoFit/>
          </a:bodyPr>
          <a:lstStyle/>
          <a:p>
            <a:pPr algn="ctr"/>
            <a:r>
              <a:rPr lang="sv-SE" sz="1200" dirty="0"/>
              <a:t>http://www.gwp.org/globalassets/global/toolbox/references/manual-for-training-trainers-in-iwrm-in-the-mekong-basin-mrc-2012.pdf</a:t>
            </a:r>
          </a:p>
        </p:txBody>
      </p:sp>
    </p:spTree>
    <p:extLst>
      <p:ext uri="{BB962C8B-B14F-4D97-AF65-F5344CB8AC3E}">
        <p14:creationId xmlns:p14="http://schemas.microsoft.com/office/powerpoint/2010/main" val="51805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406401" y="458802"/>
            <a:ext cx="9090526" cy="1123073"/>
          </a:xfrm>
        </p:spPr>
        <p:txBody>
          <a:bodyPr/>
          <a:lstStyle/>
          <a:p>
            <a:r>
              <a:rPr lang="sv-SE" sz="3200" b="1" dirty="0"/>
              <a:t>Examples of How the ToolBox Was Used</a:t>
            </a:r>
          </a:p>
        </p:txBody>
      </p:sp>
      <p:sp>
        <p:nvSpPr>
          <p:cNvPr id="4" name="Content Placeholder 1"/>
          <p:cNvSpPr txBox="1">
            <a:spLocks/>
          </p:cNvSpPr>
          <p:nvPr/>
        </p:nvSpPr>
        <p:spPr>
          <a:xfrm>
            <a:off x="404063" y="1882547"/>
            <a:ext cx="7361327" cy="45818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b="1" dirty="0"/>
              <a:t>Example 2 -</a:t>
            </a:r>
            <a:r>
              <a:rPr lang="en-US" altLang="sv-SE" sz="2000" b="1" dirty="0">
                <a:solidFill>
                  <a:srgbClr val="00B050"/>
                </a:solidFill>
              </a:rPr>
              <a:t> </a:t>
            </a:r>
            <a:r>
              <a:rPr lang="en-US" altLang="sv-SE" sz="2400" b="1" dirty="0"/>
              <a:t>National water planning</a:t>
            </a:r>
            <a:endParaRPr lang="sv-SE" sz="2400" b="1" dirty="0"/>
          </a:p>
          <a:p>
            <a:pPr marL="0" indent="0">
              <a:buFont typeface="Arial" panose="020B0604020202020204" pitchFamily="34" charset="0"/>
              <a:buNone/>
            </a:pPr>
            <a:endParaRPr lang="sv-SE" sz="2000" dirty="0"/>
          </a:p>
          <a:p>
            <a:pPr marL="0" indent="0">
              <a:buFont typeface="Arial" panose="020B0604020202020204" pitchFamily="34" charset="0"/>
              <a:buNone/>
            </a:pPr>
            <a:r>
              <a:rPr lang="en-US" sz="2400" b="1" dirty="0"/>
              <a:t>Result: </a:t>
            </a:r>
            <a:r>
              <a:rPr lang="en-US" sz="2400" b="1" i="1" dirty="0">
                <a:solidFill>
                  <a:srgbClr val="00B0F0"/>
                </a:solidFill>
              </a:rPr>
              <a:t>Applying participatory approach and IWRM in Kenya, Malawi, Mali, Senegal, and Zambia (Partnership for African’s Water Development)</a:t>
            </a:r>
          </a:p>
          <a:p>
            <a:pPr marL="0" indent="0">
              <a:buFont typeface="Arial" panose="020B0604020202020204" pitchFamily="34" charset="0"/>
              <a:buNone/>
            </a:pPr>
            <a:endParaRPr lang="en-US" sz="2400" b="1" i="1" dirty="0">
              <a:solidFill>
                <a:srgbClr val="00B0F0"/>
              </a:solidFill>
            </a:endParaRPr>
          </a:p>
          <a:p>
            <a:pPr lvl="1"/>
            <a:r>
              <a:rPr lang="en-US" sz="2000" dirty="0" err="1"/>
              <a:t>ToolBox</a:t>
            </a:r>
            <a:r>
              <a:rPr lang="en-US" sz="2000" dirty="0"/>
              <a:t> was a reference source to improve water governance </a:t>
            </a:r>
          </a:p>
          <a:p>
            <a:pPr lvl="1"/>
            <a:endParaRPr lang="en-US" sz="2000" dirty="0"/>
          </a:p>
          <a:p>
            <a:pPr lvl="1"/>
            <a:r>
              <a:rPr lang="en-US" sz="2000" dirty="0" err="1"/>
              <a:t>ToolBox</a:t>
            </a:r>
            <a:r>
              <a:rPr lang="en-US" sz="2000" dirty="0"/>
              <a:t> provided a framework for analysis of the water resources situation</a:t>
            </a:r>
          </a:p>
          <a:p>
            <a:pPr lvl="1"/>
            <a:endParaRPr lang="en-US" sz="2000" dirty="0"/>
          </a:p>
          <a:p>
            <a:pPr lvl="1">
              <a:buFont typeface="Wingdings" panose="05000000000000000000" pitchFamily="2" charset="2"/>
              <a:buChar char="Ø"/>
            </a:pPr>
            <a:endParaRPr lang="sv-SE" sz="1400" dirty="0"/>
          </a:p>
        </p:txBody>
      </p:sp>
      <p:sp>
        <p:nvSpPr>
          <p:cNvPr id="5" name="TextBox 4"/>
          <p:cNvSpPr txBox="1"/>
          <p:nvPr/>
        </p:nvSpPr>
        <p:spPr>
          <a:xfrm>
            <a:off x="7985524" y="5725741"/>
            <a:ext cx="4054077" cy="646331"/>
          </a:xfrm>
          <a:prstGeom prst="rect">
            <a:avLst/>
          </a:prstGeom>
          <a:noFill/>
        </p:spPr>
        <p:txBody>
          <a:bodyPr wrap="square" rtlCol="0">
            <a:spAutoFit/>
          </a:bodyPr>
          <a:lstStyle/>
          <a:p>
            <a:pPr algn="ctr"/>
            <a:r>
              <a:rPr lang="sv-SE" sz="1200" dirty="0"/>
              <a:t>http://www.gwp.org/globalassets/global/toolbox/references/planning-for-a-water-secure-future-lessons-from-africa-gwp-2008.pdf</a:t>
            </a:r>
          </a:p>
        </p:txBody>
      </p:sp>
      <p:pic>
        <p:nvPicPr>
          <p:cNvPr id="6" name="Picture 5"/>
          <p:cNvPicPr>
            <a:picLocks noChangeAspect="1"/>
          </p:cNvPicPr>
          <p:nvPr/>
        </p:nvPicPr>
        <p:blipFill>
          <a:blip r:embed="rId3"/>
          <a:stretch>
            <a:fillRect/>
          </a:stretch>
        </p:blipFill>
        <p:spPr>
          <a:xfrm>
            <a:off x="7985523" y="1059549"/>
            <a:ext cx="3817009" cy="4666192"/>
          </a:xfrm>
          <a:prstGeom prst="rect">
            <a:avLst/>
          </a:prstGeom>
        </p:spPr>
      </p:pic>
    </p:spTree>
    <p:extLst>
      <p:ext uri="{BB962C8B-B14F-4D97-AF65-F5344CB8AC3E}">
        <p14:creationId xmlns:p14="http://schemas.microsoft.com/office/powerpoint/2010/main" val="2852030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5283200" y="4852988"/>
            <a:ext cx="6018213" cy="577767"/>
          </a:xfrm>
        </p:spPr>
        <p:txBody>
          <a:bodyPr/>
          <a:lstStyle/>
          <a:p>
            <a:r>
              <a:rPr lang="sv-SE" sz="2800" dirty="0"/>
              <a:t>Questions? Contact </a:t>
            </a:r>
            <a:r>
              <a:rPr lang="sv-SE" sz="2800" u="sng" dirty="0"/>
              <a:t>gwp@gwp.org</a:t>
            </a:r>
          </a:p>
        </p:txBody>
      </p:sp>
      <p:sp>
        <p:nvSpPr>
          <p:cNvPr id="4" name="Content Placeholder 3"/>
          <p:cNvSpPr>
            <a:spLocks noGrp="1"/>
          </p:cNvSpPr>
          <p:nvPr>
            <p:ph sz="quarter" idx="10"/>
          </p:nvPr>
        </p:nvSpPr>
        <p:spPr/>
        <p:txBody>
          <a:bodyPr/>
          <a:lstStyle/>
          <a:p>
            <a:r>
              <a:rPr lang="sv-SE" dirty="0"/>
              <a:t>Thanks!</a:t>
            </a:r>
          </a:p>
        </p:txBody>
      </p:sp>
    </p:spTree>
    <p:extLst>
      <p:ext uri="{BB962C8B-B14F-4D97-AF65-F5344CB8AC3E}">
        <p14:creationId xmlns:p14="http://schemas.microsoft.com/office/powerpoint/2010/main" val="1437651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73690" y="788988"/>
            <a:ext cx="5410200" cy="5048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ltLang="sv-SE" sz="3200" b="1" dirty="0">
                <a:solidFill>
                  <a:srgbClr val="00B050"/>
                </a:solidFill>
              </a:rPr>
              <a:t>The IWRM ToolBox</a:t>
            </a:r>
            <a:endParaRPr lang="en-US" altLang="sv-SE" sz="3200" b="1" dirty="0">
              <a:solidFill>
                <a:srgbClr val="00B050"/>
              </a:solidFill>
            </a:endParaRPr>
          </a:p>
        </p:txBody>
      </p:sp>
      <p:sp>
        <p:nvSpPr>
          <p:cNvPr id="3" name="Rectangle 2"/>
          <p:cNvSpPr/>
          <p:nvPr/>
        </p:nvSpPr>
        <p:spPr>
          <a:xfrm>
            <a:off x="1370860" y="2267943"/>
            <a:ext cx="10232460" cy="3447098"/>
          </a:xfrm>
          <a:prstGeom prst="rect">
            <a:avLst/>
          </a:prstGeom>
        </p:spPr>
        <p:txBody>
          <a:bodyPr wrap="square">
            <a:spAutoFit/>
          </a:bodyPr>
          <a:lstStyle/>
          <a:p>
            <a:endParaRPr lang="sv-SE" altLang="sv-SE" sz="2200" dirty="0"/>
          </a:p>
          <a:p>
            <a:pPr algn="just"/>
            <a:r>
              <a:rPr lang="sv-SE" altLang="sv-SE" sz="2200" dirty="0"/>
              <a:t>The ToolBox will be an internet-based repository of all GWP knowledge on IWRM and the first choice site for water practitioners, decision-makers, and partners.</a:t>
            </a:r>
          </a:p>
          <a:p>
            <a:pPr algn="just"/>
            <a:endParaRPr lang="sv-SE" altLang="sv-SE" sz="2200" b="1" i="1" dirty="0"/>
          </a:p>
          <a:p>
            <a:endParaRPr lang="sv-SE" altLang="sv-SE" sz="2200" b="1" i="1" dirty="0"/>
          </a:p>
          <a:p>
            <a:endParaRPr lang="sv-SE" altLang="sv-SE" sz="2200" dirty="0"/>
          </a:p>
          <a:p>
            <a:endParaRPr lang="sv-SE" altLang="sv-SE" sz="2200" dirty="0"/>
          </a:p>
          <a:p>
            <a:pPr algn="just"/>
            <a:r>
              <a:rPr lang="sv-SE" altLang="sv-SE" sz="2200" dirty="0"/>
              <a:t>The ToolBox will contribute to </a:t>
            </a:r>
            <a:r>
              <a:rPr lang="en-GB" altLang="sv-SE" sz="2200" dirty="0"/>
              <a:t>establishing a global communication platform which develops capacity in IWRM and shares knowledge to improve the way water is managed.</a:t>
            </a:r>
          </a:p>
          <a:p>
            <a:pPr algn="just"/>
            <a:endParaRPr lang="en-GB" altLang="sv-SE" sz="2000" dirty="0"/>
          </a:p>
        </p:txBody>
      </p:sp>
      <p:sp>
        <p:nvSpPr>
          <p:cNvPr id="4" name="Rectangle 3"/>
          <p:cNvSpPr/>
          <p:nvPr/>
        </p:nvSpPr>
        <p:spPr>
          <a:xfrm>
            <a:off x="1115663" y="1934766"/>
            <a:ext cx="1484702" cy="707886"/>
          </a:xfrm>
          <a:prstGeom prst="rect">
            <a:avLst/>
          </a:prstGeom>
          <a:noFill/>
        </p:spPr>
        <p:txBody>
          <a:bodyPr wrap="none" lIns="91440" tIns="45720" rIns="91440" bIns="45720">
            <a:spAutoFit/>
          </a:bodyPr>
          <a:lstStyle/>
          <a:p>
            <a:pPr algn="ctr"/>
            <a:r>
              <a:rPr lang="sv-SE" altLang="sv-SE" sz="4000" b="1" i="1" dirty="0">
                <a:ln w="12700">
                  <a:solidFill>
                    <a:srgbClr val="00B0F0"/>
                  </a:solidFill>
                  <a:prstDash val="solid"/>
                </a:ln>
                <a:solidFill>
                  <a:schemeClr val="bg1"/>
                </a:solidFill>
              </a:rPr>
              <a:t>Vision</a:t>
            </a:r>
            <a:endParaRPr lang="sv-SE" sz="4000" b="1" dirty="0">
              <a:ln w="12700">
                <a:solidFill>
                  <a:srgbClr val="00B0F0"/>
                </a:solidFill>
                <a:prstDash val="solid"/>
              </a:ln>
              <a:solidFill>
                <a:schemeClr val="bg1"/>
              </a:solidFill>
            </a:endParaRPr>
          </a:p>
        </p:txBody>
      </p:sp>
      <p:sp>
        <p:nvSpPr>
          <p:cNvPr id="5" name="Rectangle 4"/>
          <p:cNvSpPr/>
          <p:nvPr/>
        </p:nvSpPr>
        <p:spPr>
          <a:xfrm>
            <a:off x="1115663" y="3991492"/>
            <a:ext cx="1180131" cy="707886"/>
          </a:xfrm>
          <a:prstGeom prst="rect">
            <a:avLst/>
          </a:prstGeom>
          <a:noFill/>
        </p:spPr>
        <p:txBody>
          <a:bodyPr wrap="none" lIns="91440" tIns="45720" rIns="91440" bIns="45720">
            <a:spAutoFit/>
          </a:bodyPr>
          <a:lstStyle/>
          <a:p>
            <a:pPr algn="ctr"/>
            <a:r>
              <a:rPr lang="sv-SE" altLang="sv-SE" sz="4000" b="1" i="1" dirty="0">
                <a:ln w="12700">
                  <a:solidFill>
                    <a:srgbClr val="00B0F0"/>
                  </a:solidFill>
                  <a:prstDash val="solid"/>
                </a:ln>
                <a:solidFill>
                  <a:schemeClr val="bg1"/>
                </a:solidFill>
              </a:rPr>
              <a:t>Goal</a:t>
            </a:r>
            <a:endParaRPr lang="sv-SE" sz="4000" b="1" dirty="0">
              <a:ln w="12700">
                <a:solidFill>
                  <a:srgbClr val="00B0F0"/>
                </a:solidFill>
                <a:prstDash val="solid"/>
              </a:ln>
              <a:solidFill>
                <a:schemeClr val="bg1"/>
              </a:solidFill>
            </a:endParaRPr>
          </a:p>
        </p:txBody>
      </p:sp>
    </p:spTree>
    <p:extLst>
      <p:ext uri="{BB962C8B-B14F-4D97-AF65-F5344CB8AC3E}">
        <p14:creationId xmlns:p14="http://schemas.microsoft.com/office/powerpoint/2010/main" val="338701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3033" y="635423"/>
            <a:ext cx="8496300" cy="584775"/>
          </a:xfrm>
          <a:prstGeom prst="rect">
            <a:avLst/>
          </a:prstGeom>
          <a:noFill/>
        </p:spPr>
        <p:txBody>
          <a:bodyPr wrap="square" rtlCol="0">
            <a:spAutoFit/>
          </a:bodyPr>
          <a:lstStyle/>
          <a:p>
            <a:r>
              <a:rPr lang="sv-SE" sz="3200" b="1" dirty="0">
                <a:solidFill>
                  <a:srgbClr val="00B050"/>
                </a:solidFill>
                <a:latin typeface="+mj-lt"/>
              </a:rPr>
              <a:t>WHY was the GWP IWRM ToolBox was created?</a:t>
            </a:r>
          </a:p>
        </p:txBody>
      </p:sp>
      <p:sp>
        <p:nvSpPr>
          <p:cNvPr id="3" name="TextBox 2"/>
          <p:cNvSpPr txBox="1"/>
          <p:nvPr/>
        </p:nvSpPr>
        <p:spPr>
          <a:xfrm>
            <a:off x="563033" y="1616108"/>
            <a:ext cx="7514167" cy="4524315"/>
          </a:xfrm>
          <a:prstGeom prst="rect">
            <a:avLst/>
          </a:prstGeom>
          <a:noFill/>
        </p:spPr>
        <p:txBody>
          <a:bodyPr wrap="square" rtlCol="0">
            <a:spAutoFit/>
          </a:bodyPr>
          <a:lstStyle/>
          <a:p>
            <a:r>
              <a:rPr lang="sv-SE" sz="2400" b="1" dirty="0"/>
              <a:t>We wanted to:</a:t>
            </a:r>
          </a:p>
          <a:p>
            <a:pPr lvl="1"/>
            <a:endParaRPr lang="sv-SE" sz="2400" b="1" dirty="0"/>
          </a:p>
          <a:p>
            <a:pPr marL="742950" lvl="1" indent="-285750">
              <a:buFont typeface="Arial" panose="020B0604020202020204" pitchFamily="34" charset="0"/>
              <a:buChar char="•"/>
            </a:pPr>
            <a:r>
              <a:rPr lang="sv-SE" sz="2400" dirty="0"/>
              <a:t>share existing knowledge on IWRM</a:t>
            </a:r>
          </a:p>
          <a:p>
            <a:pPr marL="742950" lvl="1" indent="-285750">
              <a:buFont typeface="Arial" panose="020B0604020202020204" pitchFamily="34" charset="0"/>
              <a:buChar char="•"/>
            </a:pPr>
            <a:endParaRPr lang="sv-SE" sz="2400" dirty="0"/>
          </a:p>
          <a:p>
            <a:pPr marL="742950" lvl="1" indent="-285750">
              <a:buFont typeface="Arial" panose="020B0604020202020204" pitchFamily="34" charset="0"/>
              <a:buChar char="•"/>
            </a:pPr>
            <a:r>
              <a:rPr lang="sv-SE" sz="2400" dirty="0"/>
              <a:t>create a platform for exchange of experience</a:t>
            </a:r>
          </a:p>
          <a:p>
            <a:pPr marL="742950" lvl="1" indent="-285750">
              <a:buFont typeface="Arial" panose="020B0604020202020204" pitchFamily="34" charset="0"/>
              <a:buChar char="•"/>
            </a:pPr>
            <a:endParaRPr lang="sv-SE" sz="2400" dirty="0"/>
          </a:p>
          <a:p>
            <a:pPr marL="742950" lvl="1" indent="-285750">
              <a:buFont typeface="Arial" panose="020B0604020202020204" pitchFamily="34" charset="0"/>
              <a:buChar char="•"/>
            </a:pPr>
            <a:r>
              <a:rPr lang="sv-SE" sz="2400" dirty="0"/>
              <a:t>describe a complex concept (IWRM)</a:t>
            </a:r>
          </a:p>
          <a:p>
            <a:pPr marL="742950" lvl="1" indent="-285750">
              <a:buFont typeface="Arial" panose="020B0604020202020204" pitchFamily="34" charset="0"/>
              <a:buChar char="•"/>
            </a:pPr>
            <a:endParaRPr lang="sv-SE" sz="2400" dirty="0"/>
          </a:p>
          <a:p>
            <a:pPr marL="742950" lvl="1" indent="-285750">
              <a:buFont typeface="Arial" panose="020B0604020202020204" pitchFamily="34" charset="0"/>
              <a:buChar char="•"/>
            </a:pPr>
            <a:r>
              <a:rPr lang="sv-SE" sz="2400" dirty="0"/>
              <a:t>capture real life stories on application of IWRM</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highlight the best publications, organizations, and web links on IWRM</a:t>
            </a:r>
            <a:endParaRPr lang="sv-SE"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6998" y="2065866"/>
            <a:ext cx="4109154" cy="3081866"/>
          </a:xfrm>
          <a:prstGeom prst="rect">
            <a:avLst/>
          </a:prstGeom>
        </p:spPr>
      </p:pic>
    </p:spTree>
    <p:extLst>
      <p:ext uri="{BB962C8B-B14F-4D97-AF65-F5344CB8AC3E}">
        <p14:creationId xmlns:p14="http://schemas.microsoft.com/office/powerpoint/2010/main" val="3959349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92177" y="921131"/>
            <a:ext cx="4640262" cy="560777"/>
          </a:xfrm>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5400">
                <a:solidFill>
                  <a:srgbClr val="00FF00"/>
                </a:solidFill>
                <a:miter lim="800000"/>
                <a:headEnd/>
                <a:tailEnd/>
              </a14:hiddenLine>
            </a:ext>
          </a:extLst>
        </p:spPr>
        <p:txBody>
          <a:bodyPr/>
          <a:lstStyle/>
          <a:p>
            <a:pPr eaLnBrk="1" hangingPunct="1"/>
            <a:r>
              <a:rPr lang="en-GB" altLang="en-US" sz="3200" b="1" dirty="0">
                <a:solidFill>
                  <a:srgbClr val="00B050"/>
                </a:solidFill>
              </a:rPr>
              <a:t>WHO is the </a:t>
            </a:r>
            <a:r>
              <a:rPr lang="en-GB" altLang="en-US" sz="3200" b="1" dirty="0" err="1">
                <a:solidFill>
                  <a:srgbClr val="00B050"/>
                </a:solidFill>
              </a:rPr>
              <a:t>ToolBox</a:t>
            </a:r>
            <a:r>
              <a:rPr lang="en-GB" altLang="en-US" sz="3200" b="1" dirty="0">
                <a:solidFill>
                  <a:srgbClr val="00B050"/>
                </a:solidFill>
              </a:rPr>
              <a:t> for?</a:t>
            </a:r>
          </a:p>
        </p:txBody>
      </p:sp>
      <p:sp>
        <p:nvSpPr>
          <p:cNvPr id="25603" name="Rectangle 3"/>
          <p:cNvSpPr>
            <a:spLocks noGrp="1" noChangeArrowheads="1"/>
          </p:cNvSpPr>
          <p:nvPr>
            <p:ph type="body" idx="1"/>
          </p:nvPr>
        </p:nvSpPr>
        <p:spPr>
          <a:xfrm>
            <a:off x="1635125" y="1819210"/>
            <a:ext cx="9318623" cy="4841389"/>
          </a:xfrm>
        </p:spPr>
        <p:txBody>
          <a:bodyPr/>
          <a:lstStyle/>
          <a:p>
            <a:pPr marL="0" indent="0" eaLnBrk="1" hangingPunct="1">
              <a:buNone/>
            </a:pPr>
            <a:r>
              <a:rPr lang="en-GB" altLang="en-US" b="1" dirty="0"/>
              <a:t>Those who </a:t>
            </a:r>
            <a:r>
              <a:rPr lang="en-GB" altLang="en-US" b="1" u="sng" dirty="0"/>
              <a:t>apply</a:t>
            </a:r>
            <a:r>
              <a:rPr lang="en-GB" altLang="en-US" b="1" dirty="0"/>
              <a:t> IWRM:</a:t>
            </a:r>
          </a:p>
          <a:p>
            <a:pPr marL="0" indent="0" eaLnBrk="1" hangingPunct="1">
              <a:buNone/>
            </a:pPr>
            <a:endParaRPr lang="en-GB" altLang="en-US" b="1" dirty="0"/>
          </a:p>
          <a:p>
            <a:pPr marL="0" indent="0" eaLnBrk="1" hangingPunct="1">
              <a:buNone/>
            </a:pPr>
            <a:endParaRPr lang="en-GB" altLang="en-US" b="1" dirty="0"/>
          </a:p>
          <a:p>
            <a:pPr marL="0" indent="0" eaLnBrk="1" hangingPunct="1">
              <a:buNone/>
            </a:pPr>
            <a:endParaRPr lang="en-GB" altLang="en-US" b="1" dirty="0"/>
          </a:p>
          <a:p>
            <a:pPr marL="0" indent="0" eaLnBrk="1" hangingPunct="1">
              <a:buNone/>
            </a:pPr>
            <a:endParaRPr lang="en-GB" altLang="en-US" b="1" dirty="0"/>
          </a:p>
          <a:p>
            <a:pPr marL="0" indent="0" eaLnBrk="1" hangingPunct="1">
              <a:buNone/>
            </a:pPr>
            <a:endParaRPr lang="en-GB" altLang="en-US" b="1" dirty="0"/>
          </a:p>
          <a:p>
            <a:pPr marL="0" indent="0" eaLnBrk="1" hangingPunct="1">
              <a:buNone/>
            </a:pPr>
            <a:endParaRPr lang="en-GB" altLang="en-US" b="1" dirty="0"/>
          </a:p>
          <a:p>
            <a:pPr marL="0" indent="0">
              <a:buNone/>
            </a:pPr>
            <a:endParaRPr lang="en-GB" altLang="en-US" b="1" dirty="0"/>
          </a:p>
          <a:p>
            <a:pPr marL="0" indent="0" eaLnBrk="1" hangingPunct="1">
              <a:buNone/>
            </a:pPr>
            <a:endParaRPr lang="en-GB" altLang="en-US" b="1" dirty="0"/>
          </a:p>
          <a:p>
            <a:pPr marL="0" indent="0" eaLnBrk="1" hangingPunct="1">
              <a:buNone/>
            </a:pPr>
            <a:endParaRPr lang="en-GB" altLang="en-US" b="1" dirty="0"/>
          </a:p>
        </p:txBody>
      </p:sp>
      <p:grpSp>
        <p:nvGrpSpPr>
          <p:cNvPr id="25604" name="Group 4"/>
          <p:cNvGrpSpPr>
            <a:grpSpLocks/>
          </p:cNvGrpSpPr>
          <p:nvPr/>
        </p:nvGrpSpPr>
        <p:grpSpPr bwMode="auto">
          <a:xfrm>
            <a:off x="2421342" y="2494447"/>
            <a:ext cx="7040456" cy="3471013"/>
            <a:chOff x="652" y="1680"/>
            <a:chExt cx="4403" cy="1570"/>
          </a:xfrm>
        </p:grpSpPr>
        <p:sp>
          <p:nvSpPr>
            <p:cNvPr id="25605" name="Text Box 5"/>
            <p:cNvSpPr txBox="1">
              <a:spLocks noChangeArrowheads="1"/>
            </p:cNvSpPr>
            <p:nvPr/>
          </p:nvSpPr>
          <p:spPr bwMode="auto">
            <a:xfrm>
              <a:off x="932" y="2078"/>
              <a:ext cx="768" cy="261"/>
            </a:xfrm>
            <a:prstGeom prst="rect">
              <a:avLst/>
            </a:prstGeom>
            <a:noFill/>
            <a:ln w="254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dirty="0">
                  <a:latin typeface="+mn-lt"/>
                </a:rPr>
                <a:t>trainers  </a:t>
              </a:r>
            </a:p>
          </p:txBody>
        </p:sp>
        <p:grpSp>
          <p:nvGrpSpPr>
            <p:cNvPr id="25606" name="Group 6"/>
            <p:cNvGrpSpPr>
              <a:grpSpLocks/>
            </p:cNvGrpSpPr>
            <p:nvPr/>
          </p:nvGrpSpPr>
          <p:grpSpPr bwMode="auto">
            <a:xfrm>
              <a:off x="652" y="1680"/>
              <a:ext cx="4403" cy="1570"/>
              <a:chOff x="652" y="1680"/>
              <a:chExt cx="4403" cy="1570"/>
            </a:xfrm>
          </p:grpSpPr>
          <p:sp>
            <p:nvSpPr>
              <p:cNvPr id="25607" name="Text Box 7"/>
              <p:cNvSpPr txBox="1">
                <a:spLocks noChangeArrowheads="1"/>
              </p:cNvSpPr>
              <p:nvPr/>
            </p:nvSpPr>
            <p:spPr bwMode="auto">
              <a:xfrm>
                <a:off x="652" y="2583"/>
                <a:ext cx="1303" cy="223"/>
              </a:xfrm>
              <a:prstGeom prst="rect">
                <a:avLst/>
              </a:prstGeom>
              <a:noFill/>
              <a:ln w="254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600" dirty="0">
                    <a:latin typeface="+mn-lt"/>
                  </a:rPr>
                  <a:t>practitioners  </a:t>
                </a:r>
              </a:p>
            </p:txBody>
          </p:sp>
          <p:sp>
            <p:nvSpPr>
              <p:cNvPr id="25608" name="Text Box 8"/>
              <p:cNvSpPr txBox="1">
                <a:spLocks noChangeArrowheads="1"/>
              </p:cNvSpPr>
              <p:nvPr/>
            </p:nvSpPr>
            <p:spPr bwMode="auto">
              <a:xfrm>
                <a:off x="3229" y="2599"/>
                <a:ext cx="1525" cy="223"/>
              </a:xfrm>
              <a:prstGeom prst="rect">
                <a:avLst/>
              </a:prstGeom>
              <a:noFill/>
              <a:ln w="254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dirty="0">
                    <a:latin typeface="+mn-lt"/>
                  </a:rPr>
                  <a:t>decision-makers </a:t>
                </a:r>
              </a:p>
            </p:txBody>
          </p:sp>
          <p:sp>
            <p:nvSpPr>
              <p:cNvPr id="25609" name="Text Box 9"/>
              <p:cNvSpPr txBox="1">
                <a:spLocks noChangeArrowheads="1"/>
              </p:cNvSpPr>
              <p:nvPr/>
            </p:nvSpPr>
            <p:spPr bwMode="auto">
              <a:xfrm>
                <a:off x="3504" y="2083"/>
                <a:ext cx="1551" cy="223"/>
              </a:xfrm>
              <a:prstGeom prst="rect">
                <a:avLst/>
              </a:prstGeom>
              <a:noFill/>
              <a:ln w="254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dirty="0">
                    <a:latin typeface="+mn-lt"/>
                  </a:rPr>
                  <a:t>capacity-builders </a:t>
                </a:r>
              </a:p>
            </p:txBody>
          </p:sp>
          <p:sp>
            <p:nvSpPr>
              <p:cNvPr id="25610" name="Text Box 10"/>
              <p:cNvSpPr txBox="1">
                <a:spLocks noChangeArrowheads="1"/>
              </p:cNvSpPr>
              <p:nvPr/>
            </p:nvSpPr>
            <p:spPr bwMode="auto">
              <a:xfrm>
                <a:off x="1410" y="2989"/>
                <a:ext cx="2363" cy="261"/>
              </a:xfrm>
              <a:prstGeom prst="rect">
                <a:avLst/>
              </a:prstGeom>
              <a:noFill/>
              <a:ln w="254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dirty="0">
                    <a:latin typeface="+mn-lt"/>
                  </a:rPr>
                  <a:t>academia and researchers </a:t>
                </a:r>
              </a:p>
            </p:txBody>
          </p:sp>
          <p:grpSp>
            <p:nvGrpSpPr>
              <p:cNvPr id="25611" name="Group 11"/>
              <p:cNvGrpSpPr>
                <a:grpSpLocks/>
              </p:cNvGrpSpPr>
              <p:nvPr/>
            </p:nvGrpSpPr>
            <p:grpSpPr bwMode="auto">
              <a:xfrm>
                <a:off x="1798" y="2160"/>
                <a:ext cx="1610" cy="144"/>
                <a:chOff x="1798" y="2400"/>
                <a:chExt cx="1610" cy="144"/>
              </a:xfrm>
            </p:grpSpPr>
            <p:sp>
              <p:nvSpPr>
                <p:cNvPr id="25617" name="AutoShape 12"/>
                <p:cNvSpPr>
                  <a:spLocks noChangeArrowheads="1"/>
                </p:cNvSpPr>
                <p:nvPr/>
              </p:nvSpPr>
              <p:spPr bwMode="auto">
                <a:xfrm rot="5400000">
                  <a:off x="1990" y="2208"/>
                  <a:ext cx="144" cy="528"/>
                </a:xfrm>
                <a:prstGeom prst="downArrow">
                  <a:avLst>
                    <a:gd name="adj1" fmla="val 50000"/>
                    <a:gd name="adj2" fmla="val 91667"/>
                  </a:avLst>
                </a:prstGeom>
                <a:solidFill>
                  <a:srgbClr val="00B0F0"/>
                </a:solidFill>
                <a:ln w="254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sp>
              <p:nvSpPr>
                <p:cNvPr id="25618" name="AutoShape 13"/>
                <p:cNvSpPr>
                  <a:spLocks noChangeArrowheads="1"/>
                </p:cNvSpPr>
                <p:nvPr/>
              </p:nvSpPr>
              <p:spPr bwMode="auto">
                <a:xfrm rot="16200000" flipH="1">
                  <a:off x="3072" y="2208"/>
                  <a:ext cx="144" cy="528"/>
                </a:xfrm>
                <a:prstGeom prst="downArrow">
                  <a:avLst>
                    <a:gd name="adj1" fmla="val 50000"/>
                    <a:gd name="adj2" fmla="val 91667"/>
                  </a:avLst>
                </a:prstGeom>
                <a:solidFill>
                  <a:srgbClr val="00B0F0"/>
                </a:solidFill>
                <a:ln w="254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grpSp>
          <p:sp>
            <p:nvSpPr>
              <p:cNvPr id="25612" name="AutoShape 14"/>
              <p:cNvSpPr>
                <a:spLocks noChangeArrowheads="1"/>
              </p:cNvSpPr>
              <p:nvPr/>
            </p:nvSpPr>
            <p:spPr bwMode="auto">
              <a:xfrm>
                <a:off x="2424" y="1680"/>
                <a:ext cx="360" cy="528"/>
              </a:xfrm>
              <a:prstGeom prst="downArrow">
                <a:avLst>
                  <a:gd name="adj1" fmla="val 50000"/>
                  <a:gd name="adj2" fmla="val 36667"/>
                </a:avLst>
              </a:prstGeom>
              <a:solidFill>
                <a:srgbClr val="00B0F0"/>
              </a:solidFill>
              <a:ln w="254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sp>
            <p:nvSpPr>
              <p:cNvPr id="25613" name="AutoShape 15"/>
              <p:cNvSpPr>
                <a:spLocks noChangeArrowheads="1"/>
              </p:cNvSpPr>
              <p:nvPr/>
            </p:nvSpPr>
            <p:spPr bwMode="auto">
              <a:xfrm>
                <a:off x="2520" y="2400"/>
                <a:ext cx="144" cy="528"/>
              </a:xfrm>
              <a:prstGeom prst="downArrow">
                <a:avLst>
                  <a:gd name="adj1" fmla="val 50000"/>
                  <a:gd name="adj2" fmla="val 91667"/>
                </a:avLst>
              </a:prstGeom>
              <a:solidFill>
                <a:srgbClr val="00B0F0"/>
              </a:solidFill>
              <a:ln w="254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grpSp>
            <p:nvGrpSpPr>
              <p:cNvPr id="25614" name="Group 16"/>
              <p:cNvGrpSpPr>
                <a:grpSpLocks/>
              </p:cNvGrpSpPr>
              <p:nvPr/>
            </p:nvGrpSpPr>
            <p:grpSpPr bwMode="auto">
              <a:xfrm>
                <a:off x="1980" y="2448"/>
                <a:ext cx="1224" cy="144"/>
                <a:chOff x="1992" y="2352"/>
                <a:chExt cx="1224" cy="144"/>
              </a:xfrm>
            </p:grpSpPr>
            <p:sp>
              <p:nvSpPr>
                <p:cNvPr id="25615" name="AutoShape 17"/>
                <p:cNvSpPr>
                  <a:spLocks noChangeArrowheads="1"/>
                </p:cNvSpPr>
                <p:nvPr/>
              </p:nvSpPr>
              <p:spPr bwMode="auto">
                <a:xfrm rot="3149201">
                  <a:off x="2184" y="2160"/>
                  <a:ext cx="144" cy="528"/>
                </a:xfrm>
                <a:prstGeom prst="downArrow">
                  <a:avLst>
                    <a:gd name="adj1" fmla="val 50000"/>
                    <a:gd name="adj2" fmla="val 91667"/>
                  </a:avLst>
                </a:prstGeom>
                <a:solidFill>
                  <a:srgbClr val="00B0F0"/>
                </a:solidFill>
                <a:ln w="254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sp>
              <p:nvSpPr>
                <p:cNvPr id="25616" name="AutoShape 18"/>
                <p:cNvSpPr>
                  <a:spLocks noChangeArrowheads="1"/>
                </p:cNvSpPr>
                <p:nvPr/>
              </p:nvSpPr>
              <p:spPr bwMode="auto">
                <a:xfrm rot="18450799" flipH="1">
                  <a:off x="2880" y="2160"/>
                  <a:ext cx="144" cy="528"/>
                </a:xfrm>
                <a:prstGeom prst="downArrow">
                  <a:avLst>
                    <a:gd name="adj1" fmla="val 50000"/>
                    <a:gd name="adj2" fmla="val 91667"/>
                  </a:avLst>
                </a:prstGeom>
                <a:solidFill>
                  <a:srgbClr val="00B0F0"/>
                </a:solidFill>
                <a:ln w="254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grpSp>
        </p:grpSp>
      </p:grpSp>
    </p:spTree>
    <p:extLst>
      <p:ext uri="{BB962C8B-B14F-4D97-AF65-F5344CB8AC3E}">
        <p14:creationId xmlns:p14="http://schemas.microsoft.com/office/powerpoint/2010/main" val="2713962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5370" y="932934"/>
            <a:ext cx="4863630" cy="584775"/>
          </a:xfrm>
          <a:prstGeom prst="rect">
            <a:avLst/>
          </a:prstGeom>
        </p:spPr>
        <p:txBody>
          <a:bodyPr wrap="square">
            <a:spAutoFit/>
          </a:bodyPr>
          <a:lstStyle/>
          <a:p>
            <a:r>
              <a:rPr lang="sv-SE" altLang="sv-SE" sz="3200" b="1" dirty="0">
                <a:solidFill>
                  <a:srgbClr val="00B050"/>
                </a:solidFill>
                <a:latin typeface="+mj-lt"/>
              </a:rPr>
              <a:t>WHAT is the ToolBox?</a:t>
            </a:r>
            <a:endParaRPr lang="en-US" altLang="sv-SE" sz="3200" b="1" dirty="0">
              <a:solidFill>
                <a:srgbClr val="00B050"/>
              </a:solidFill>
              <a:latin typeface="+mj-lt"/>
            </a:endParaRPr>
          </a:p>
        </p:txBody>
      </p:sp>
      <p:sp>
        <p:nvSpPr>
          <p:cNvPr id="6" name="TextBox 5"/>
          <p:cNvSpPr txBox="1"/>
          <p:nvPr/>
        </p:nvSpPr>
        <p:spPr>
          <a:xfrm>
            <a:off x="537028" y="1773030"/>
            <a:ext cx="11316170" cy="954107"/>
          </a:xfrm>
          <a:prstGeom prst="rect">
            <a:avLst/>
          </a:prstGeom>
          <a:noFill/>
        </p:spPr>
        <p:txBody>
          <a:bodyPr wrap="square" rtlCol="0">
            <a:spAutoFit/>
          </a:bodyPr>
          <a:lstStyle/>
          <a:p>
            <a:pPr algn="just"/>
            <a:r>
              <a:rPr lang="en-GB" altLang="sv-SE" sz="2000" b="1" dirty="0"/>
              <a:t>The IWRM </a:t>
            </a:r>
            <a:r>
              <a:rPr lang="en-GB" altLang="sv-SE" sz="2000" b="1" dirty="0" err="1"/>
              <a:t>ToolBox</a:t>
            </a:r>
            <a:r>
              <a:rPr lang="en-GB" altLang="sv-SE" sz="2000" b="1" dirty="0"/>
              <a:t> consists of </a:t>
            </a:r>
            <a:r>
              <a:rPr lang="en-GB" altLang="sv-SE" sz="2000" b="1" i="1" dirty="0">
                <a:solidFill>
                  <a:srgbClr val="00B0F0"/>
                </a:solidFill>
              </a:rPr>
              <a:t>knowledge</a:t>
            </a:r>
            <a:r>
              <a:rPr lang="en-GB" altLang="sv-SE" sz="2000" b="1" dirty="0"/>
              <a:t> (how to manage water) and </a:t>
            </a:r>
            <a:r>
              <a:rPr lang="en-GB" altLang="sv-SE" sz="2000" b="1" i="1" dirty="0">
                <a:solidFill>
                  <a:srgbClr val="00B0F0"/>
                </a:solidFill>
              </a:rPr>
              <a:t>learning</a:t>
            </a:r>
            <a:r>
              <a:rPr lang="en-GB" altLang="sv-SE" sz="2000" b="1" i="1" dirty="0"/>
              <a:t> </a:t>
            </a:r>
            <a:r>
              <a:rPr lang="en-GB" altLang="sv-SE" sz="2000" b="1" dirty="0"/>
              <a:t>(applying the knowledge):</a:t>
            </a:r>
          </a:p>
          <a:p>
            <a:pPr algn="just"/>
            <a:endParaRPr lang="en-GB" altLang="sv-SE" dirty="0"/>
          </a:p>
          <a:p>
            <a:pPr algn="just"/>
            <a:endParaRPr lang="en-US" dirty="0"/>
          </a:p>
        </p:txBody>
      </p:sp>
      <p:sp>
        <p:nvSpPr>
          <p:cNvPr id="8" name="TextBox 7"/>
          <p:cNvSpPr txBox="1"/>
          <p:nvPr/>
        </p:nvSpPr>
        <p:spPr>
          <a:xfrm>
            <a:off x="2748823" y="2567463"/>
            <a:ext cx="1672873" cy="461665"/>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sv-SE" sz="2400" b="1" dirty="0"/>
              <a:t>Knowledge</a:t>
            </a:r>
          </a:p>
        </p:txBody>
      </p:sp>
      <p:sp>
        <p:nvSpPr>
          <p:cNvPr id="11" name="TextBox 10"/>
          <p:cNvSpPr txBox="1"/>
          <p:nvPr/>
        </p:nvSpPr>
        <p:spPr>
          <a:xfrm>
            <a:off x="8420100" y="2567462"/>
            <a:ext cx="1435100" cy="461665"/>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sv-SE" sz="2400" b="1" dirty="0"/>
              <a:t>Learning</a:t>
            </a:r>
            <a:endParaRPr lang="sv-SE" b="1" dirty="0"/>
          </a:p>
        </p:txBody>
      </p:sp>
      <p:grpSp>
        <p:nvGrpSpPr>
          <p:cNvPr id="3" name="Group 2"/>
          <p:cNvGrpSpPr/>
          <p:nvPr/>
        </p:nvGrpSpPr>
        <p:grpSpPr>
          <a:xfrm>
            <a:off x="1466889" y="3144892"/>
            <a:ext cx="4732324" cy="2828884"/>
            <a:chOff x="1466889" y="3144892"/>
            <a:chExt cx="4732324" cy="2828884"/>
          </a:xfrm>
        </p:grpSpPr>
        <p:sp>
          <p:nvSpPr>
            <p:cNvPr id="9" name="TextBox 8"/>
            <p:cNvSpPr txBox="1"/>
            <p:nvPr/>
          </p:nvSpPr>
          <p:spPr>
            <a:xfrm>
              <a:off x="1466889" y="3743187"/>
              <a:ext cx="1778000" cy="1754326"/>
            </a:xfrm>
            <a:prstGeom prst="rect">
              <a:avLst/>
            </a:prstGeom>
            <a:noFill/>
          </p:spPr>
          <p:txBody>
            <a:bodyPr wrap="square" rtlCol="0">
              <a:spAutoFit/>
            </a:bodyPr>
            <a:lstStyle/>
            <a:p>
              <a:pPr algn="ctr"/>
              <a:endParaRPr lang="sv-SE" dirty="0"/>
            </a:p>
            <a:p>
              <a:pPr algn="ctr"/>
              <a:r>
                <a:rPr lang="en-GB" altLang="sv-SE" dirty="0"/>
                <a:t>the </a:t>
              </a:r>
              <a:r>
                <a:rPr lang="en-US" dirty="0"/>
                <a:t>key concepts that have to be addressed in managing water</a:t>
              </a:r>
            </a:p>
            <a:p>
              <a:endParaRPr lang="sv-SE" dirty="0"/>
            </a:p>
          </p:txBody>
        </p:sp>
        <p:sp>
          <p:nvSpPr>
            <p:cNvPr id="10" name="TextBox 9"/>
            <p:cNvSpPr txBox="1"/>
            <p:nvPr/>
          </p:nvSpPr>
          <p:spPr>
            <a:xfrm>
              <a:off x="3544913" y="3665452"/>
              <a:ext cx="2654300" cy="2308324"/>
            </a:xfrm>
            <a:prstGeom prst="rect">
              <a:avLst/>
            </a:prstGeom>
            <a:noFill/>
          </p:spPr>
          <p:txBody>
            <a:bodyPr wrap="square" rtlCol="0">
              <a:spAutoFit/>
            </a:bodyPr>
            <a:lstStyle/>
            <a:p>
              <a:pPr algn="ctr"/>
              <a:endParaRPr lang="sv-SE" dirty="0"/>
            </a:p>
            <a:p>
              <a:pPr algn="ctr"/>
              <a:r>
                <a:rPr lang="en-US" dirty="0"/>
                <a:t>technical papers to training manuals to research documents to articles – an array of resources linked to specific Tools and Case Studies</a:t>
              </a:r>
              <a:endParaRPr lang="sv-SE" dirty="0"/>
            </a:p>
          </p:txBody>
        </p:sp>
        <p:cxnSp>
          <p:nvCxnSpPr>
            <p:cNvPr id="14" name="Straight Arrow Connector 13"/>
            <p:cNvCxnSpPr/>
            <p:nvPr/>
          </p:nvCxnSpPr>
          <p:spPr>
            <a:xfrm flipH="1">
              <a:off x="2765777" y="3155384"/>
              <a:ext cx="266700" cy="2985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4003027" y="3144892"/>
              <a:ext cx="305565" cy="3212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1766913" y="3501345"/>
              <a:ext cx="1177953" cy="400110"/>
            </a:xfrm>
            <a:prstGeom prst="rect">
              <a:avLst/>
            </a:prstGeom>
            <a:solidFill>
              <a:srgbClr val="00B050"/>
            </a:solidFill>
          </p:spPr>
          <p:txBody>
            <a:bodyPr wrap="square" rtlCol="0">
              <a:spAutoFit/>
            </a:bodyPr>
            <a:lstStyle/>
            <a:p>
              <a:pPr algn="ctr"/>
              <a:r>
                <a:rPr lang="sv-SE" sz="2000" b="1" dirty="0">
                  <a:solidFill>
                    <a:schemeClr val="bg1"/>
                  </a:solidFill>
                </a:rPr>
                <a:t>60 Tools </a:t>
              </a:r>
            </a:p>
          </p:txBody>
        </p:sp>
        <p:sp>
          <p:nvSpPr>
            <p:cNvPr id="23" name="TextBox 22"/>
            <p:cNvSpPr txBox="1"/>
            <p:nvPr/>
          </p:nvSpPr>
          <p:spPr>
            <a:xfrm>
              <a:off x="4155809" y="3504071"/>
              <a:ext cx="1431245" cy="400110"/>
            </a:xfrm>
            <a:prstGeom prst="rect">
              <a:avLst/>
            </a:prstGeom>
            <a:solidFill>
              <a:srgbClr val="00B050"/>
            </a:solidFill>
          </p:spPr>
          <p:txBody>
            <a:bodyPr wrap="square" rtlCol="0">
              <a:spAutoFit/>
            </a:bodyPr>
            <a:lstStyle/>
            <a:p>
              <a:pPr algn="ctr"/>
              <a:r>
                <a:rPr lang="sv-SE" sz="2000" b="1" dirty="0">
                  <a:solidFill>
                    <a:schemeClr val="bg1"/>
                  </a:solidFill>
                </a:rPr>
                <a:t>References</a:t>
              </a:r>
              <a:endParaRPr lang="sv-SE" b="1" dirty="0">
                <a:solidFill>
                  <a:schemeClr val="bg1"/>
                </a:solidFill>
              </a:endParaRPr>
            </a:p>
          </p:txBody>
        </p:sp>
      </p:grpSp>
      <p:grpSp>
        <p:nvGrpSpPr>
          <p:cNvPr id="4" name="Group 3"/>
          <p:cNvGrpSpPr/>
          <p:nvPr/>
        </p:nvGrpSpPr>
        <p:grpSpPr>
          <a:xfrm>
            <a:off x="7569200" y="3124776"/>
            <a:ext cx="3124200" cy="2295002"/>
            <a:chOff x="7569200" y="3124776"/>
            <a:chExt cx="3124200" cy="2295002"/>
          </a:xfrm>
        </p:grpSpPr>
        <p:sp>
          <p:nvSpPr>
            <p:cNvPr id="12" name="TextBox 11"/>
            <p:cNvSpPr txBox="1"/>
            <p:nvPr/>
          </p:nvSpPr>
          <p:spPr>
            <a:xfrm>
              <a:off x="7569200" y="3665452"/>
              <a:ext cx="3124200" cy="1754326"/>
            </a:xfrm>
            <a:prstGeom prst="rect">
              <a:avLst/>
            </a:prstGeom>
            <a:noFill/>
          </p:spPr>
          <p:txBody>
            <a:bodyPr wrap="square" rtlCol="0">
              <a:spAutoFit/>
            </a:bodyPr>
            <a:lstStyle/>
            <a:p>
              <a:pPr algn="ctr"/>
              <a:endParaRPr lang="sv-SE" dirty="0"/>
            </a:p>
            <a:p>
              <a:pPr algn="ctr"/>
              <a:r>
                <a:rPr lang="en-US" dirty="0"/>
                <a:t>show how the Tools work in real experiences from all over the world. They include successes and failures and share best practices.</a:t>
              </a:r>
              <a:endParaRPr lang="sv-SE" dirty="0"/>
            </a:p>
          </p:txBody>
        </p:sp>
        <p:cxnSp>
          <p:nvCxnSpPr>
            <p:cNvPr id="21" name="Straight Arrow Connector 20"/>
            <p:cNvCxnSpPr/>
            <p:nvPr/>
          </p:nvCxnSpPr>
          <p:spPr>
            <a:xfrm>
              <a:off x="9131300" y="3124776"/>
              <a:ext cx="0" cy="3414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8420100" y="3504071"/>
              <a:ext cx="1525705" cy="400110"/>
            </a:xfrm>
            <a:prstGeom prst="rect">
              <a:avLst/>
            </a:prstGeom>
            <a:solidFill>
              <a:srgbClr val="00B050"/>
            </a:solidFill>
          </p:spPr>
          <p:txBody>
            <a:bodyPr wrap="square" rtlCol="0">
              <a:spAutoFit/>
            </a:bodyPr>
            <a:lstStyle/>
            <a:p>
              <a:pPr algn="ctr"/>
              <a:r>
                <a:rPr lang="sv-SE" sz="2000" b="1" dirty="0">
                  <a:solidFill>
                    <a:schemeClr val="bg1"/>
                  </a:solidFill>
                </a:rPr>
                <a:t>Case Studies</a:t>
              </a:r>
            </a:p>
          </p:txBody>
        </p:sp>
      </p:grpSp>
    </p:spTree>
    <p:extLst>
      <p:ext uri="{BB962C8B-B14F-4D97-AF65-F5344CB8AC3E}">
        <p14:creationId xmlns:p14="http://schemas.microsoft.com/office/powerpoint/2010/main" val="122577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5331" t="22443" r="60941" b="5798"/>
          <a:stretch/>
        </p:blipFill>
        <p:spPr>
          <a:xfrm>
            <a:off x="154214" y="605346"/>
            <a:ext cx="8517682" cy="5823355"/>
          </a:xfrm>
          <a:prstGeom prst="rect">
            <a:avLst/>
          </a:prstGeom>
        </p:spPr>
      </p:pic>
      <p:grpSp>
        <p:nvGrpSpPr>
          <p:cNvPr id="3" name="Group 2"/>
          <p:cNvGrpSpPr/>
          <p:nvPr/>
        </p:nvGrpSpPr>
        <p:grpSpPr>
          <a:xfrm>
            <a:off x="2856919" y="1906027"/>
            <a:ext cx="4380681" cy="2668661"/>
            <a:chOff x="2856919" y="1906027"/>
            <a:chExt cx="4380681" cy="2668661"/>
          </a:xfrm>
        </p:grpSpPr>
        <p:grpSp>
          <p:nvGrpSpPr>
            <p:cNvPr id="8" name="Group 7"/>
            <p:cNvGrpSpPr/>
            <p:nvPr/>
          </p:nvGrpSpPr>
          <p:grpSpPr>
            <a:xfrm>
              <a:off x="2856919" y="2362857"/>
              <a:ext cx="2800438" cy="2211831"/>
              <a:chOff x="4121062" y="2442090"/>
              <a:chExt cx="4076615" cy="2295010"/>
            </a:xfrm>
          </p:grpSpPr>
          <p:sp>
            <p:nvSpPr>
              <p:cNvPr id="5" name="Line 4"/>
              <p:cNvSpPr>
                <a:spLocks noChangeShapeType="1"/>
              </p:cNvSpPr>
              <p:nvPr/>
            </p:nvSpPr>
            <p:spPr bwMode="auto">
              <a:xfrm flipV="1">
                <a:off x="4121063" y="2494174"/>
                <a:ext cx="4048165" cy="1188478"/>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6" name="Line 5"/>
              <p:cNvSpPr>
                <a:spLocks noChangeShapeType="1"/>
              </p:cNvSpPr>
              <p:nvPr/>
            </p:nvSpPr>
            <p:spPr bwMode="auto">
              <a:xfrm flipV="1">
                <a:off x="4121063" y="2442091"/>
                <a:ext cx="4031921" cy="1766654"/>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7" name="Line 6"/>
              <p:cNvSpPr>
                <a:spLocks noChangeShapeType="1"/>
              </p:cNvSpPr>
              <p:nvPr/>
            </p:nvSpPr>
            <p:spPr bwMode="auto">
              <a:xfrm flipV="1">
                <a:off x="4121062" y="2442090"/>
                <a:ext cx="4076615" cy="229501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grpSp>
        <p:sp>
          <p:nvSpPr>
            <p:cNvPr id="4" name="Rectangle 3"/>
            <p:cNvSpPr>
              <a:spLocks noChangeArrowheads="1"/>
            </p:cNvSpPr>
            <p:nvPr/>
          </p:nvSpPr>
          <p:spPr bwMode="auto">
            <a:xfrm>
              <a:off x="5637814" y="1906027"/>
              <a:ext cx="1599786" cy="584775"/>
            </a:xfrm>
            <a:prstGeom prst="rect">
              <a:avLst/>
            </a:prstGeom>
            <a:solidFill>
              <a:srgbClr val="009900"/>
            </a:solidFill>
            <a:ln w="381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sv-SE" sz="3200" b="1" dirty="0">
                  <a:solidFill>
                    <a:schemeClr val="bg1"/>
                  </a:solidFill>
                  <a:latin typeface="+mn-lt"/>
                </a:rPr>
                <a:t> </a:t>
              </a:r>
              <a:r>
                <a:rPr lang="en-GB" altLang="sv-SE" sz="2800" b="1" dirty="0">
                  <a:solidFill>
                    <a:schemeClr val="bg1"/>
                  </a:solidFill>
                  <a:latin typeface="+mn-lt"/>
                </a:rPr>
                <a:t>60 tools</a:t>
              </a:r>
              <a:endParaRPr lang="en-GB" altLang="sv-SE" sz="3200" b="1" dirty="0">
                <a:solidFill>
                  <a:schemeClr val="bg1"/>
                </a:solidFill>
                <a:latin typeface="+mn-lt"/>
              </a:endParaRPr>
            </a:p>
          </p:txBody>
        </p:sp>
      </p:grpSp>
    </p:spTree>
    <p:extLst>
      <p:ext uri="{BB962C8B-B14F-4D97-AF65-F5344CB8AC3E}">
        <p14:creationId xmlns:p14="http://schemas.microsoft.com/office/powerpoint/2010/main" val="184607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842001" y="1169366"/>
            <a:ext cx="6231466" cy="5260090"/>
          </a:xfrm>
          <a:prstGeom prst="rect">
            <a:avLst/>
          </a:prstGeom>
        </p:spPr>
      </p:pic>
      <p:sp>
        <p:nvSpPr>
          <p:cNvPr id="5" name="Rectangle 4"/>
          <p:cNvSpPr/>
          <p:nvPr/>
        </p:nvSpPr>
        <p:spPr>
          <a:xfrm>
            <a:off x="815084" y="584591"/>
            <a:ext cx="4863630" cy="584775"/>
          </a:xfrm>
          <a:prstGeom prst="rect">
            <a:avLst/>
          </a:prstGeom>
        </p:spPr>
        <p:txBody>
          <a:bodyPr wrap="square">
            <a:spAutoFit/>
          </a:bodyPr>
          <a:lstStyle/>
          <a:p>
            <a:r>
              <a:rPr lang="sv-SE" altLang="sv-SE" sz="3200" b="1" dirty="0">
                <a:solidFill>
                  <a:srgbClr val="00B050"/>
                </a:solidFill>
                <a:latin typeface="+mj-lt"/>
              </a:rPr>
              <a:t>The Tools in the ToolBox</a:t>
            </a:r>
            <a:endParaRPr lang="en-US" altLang="sv-SE" sz="3200" b="1" dirty="0">
              <a:solidFill>
                <a:srgbClr val="00B050"/>
              </a:solidFill>
              <a:latin typeface="+mj-lt"/>
            </a:endParaRPr>
          </a:p>
        </p:txBody>
      </p:sp>
      <p:sp>
        <p:nvSpPr>
          <p:cNvPr id="6" name="TextBox 5"/>
          <p:cNvSpPr txBox="1"/>
          <p:nvPr/>
        </p:nvSpPr>
        <p:spPr>
          <a:xfrm>
            <a:off x="815084" y="2185023"/>
            <a:ext cx="6819694" cy="2431435"/>
          </a:xfrm>
          <a:prstGeom prst="rect">
            <a:avLst/>
          </a:prstGeom>
          <a:noFill/>
        </p:spPr>
        <p:txBody>
          <a:bodyPr wrap="square" rtlCol="0">
            <a:spAutoFit/>
          </a:bodyPr>
          <a:lstStyle/>
          <a:p>
            <a:pPr marL="342900" indent="-342900">
              <a:buFont typeface="Wingdings" panose="05000000000000000000" pitchFamily="2" charset="2"/>
              <a:buChar char="Ø"/>
            </a:pPr>
            <a:r>
              <a:rPr lang="sv-SE" sz="2800" b="1" dirty="0">
                <a:solidFill>
                  <a:schemeClr val="accent1">
                    <a:lumMod val="50000"/>
                  </a:schemeClr>
                </a:solidFill>
              </a:rPr>
              <a:t>60 Tools</a:t>
            </a:r>
          </a:p>
          <a:p>
            <a:endParaRPr lang="sv-SE" sz="2400" b="1" dirty="0"/>
          </a:p>
          <a:p>
            <a:endParaRPr lang="sv-SE" sz="2000" b="1" dirty="0"/>
          </a:p>
          <a:p>
            <a:pPr marL="285750" indent="-285750">
              <a:buFont typeface="Wingdings" panose="05000000000000000000" pitchFamily="2" charset="2"/>
              <a:buChar char="Ø"/>
            </a:pPr>
            <a:r>
              <a:rPr lang="sv-SE" sz="2000" b="1" dirty="0"/>
              <a:t>organized under three thematic areas of IWRM:</a:t>
            </a:r>
          </a:p>
          <a:p>
            <a:r>
              <a:rPr lang="sv-SE" sz="2000" b="1" dirty="0"/>
              <a:t>	</a:t>
            </a:r>
            <a:r>
              <a:rPr lang="sv-SE" sz="2000" dirty="0"/>
              <a:t>(A) Enabling Environment</a:t>
            </a:r>
          </a:p>
          <a:p>
            <a:r>
              <a:rPr lang="sv-SE" sz="2000" dirty="0"/>
              <a:t>	(B) Institutional Arrangements</a:t>
            </a:r>
          </a:p>
          <a:p>
            <a:r>
              <a:rPr lang="sv-SE" sz="2000" dirty="0"/>
              <a:t>	(C) Management Instruments</a:t>
            </a:r>
          </a:p>
        </p:txBody>
      </p:sp>
    </p:spTree>
    <p:extLst>
      <p:ext uri="{BB962C8B-B14F-4D97-AF65-F5344CB8AC3E}">
        <p14:creationId xmlns:p14="http://schemas.microsoft.com/office/powerpoint/2010/main" val="1012182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8617" y="620714"/>
            <a:ext cx="6631439" cy="1496185"/>
          </a:xfrm>
        </p:spPr>
        <p:txBody>
          <a:bodyPr/>
          <a:lstStyle/>
          <a:p>
            <a:pPr eaLnBrk="1" hangingPunct="1"/>
            <a:r>
              <a:rPr lang="en-US" altLang="en-US" sz="3200" b="1" dirty="0">
                <a:solidFill>
                  <a:srgbClr val="00B050"/>
                </a:solidFill>
              </a:rPr>
              <a:t>Tools: The Enabling Environment (A)</a:t>
            </a:r>
          </a:p>
        </p:txBody>
      </p:sp>
      <p:pic>
        <p:nvPicPr>
          <p:cNvPr id="2" name="Picture 1"/>
          <p:cNvPicPr>
            <a:picLocks noChangeAspect="1"/>
          </p:cNvPicPr>
          <p:nvPr/>
        </p:nvPicPr>
        <p:blipFill>
          <a:blip r:embed="rId3"/>
          <a:stretch>
            <a:fillRect/>
          </a:stretch>
        </p:blipFill>
        <p:spPr>
          <a:xfrm>
            <a:off x="328080" y="2343960"/>
            <a:ext cx="3445407" cy="2532840"/>
          </a:xfrm>
          <a:prstGeom prst="rect">
            <a:avLst/>
          </a:prstGeom>
          <a:ln>
            <a:noFill/>
          </a:ln>
        </p:spPr>
      </p:pic>
      <p:pic>
        <p:nvPicPr>
          <p:cNvPr id="3" name="Picture 2"/>
          <p:cNvPicPr>
            <a:picLocks noChangeAspect="1"/>
          </p:cNvPicPr>
          <p:nvPr/>
        </p:nvPicPr>
        <p:blipFill>
          <a:blip r:embed="rId4"/>
          <a:stretch>
            <a:fillRect/>
          </a:stretch>
        </p:blipFill>
        <p:spPr>
          <a:xfrm>
            <a:off x="3773487" y="1368806"/>
            <a:ext cx="8326997" cy="4663694"/>
          </a:xfrm>
          <a:prstGeom prst="rect">
            <a:avLst/>
          </a:prstGeom>
        </p:spPr>
      </p:pic>
      <p:grpSp>
        <p:nvGrpSpPr>
          <p:cNvPr id="4" name="Group 3"/>
          <p:cNvGrpSpPr/>
          <p:nvPr/>
        </p:nvGrpSpPr>
        <p:grpSpPr>
          <a:xfrm>
            <a:off x="5638800" y="3175000"/>
            <a:ext cx="508000" cy="1409700"/>
            <a:chOff x="5638800" y="3175000"/>
            <a:chExt cx="508000" cy="1409700"/>
          </a:xfrm>
        </p:grpSpPr>
        <p:sp>
          <p:nvSpPr>
            <p:cNvPr id="5" name="Right Bracket 4"/>
            <p:cNvSpPr/>
            <p:nvPr/>
          </p:nvSpPr>
          <p:spPr>
            <a:xfrm>
              <a:off x="5638800" y="3175000"/>
              <a:ext cx="190500" cy="1409700"/>
            </a:xfrm>
            <a:prstGeom prst="rightBracket">
              <a:avLst/>
            </a:prstGeom>
            <a:ln w="381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sv-SE"/>
            </a:p>
          </p:txBody>
        </p:sp>
        <p:sp>
          <p:nvSpPr>
            <p:cNvPr id="6" name="5-Point Star 5"/>
            <p:cNvSpPr/>
            <p:nvPr/>
          </p:nvSpPr>
          <p:spPr>
            <a:xfrm>
              <a:off x="5918200" y="3911600"/>
              <a:ext cx="228600" cy="1905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21445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21110" y="458802"/>
            <a:ext cx="6498790" cy="1123073"/>
          </a:xfrm>
        </p:spPr>
        <p:txBody>
          <a:bodyPr/>
          <a:lstStyle/>
          <a:p>
            <a:r>
              <a:rPr lang="en-US" altLang="en-US" sz="3200" b="1" dirty="0"/>
              <a:t>Tools: Institutional Arrangements (B)</a:t>
            </a:r>
            <a:endParaRPr lang="en-US" sz="3200" dirty="0"/>
          </a:p>
        </p:txBody>
      </p:sp>
      <p:pic>
        <p:nvPicPr>
          <p:cNvPr id="5" name="Picture 4"/>
          <p:cNvPicPr>
            <a:picLocks noChangeAspect="1"/>
          </p:cNvPicPr>
          <p:nvPr/>
        </p:nvPicPr>
        <p:blipFill>
          <a:blip r:embed="rId3"/>
          <a:stretch>
            <a:fillRect/>
          </a:stretch>
        </p:blipFill>
        <p:spPr>
          <a:xfrm>
            <a:off x="773112" y="2506662"/>
            <a:ext cx="3278187" cy="2969321"/>
          </a:xfrm>
          <a:prstGeom prst="rect">
            <a:avLst/>
          </a:prstGeom>
        </p:spPr>
      </p:pic>
      <p:pic>
        <p:nvPicPr>
          <p:cNvPr id="6" name="Picture 5"/>
          <p:cNvPicPr>
            <a:picLocks noChangeAspect="1"/>
          </p:cNvPicPr>
          <p:nvPr/>
        </p:nvPicPr>
        <p:blipFill>
          <a:blip r:embed="rId4"/>
          <a:stretch>
            <a:fillRect/>
          </a:stretch>
        </p:blipFill>
        <p:spPr>
          <a:xfrm>
            <a:off x="4635500" y="1147648"/>
            <a:ext cx="7315200" cy="5258165"/>
          </a:xfrm>
          <a:prstGeom prst="rect">
            <a:avLst/>
          </a:prstGeom>
        </p:spPr>
      </p:pic>
      <p:grpSp>
        <p:nvGrpSpPr>
          <p:cNvPr id="2" name="Group 1"/>
          <p:cNvGrpSpPr/>
          <p:nvPr/>
        </p:nvGrpSpPr>
        <p:grpSpPr>
          <a:xfrm>
            <a:off x="6311900" y="3109980"/>
            <a:ext cx="508000" cy="1792220"/>
            <a:chOff x="6311900" y="3109980"/>
            <a:chExt cx="508000" cy="1792220"/>
          </a:xfrm>
        </p:grpSpPr>
        <p:sp>
          <p:nvSpPr>
            <p:cNvPr id="7" name="Right Bracket 6"/>
            <p:cNvSpPr/>
            <p:nvPr/>
          </p:nvSpPr>
          <p:spPr>
            <a:xfrm>
              <a:off x="6311900" y="3109980"/>
              <a:ext cx="152400" cy="1792220"/>
            </a:xfrm>
            <a:prstGeom prst="rightBracket">
              <a:avLst/>
            </a:prstGeom>
            <a:ln w="381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sv-SE"/>
            </a:p>
          </p:txBody>
        </p:sp>
        <p:sp>
          <p:nvSpPr>
            <p:cNvPr id="8" name="5-Point Star 7"/>
            <p:cNvSpPr/>
            <p:nvPr/>
          </p:nvSpPr>
          <p:spPr>
            <a:xfrm>
              <a:off x="6565898" y="3924300"/>
              <a:ext cx="254002" cy="24689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21646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W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765_GWP_PP_v11" id="{DF03CAE9-0623-4EBE-A3B8-6D7BBCC77FB2}" vid="{158CBE77-4295-4B2A-AC1A-E838285421C7}"/>
    </a:ext>
  </a:extLst>
</a:theme>
</file>

<file path=ppt/theme/theme2.xml><?xml version="1.0" encoding="utf-8"?>
<a:theme xmlns:a="http://schemas.openxmlformats.org/drawingml/2006/main" name="GWP Titl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765_GWP_PP_v11" id="{DF03CAE9-0623-4EBE-A3B8-6D7BBCC77FB2}" vid="{CD7DC75F-4A44-491D-9B13-A0479A8FDA3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727cbe8a-7506-46c7-91b8-16d71a34f108">
      <Terms xmlns="http://schemas.microsoft.com/office/infopath/2007/PartnerControls"/>
    </TaxKeywordTaxHTField>
    <TaxCatchAll xmlns="727cbe8a-7506-46c7-91b8-16d71a34f108"/>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D5CF0CBCF15248B536EB024B99F52C" ma:contentTypeVersion="12" ma:contentTypeDescription="Create a new document." ma:contentTypeScope="" ma:versionID="4906c669b60f8a4f9e6b4b498ecd2bc6">
  <xsd:schema xmlns:xsd="http://www.w3.org/2001/XMLSchema" xmlns:xs="http://www.w3.org/2001/XMLSchema" xmlns:p="http://schemas.microsoft.com/office/2006/metadata/properties" xmlns:ns1="http://schemas.microsoft.com/sharepoint/v3" xmlns:ns2="cea7ba2d-4df7-4bea-a777-b4abe75e377b" xmlns:ns3="727cbe8a-7506-46c7-91b8-16d71a34f108" xmlns:ns4="50d7416c-5033-4252-8458-3c850ffd6ae7" targetNamespace="http://schemas.microsoft.com/office/2006/metadata/properties" ma:root="true" ma:fieldsID="4f3576f6df513c401a827fef43084aa6" ns1:_="" ns2:_="" ns3:_="" ns4:_="">
    <xsd:import namespace="http://schemas.microsoft.com/sharepoint/v3"/>
    <xsd:import namespace="cea7ba2d-4df7-4bea-a777-b4abe75e377b"/>
    <xsd:import namespace="727cbe8a-7506-46c7-91b8-16d71a34f108"/>
    <xsd:import namespace="50d7416c-5033-4252-8458-3c850ffd6ae7"/>
    <xsd:element name="properties">
      <xsd:complexType>
        <xsd:sequence>
          <xsd:element name="documentManagement">
            <xsd:complexType>
              <xsd:all>
                <xsd:element ref="ns1:PublishingStartDate" minOccurs="0"/>
                <xsd:element ref="ns1:PublishingExpirationDate" minOccurs="0"/>
                <xsd:element ref="ns2:SharedWithUsers" minOccurs="0"/>
                <xsd:element ref="ns3:SharingHintHash" minOccurs="0"/>
                <xsd:element ref="ns3:SharedWithDetails" minOccurs="0"/>
                <xsd:element ref="ns3:TaxKeywordTaxHTField" minOccurs="0"/>
                <xsd:element ref="ns3:TaxCatchAll" minOccurs="0"/>
                <xsd:element ref="ns3:LastSharedByUser" minOccurs="0"/>
                <xsd:element ref="ns3:LastSharedByTime" minOccurs="0"/>
                <xsd:element ref="ns4:MediaServiceMetadata" minOccurs="0"/>
                <xsd:element ref="ns4:MediaServiceFastMetadata"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7ba2d-4df7-4bea-a777-b4abe75e37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27cbe8a-7506-46c7-91b8-16d71a34f108" elementFormDefault="qualified">
    <xsd:import namespace="http://schemas.microsoft.com/office/2006/documentManagement/types"/>
    <xsd:import namespace="http://schemas.microsoft.com/office/infopath/2007/PartnerControls"/>
    <xsd:element name="SharingHintHash" ma:index="11" nillable="true" ma:displayName="Sharing Hint Hash" ma:internalName="SharingHintHash" ma:readOnly="true">
      <xsd:simpleType>
        <xsd:restriction base="dms:Text"/>
      </xsd:simpleType>
    </xsd:element>
    <xsd:element name="SharedWithDetails" ma:index="12" nillable="true" ma:displayName="Shared With Details" ma:internalName="SharedWithDetails" ma:readOnly="true">
      <xsd:simpleType>
        <xsd:restriction base="dms:Note">
          <xsd:maxLength value="255"/>
        </xsd:restriction>
      </xsd:simpleType>
    </xsd:element>
    <xsd:element name="TaxKeywordTaxHTField" ma:index="14" nillable="true" ma:taxonomy="true" ma:internalName="TaxKeywordTaxHTField" ma:taxonomyFieldName="TaxKeyword" ma:displayName="Enterprise Keywords" ma:fieldId="{23f27201-bee3-471e-b2e7-b64fd8b7ca38}" ma:taxonomyMulti="true" ma:sspId="4441e93f-bdbf-457f-9a0e-7bb92134c37c"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description="" ma:hidden="true" ma:list="{503ac0e8-1798-4706-8224-e140fd20e6a2}" ma:internalName="TaxCatchAll" ma:showField="CatchAllData" ma:web="727cbe8a-7506-46c7-91b8-16d71a34f108">
      <xsd:complexType>
        <xsd:complexContent>
          <xsd:extension base="dms:MultiChoiceLookup">
            <xsd:sequence>
              <xsd:element name="Value" type="dms:Lookup" maxOccurs="unbounded" minOccurs="0" nillable="true"/>
            </xsd:sequence>
          </xsd:extension>
        </xsd:complexContent>
      </xsd:complexType>
    </xsd:element>
    <xsd:element name="LastSharedByUser" ma:index="16" nillable="true" ma:displayName="Last Shared By User" ma:description="" ma:internalName="LastSharedByUser" ma:readOnly="true">
      <xsd:simpleType>
        <xsd:restriction base="dms:Note">
          <xsd:maxLength value="255"/>
        </xsd:restriction>
      </xsd:simpleType>
    </xsd:element>
    <xsd:element name="LastSharedByTime" ma:index="17"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0d7416c-5033-4252-8458-3c850ffd6ae7" elementFormDefault="qualified">
    <xsd:import namespace="http://schemas.microsoft.com/office/2006/documentManagement/types"/>
    <xsd:import namespace="http://schemas.microsoft.com/office/infopath/2007/PartnerControls"/>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MediaServiceDateTaken" ma:index="20"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004848-12CA-42C3-A816-2C3DAD7FA9DD}">
  <ds:schemaRefs>
    <ds:schemaRef ds:uri="http://schemas.microsoft.com/sharepoint/v3/contenttype/forms"/>
  </ds:schemaRefs>
</ds:datastoreItem>
</file>

<file path=customXml/itemProps2.xml><?xml version="1.0" encoding="utf-8"?>
<ds:datastoreItem xmlns:ds="http://schemas.openxmlformats.org/officeDocument/2006/customXml" ds:itemID="{30B70447-B59C-4D7D-B21D-ABFA01131C38}">
  <ds:schemaRefs>
    <ds:schemaRef ds:uri="http://schemas.microsoft.com/office/2006/documentManagement/types"/>
    <ds:schemaRef ds:uri="http://schemas.microsoft.com/sharepoint/v3"/>
    <ds:schemaRef ds:uri="http://purl.org/dc/elements/1.1/"/>
    <ds:schemaRef ds:uri="http://schemas.openxmlformats.org/package/2006/metadata/core-properties"/>
    <ds:schemaRef ds:uri="cea7ba2d-4df7-4bea-a777-b4abe75e377b"/>
    <ds:schemaRef ds:uri="http://schemas.microsoft.com/office/infopath/2007/PartnerControls"/>
    <ds:schemaRef ds:uri="http://purl.org/dc/terms/"/>
    <ds:schemaRef ds:uri="50d7416c-5033-4252-8458-3c850ffd6ae7"/>
    <ds:schemaRef ds:uri="727cbe8a-7506-46c7-91b8-16d71a34f108"/>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B173BC1-7AB4-457F-89F3-4264299B2627}"/>
</file>

<file path=docProps/app.xml><?xml version="1.0" encoding="utf-8"?>
<Properties xmlns="http://schemas.openxmlformats.org/officeDocument/2006/extended-properties" xmlns:vt="http://schemas.openxmlformats.org/officeDocument/2006/docPropsVTypes">
  <Template>P765_GWP_PPT_Final</Template>
  <TotalTime>2376</TotalTime>
  <Words>756</Words>
  <Application>Microsoft Office PowerPoint</Application>
  <PresentationFormat>Widescreen</PresentationFormat>
  <Paragraphs>145</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Times New Roman</vt:lpstr>
      <vt:lpstr>Wingdings</vt:lpstr>
      <vt:lpstr>GWP</vt:lpstr>
      <vt:lpstr>GWP Titles</vt:lpstr>
      <vt:lpstr>PowerPoint Presentation</vt:lpstr>
      <vt:lpstr>PowerPoint Presentation</vt:lpstr>
      <vt:lpstr>PowerPoint Presentation</vt:lpstr>
      <vt:lpstr>WHO is the ToolBox for?</vt:lpstr>
      <vt:lpstr>PowerPoint Presentation</vt:lpstr>
      <vt:lpstr>PowerPoint Presentation</vt:lpstr>
      <vt:lpstr>PowerPoint Presentation</vt:lpstr>
      <vt:lpstr>Tools: The Enabling Environment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Monika Ericson</dc:creator>
  <cp:lastModifiedBy>Steven Downey</cp:lastModifiedBy>
  <cp:revision>199</cp:revision>
  <dcterms:created xsi:type="dcterms:W3CDTF">2015-02-25T05:13:54Z</dcterms:created>
  <dcterms:modified xsi:type="dcterms:W3CDTF">2017-08-04T07:42:49Z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0x0101002AD5CF0CBCF15248B536EB024B99F52C</vt:lpwstr>
  </property>
  <property fmtid="{D5CDD505-2E9C-101B-9397-08002B2CF9AE}" pid="3" name="TaxKeyword">
    <vt:lpwstr/>
  </property>
</Properties>
</file>