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  <p:sldMasterId id="2147483648" r:id="rId5"/>
  </p:sldMasterIdLst>
  <p:notesMasterIdLst>
    <p:notesMasterId r:id="rId14"/>
  </p:notesMasterIdLst>
  <p:sldIdLst>
    <p:sldId id="278" r:id="rId6"/>
    <p:sldId id="279" r:id="rId7"/>
    <p:sldId id="290" r:id="rId8"/>
    <p:sldId id="284" r:id="rId9"/>
    <p:sldId id="287" r:id="rId10"/>
    <p:sldId id="282" r:id="rId11"/>
    <p:sldId id="283" r:id="rId12"/>
    <p:sldId id="28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72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3C63F-932C-4E33-B267-229C602C10E1}" type="datetimeFigureOut">
              <a:rPr lang="en-GB" smtClean="0"/>
              <a:t>18/08/2015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F595D-7A20-49F8-B11F-67EFD204D3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159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1"/>
          <p:cNvSpPr>
            <a:spLocks noGrp="1"/>
          </p:cNvSpPr>
          <p:nvPr>
            <p:ph sz="quarter" idx="14" hasCustomPrompt="1"/>
          </p:nvPr>
        </p:nvSpPr>
        <p:spPr>
          <a:xfrm>
            <a:off x="2047875" y="1588168"/>
            <a:ext cx="8115300" cy="97723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457200" indent="0">
              <a:buNone/>
              <a:defRPr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</a:p>
          <a:p>
            <a:pPr lvl="4"/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48118" y="2702651"/>
            <a:ext cx="8114951" cy="3423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530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 hasCustomPrompt="1"/>
          </p:nvPr>
        </p:nvSpPr>
        <p:spPr>
          <a:xfrm>
            <a:off x="2047261" y="1581875"/>
            <a:ext cx="8114951" cy="454428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Click to add text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8416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8" hasCustomPrompt="1"/>
          </p:nvPr>
        </p:nvSpPr>
        <p:spPr>
          <a:xfrm>
            <a:off x="2048117" y="1600201"/>
            <a:ext cx="4047881" cy="4525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Click to add text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9" hasCustomPrompt="1"/>
          </p:nvPr>
        </p:nvSpPr>
        <p:spPr>
          <a:xfrm>
            <a:off x="6095998" y="1600201"/>
            <a:ext cx="4047881" cy="4525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060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88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WP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0581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>
            <a:off x="2048118" y="2059145"/>
            <a:ext cx="8114950" cy="388620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2222501" y="4130675"/>
            <a:ext cx="5541878" cy="9382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en-GB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Section break</a:t>
            </a:r>
            <a:endParaRPr lang="en-GB" dirty="0"/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222501" y="5068889"/>
            <a:ext cx="6993688" cy="44959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en-GB" sz="3200" kern="1200" dirty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…add text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261938" y="2058988"/>
            <a:ext cx="1503362" cy="391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Click the icon to add a photo</a:t>
            </a:r>
            <a:endParaRPr lang="en-GB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10425626" y="2058988"/>
            <a:ext cx="1503362" cy="391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Click the icon to add a photo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861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>
            <a:spLocks noChangeAspect="1"/>
          </p:cNvSpPr>
          <p:nvPr userDrawn="1"/>
        </p:nvSpPr>
        <p:spPr>
          <a:xfrm>
            <a:off x="4439817" y="1556792"/>
            <a:ext cx="7567534" cy="468052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5880100" y="3609975"/>
            <a:ext cx="5421313" cy="1243013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spcBef>
                <a:spcPct val="0"/>
              </a:spcBef>
              <a:buNone/>
              <a:defRPr lang="en-GB" sz="5400" kern="12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en-GB" dirty="0" smtClean="0"/>
              <a:t>Presentation Title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168" y="548680"/>
            <a:ext cx="3791712" cy="871728"/>
          </a:xfrm>
          <a:prstGeom prst="rect">
            <a:avLst/>
          </a:prstGeom>
        </p:spPr>
      </p:pic>
      <p:sp>
        <p:nvSpPr>
          <p:cNvPr id="5" name="Rounded Rectangle 4"/>
          <p:cNvSpPr>
            <a:spLocks noChangeAspect="1"/>
          </p:cNvSpPr>
          <p:nvPr userDrawn="1"/>
        </p:nvSpPr>
        <p:spPr>
          <a:xfrm>
            <a:off x="213066" y="1556792"/>
            <a:ext cx="4082735" cy="468052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  <a:effectLst>
                <a:outerShdw blurRad="50800" dist="50800" dir="5400000" sx="1000" sy="1000" algn="ctr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305979" y="4852988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white">
                    <a:alpha val="50000"/>
                  </a:prstClr>
                </a:solidFill>
              </a:rPr>
              <a:t>a water secure world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6954253" y="4852988"/>
            <a:ext cx="4347160" cy="577767"/>
          </a:xfrm>
          <a:prstGeom prst="rect">
            <a:avLst/>
          </a:prstGeom>
        </p:spPr>
        <p:txBody>
          <a:bodyPr anchor="t"/>
          <a:lstStyle>
            <a:lvl1pPr marL="0" indent="0" algn="r" defTabSz="914400" rtl="0" eaLnBrk="1" latinLnBrk="0" hangingPunct="1">
              <a:spcBef>
                <a:spcPct val="0"/>
              </a:spcBef>
              <a:buNone/>
              <a:defRPr lang="en-GB" sz="2000" kern="12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en-GB" dirty="0" smtClean="0"/>
              <a:t>Presentation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36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6" hasCustomPrompt="1"/>
          </p:nvPr>
        </p:nvSpPr>
        <p:spPr>
          <a:xfrm>
            <a:off x="193675" y="1556792"/>
            <a:ext cx="4092575" cy="4680520"/>
          </a:xfrm>
          <a:prstGeom prst="round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Click the icon to add a photo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168" y="548680"/>
            <a:ext cx="3791712" cy="871728"/>
          </a:xfrm>
          <a:prstGeom prst="rect">
            <a:avLst/>
          </a:prstGeom>
        </p:spPr>
      </p:pic>
      <p:sp>
        <p:nvSpPr>
          <p:cNvPr id="8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5880100" y="3609975"/>
            <a:ext cx="5421313" cy="1243013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spcBef>
                <a:spcPct val="0"/>
              </a:spcBef>
              <a:buNone/>
              <a:defRPr lang="en-GB" sz="5400" kern="12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6954253" y="4852988"/>
            <a:ext cx="4347160" cy="577767"/>
          </a:xfrm>
          <a:prstGeom prst="rect">
            <a:avLst/>
          </a:prstGeom>
        </p:spPr>
        <p:txBody>
          <a:bodyPr anchor="t"/>
          <a:lstStyle>
            <a:lvl1pPr marL="0" indent="0" algn="r" defTabSz="914400" rtl="0" eaLnBrk="1" latinLnBrk="0" hangingPunct="1">
              <a:spcBef>
                <a:spcPct val="0"/>
              </a:spcBef>
              <a:buNone/>
              <a:defRPr lang="en-GB" sz="2000" kern="12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en-GB" dirty="0" smtClean="0"/>
              <a:t>Presentation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647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719" y="397310"/>
            <a:ext cx="2192469" cy="504056"/>
          </a:xfrm>
          <a:prstGeom prst="rect">
            <a:avLst/>
          </a:prstGeom>
        </p:spPr>
      </p:pic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88232" y="6629400"/>
            <a:ext cx="1754674" cy="228600"/>
          </a:xfrm>
          <a:prstGeom prst="round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2038525" y="6629400"/>
            <a:ext cx="8114950" cy="228600"/>
          </a:xfrm>
          <a:prstGeom prst="round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 userDrawn="1"/>
        </p:nvSpPr>
        <p:spPr bwMode="auto">
          <a:xfrm>
            <a:off x="10433954" y="6513000"/>
            <a:ext cx="1503255" cy="345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solidFill>
                  <a:srgbClr val="40404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www.</a:t>
            </a:r>
            <a:r>
              <a:rPr lang="en-GB" dirty="0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gwp.</a:t>
            </a:r>
            <a:r>
              <a:rPr lang="en-GB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org</a:t>
            </a:r>
            <a:endParaRPr lang="en-GB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0" y="6629400"/>
            <a:ext cx="478582" cy="228600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474538" y="6604922"/>
            <a:ext cx="949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August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1363579" y="6604924"/>
            <a:ext cx="5314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rtl="0" eaLnBrk="1" latinLnBrk="0" hangingPunct="1"/>
            <a:r>
              <a:rPr lang="en-GB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2015</a:t>
            </a:r>
            <a:endParaRPr lang="en-GB" sz="12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009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9" r:id="rId2"/>
    <p:sldLayoutId id="2147483700" r:id="rId3"/>
    <p:sldLayoutId id="2147483701" r:id="rId4"/>
    <p:sldLayoutId id="2147483693" r:id="rId5"/>
    <p:sldLayoutId id="2147483698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ChangeArrowheads="1"/>
          </p:cNvSpPr>
          <p:nvPr userDrawn="1"/>
        </p:nvSpPr>
        <p:spPr bwMode="auto">
          <a:xfrm>
            <a:off x="10624454" y="6386000"/>
            <a:ext cx="1503255" cy="345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solidFill>
                  <a:srgbClr val="40404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www.</a:t>
            </a:r>
            <a:r>
              <a:rPr lang="en-GB" dirty="0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gwp.</a:t>
            </a:r>
            <a:r>
              <a:rPr lang="en-GB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org</a:t>
            </a:r>
            <a:endParaRPr lang="en-GB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168" y="548680"/>
            <a:ext cx="3791712" cy="871728"/>
          </a:xfrm>
          <a:prstGeom prst="rect">
            <a:avLst/>
          </a:prstGeom>
        </p:spPr>
      </p:pic>
      <p:sp>
        <p:nvSpPr>
          <p:cNvPr id="6" name="Rounded Rectangle 5"/>
          <p:cNvSpPr>
            <a:spLocks noChangeAspect="1"/>
          </p:cNvSpPr>
          <p:nvPr userDrawn="1"/>
        </p:nvSpPr>
        <p:spPr>
          <a:xfrm>
            <a:off x="4439817" y="1556792"/>
            <a:ext cx="7567534" cy="468052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2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702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wp.org/en/ToolBox/PUBLICATIONS/" TargetMode="External"/><Relationship Id="rId2" Type="http://schemas.openxmlformats.org/officeDocument/2006/relationships/hyperlink" Target="http://www.gwp.org/en/ToolBox/PUBLICATIONS/Background-paper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68" b="27968"/>
          <a:stretch>
            <a:fillRect/>
          </a:stretch>
        </p:blipFill>
        <p:spPr/>
      </p:pic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696287" y="2201663"/>
            <a:ext cx="7226423" cy="2651326"/>
          </a:xfrm>
        </p:spPr>
        <p:txBody>
          <a:bodyPr/>
          <a:lstStyle/>
          <a:p>
            <a:pPr algn="l"/>
            <a:r>
              <a:rPr lang="en-GB" sz="3600" dirty="0" smtClean="0"/>
              <a:t>Promoting</a:t>
            </a:r>
            <a:r>
              <a:rPr lang="en-GB" dirty="0" smtClean="0"/>
              <a:t> </a:t>
            </a:r>
            <a:r>
              <a:rPr lang="en-GB" sz="3600" dirty="0" smtClean="0"/>
              <a:t>Effective Trans-basin Water Use and Management Cooperation Among Riparian Nations: </a:t>
            </a:r>
            <a:endParaRPr lang="en-GB" sz="3600" dirty="0" smtClean="0"/>
          </a:p>
          <a:p>
            <a:pPr algn="l"/>
            <a:r>
              <a:rPr lang="en-GB" sz="3600" dirty="0" smtClean="0"/>
              <a:t>From </a:t>
            </a:r>
            <a:r>
              <a:rPr lang="en-GB" sz="3600" dirty="0" smtClean="0"/>
              <a:t>Principle to Practice</a:t>
            </a:r>
            <a:endParaRPr lang="en-GB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6129867" y="5836356"/>
            <a:ext cx="4255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Presented by DAN TARLOCK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44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1822" y="2041864"/>
            <a:ext cx="9823525" cy="4084300"/>
          </a:xfrm>
        </p:spPr>
        <p:txBody>
          <a:bodyPr/>
          <a:lstStyle/>
          <a:p>
            <a:r>
              <a:rPr lang="en-US" dirty="0" smtClean="0"/>
              <a:t>Continuation of GWP Background Paper </a:t>
            </a:r>
            <a:r>
              <a:rPr lang="en-US" dirty="0" smtClean="0"/>
              <a:t>17: </a:t>
            </a:r>
            <a:r>
              <a:rPr lang="en-US" dirty="0" smtClean="0"/>
              <a:t>International law- Facilitating Transboundary Water Cooperation </a:t>
            </a:r>
          </a:p>
          <a:p>
            <a:r>
              <a:rPr lang="en-US" dirty="0" smtClean="0"/>
              <a:t>This paper is directed GWP basin partners, water managers and water professionals who work with trans-basin  water management institutions.</a:t>
            </a:r>
          </a:p>
          <a:p>
            <a:r>
              <a:rPr lang="en-US" dirty="0" smtClean="0"/>
              <a:t>The paper presents an analytical model to measure effective trans-basin </a:t>
            </a:r>
            <a:r>
              <a:rPr lang="en-US" dirty="0" smtClean="0"/>
              <a:t>cooperation</a:t>
            </a:r>
            <a:endParaRPr lang="sv-SE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Purpose of the </a:t>
            </a:r>
            <a:r>
              <a:rPr lang="en-US" b="1" dirty="0" smtClean="0"/>
              <a:t>Background Paper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078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7565" y="1581875"/>
            <a:ext cx="9987379" cy="4544289"/>
          </a:xfrm>
        </p:spPr>
        <p:txBody>
          <a:bodyPr/>
          <a:lstStyle/>
          <a:p>
            <a:r>
              <a:rPr lang="en-US" dirty="0"/>
              <a:t>Aspiration vs effective </a:t>
            </a:r>
            <a:r>
              <a:rPr lang="en-US" dirty="0" smtClean="0"/>
              <a:t>cooperation</a:t>
            </a:r>
          </a:p>
          <a:p>
            <a:r>
              <a:rPr lang="en-US" dirty="0"/>
              <a:t>To cooperate or not</a:t>
            </a:r>
            <a:r>
              <a:rPr lang="en-US" dirty="0" smtClean="0"/>
              <a:t>?</a:t>
            </a:r>
          </a:p>
          <a:p>
            <a:r>
              <a:rPr lang="en-US" dirty="0"/>
              <a:t>The role of international water </a:t>
            </a:r>
            <a:r>
              <a:rPr lang="en-US" dirty="0" smtClean="0"/>
              <a:t>law</a:t>
            </a:r>
          </a:p>
          <a:p>
            <a:r>
              <a:rPr lang="en-US" dirty="0"/>
              <a:t>Preliminary </a:t>
            </a:r>
            <a:r>
              <a:rPr lang="en-US" dirty="0" smtClean="0"/>
              <a:t>cooperation</a:t>
            </a:r>
          </a:p>
          <a:p>
            <a:r>
              <a:rPr lang="en-US" dirty="0"/>
              <a:t>Open-ended </a:t>
            </a:r>
            <a:r>
              <a:rPr lang="en-US" dirty="0" smtClean="0"/>
              <a:t>cooperation</a:t>
            </a:r>
          </a:p>
          <a:p>
            <a:r>
              <a:rPr lang="en-US" dirty="0"/>
              <a:t>Specific issue </a:t>
            </a:r>
            <a:r>
              <a:rPr lang="en-US" dirty="0" smtClean="0"/>
              <a:t>cooperation</a:t>
            </a:r>
          </a:p>
          <a:p>
            <a:r>
              <a:rPr lang="en-US" dirty="0"/>
              <a:t>Allocation and </a:t>
            </a:r>
            <a:r>
              <a:rPr lang="en-US" dirty="0" smtClean="0"/>
              <a:t>cooperation</a:t>
            </a:r>
          </a:p>
          <a:p>
            <a:r>
              <a:rPr lang="en-US" dirty="0"/>
              <a:t>Cooperation through cost and benefits </a:t>
            </a:r>
            <a:r>
              <a:rPr lang="en-US" dirty="0" smtClean="0"/>
              <a:t>sharing</a:t>
            </a:r>
          </a:p>
          <a:p>
            <a:r>
              <a:rPr lang="en-US" dirty="0"/>
              <a:t>Conclusions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Table of Content in shell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71923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5421" y="1581875"/>
            <a:ext cx="9176791" cy="4544289"/>
          </a:xfrm>
        </p:spPr>
        <p:txBody>
          <a:bodyPr/>
          <a:lstStyle/>
          <a:p>
            <a:r>
              <a:rPr lang="en-US" dirty="0" smtClean="0"/>
              <a:t>The primary challenge for trans-basin management is to move from formal to effective cooperation</a:t>
            </a:r>
          </a:p>
          <a:p>
            <a:endParaRPr lang="en-US" dirty="0"/>
          </a:p>
          <a:p>
            <a:r>
              <a:rPr lang="en-US" dirty="0" smtClean="0"/>
              <a:t>Formal cooperation refers to agreements among riparian nations to cooperate without specific cooperation goals  </a:t>
            </a:r>
          </a:p>
          <a:p>
            <a:endParaRPr lang="en-US" dirty="0"/>
          </a:p>
          <a:p>
            <a:r>
              <a:rPr lang="en-US" dirty="0" smtClean="0"/>
              <a:t>Effective cooperation is outcome cooperation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Water Resources Challenges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877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7049" y="1581875"/>
            <a:ext cx="10271464" cy="4544289"/>
          </a:xfrm>
        </p:spPr>
        <p:txBody>
          <a:bodyPr/>
          <a:lstStyle/>
          <a:p>
            <a:r>
              <a:rPr lang="en-US" dirty="0" smtClean="0"/>
              <a:t>Outcome cooperation refers to meaningful steps to improve water security in basin by allocating, managing or re-allocating shared water resources</a:t>
            </a:r>
          </a:p>
          <a:p>
            <a:endParaRPr lang="en-US" dirty="0"/>
          </a:p>
          <a:p>
            <a:r>
              <a:rPr lang="en-US" dirty="0" smtClean="0"/>
              <a:t>Outcome cooperation can include</a:t>
            </a:r>
          </a:p>
          <a:p>
            <a:pPr lvl="1"/>
            <a:r>
              <a:rPr lang="en-US" dirty="0" smtClean="0"/>
              <a:t>Shared financial benefits</a:t>
            </a:r>
          </a:p>
          <a:p>
            <a:pPr lvl="1"/>
            <a:r>
              <a:rPr lang="en-US" dirty="0" smtClean="0"/>
              <a:t>An initial allocation of each nation’s water </a:t>
            </a:r>
            <a:r>
              <a:rPr lang="en-US" dirty="0" smtClean="0"/>
              <a:t>entitlement</a:t>
            </a:r>
            <a:endParaRPr lang="en-US" dirty="0" smtClean="0"/>
          </a:p>
          <a:p>
            <a:pPr lvl="1"/>
            <a:r>
              <a:rPr lang="en-US" dirty="0" smtClean="0"/>
              <a:t>A reallocation to provide fairer access among all basin nations</a:t>
            </a:r>
          </a:p>
          <a:p>
            <a:pPr lvl="1"/>
            <a:r>
              <a:rPr lang="en-US" dirty="0" smtClean="0"/>
              <a:t>Adaptation to changed conditions such as climate change or the restoration of degraded aquatic ecosystems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Water Resources Challenges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5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8273" y="1581875"/>
            <a:ext cx="9960744" cy="4544289"/>
          </a:xfrm>
        </p:spPr>
        <p:txBody>
          <a:bodyPr/>
          <a:lstStyle/>
          <a:p>
            <a:r>
              <a:rPr lang="en-US" dirty="0" smtClean="0"/>
              <a:t>Existing transboundary-basin cooperation studies do not distinguish among different levels of cooperation along the cooperation continuum</a:t>
            </a:r>
          </a:p>
          <a:p>
            <a:r>
              <a:rPr lang="en-US" dirty="0" smtClean="0"/>
              <a:t>Effective transboundary </a:t>
            </a:r>
            <a:r>
              <a:rPr lang="en-US" dirty="0" smtClean="0"/>
              <a:t>basin </a:t>
            </a:r>
            <a:r>
              <a:rPr lang="en-US" dirty="0" smtClean="0"/>
              <a:t>cooperation is a central element of enhanced basin water security</a:t>
            </a:r>
          </a:p>
          <a:p>
            <a:r>
              <a:rPr lang="en-US" dirty="0" smtClean="0"/>
              <a:t>Cooperation must provide measurable benefits to basin nations</a:t>
            </a:r>
          </a:p>
          <a:p>
            <a:r>
              <a:rPr lang="en-US" dirty="0" smtClean="0"/>
              <a:t>Effective cooperation requires a strong legal framework </a:t>
            </a:r>
          </a:p>
          <a:p>
            <a:r>
              <a:rPr lang="en-US" dirty="0" smtClean="0"/>
              <a:t>International water law provides such a framework</a:t>
            </a:r>
            <a:endParaRPr lang="sv-SE" dirty="0"/>
          </a:p>
          <a:p>
            <a:endParaRPr lang="sv-SE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Conclusions in the paper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324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9911" y="1581875"/>
            <a:ext cx="9212301" cy="4544289"/>
          </a:xfrm>
        </p:spPr>
        <p:txBody>
          <a:bodyPr/>
          <a:lstStyle/>
          <a:p>
            <a:r>
              <a:rPr lang="en-US" dirty="0" smtClean="0"/>
              <a:t>There are many examples of the failure of trans-basin states to cooperate, </a:t>
            </a:r>
            <a:r>
              <a:rPr lang="en-US" dirty="0" smtClean="0"/>
              <a:t>but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There are examples of effective cooperative  </a:t>
            </a:r>
            <a:r>
              <a:rPr lang="en-US" dirty="0" smtClean="0"/>
              <a:t>cooperation</a:t>
            </a:r>
          </a:p>
          <a:p>
            <a:pPr lvl="1"/>
            <a:r>
              <a:rPr lang="en-US" dirty="0" smtClean="0"/>
              <a:t>These </a:t>
            </a:r>
            <a:r>
              <a:rPr lang="en-US" dirty="0" smtClean="0"/>
              <a:t>examples provide precedents which can be adapted to the hydrological and political context of individual basins </a:t>
            </a:r>
            <a:endParaRPr lang="en-US" dirty="0" smtClean="0"/>
          </a:p>
          <a:p>
            <a:pPr lvl="1"/>
            <a:r>
              <a:rPr lang="en-US" dirty="0" smtClean="0"/>
              <a:t>Effective </a:t>
            </a:r>
            <a:r>
              <a:rPr lang="en-US" dirty="0" smtClean="0"/>
              <a:t>cooperation  can be integrated into the GWP’s IWRM </a:t>
            </a:r>
            <a:r>
              <a:rPr lang="en-US" dirty="0" smtClean="0"/>
              <a:t>framework </a:t>
            </a:r>
            <a:r>
              <a:rPr lang="en-US" dirty="0" smtClean="0"/>
              <a:t>to help individual basins achieve concrete water security goals</a:t>
            </a:r>
          </a:p>
          <a:p>
            <a:endParaRPr lang="sv-SE" dirty="0"/>
          </a:p>
          <a:p>
            <a:endParaRPr lang="sv-SE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Key messages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628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34321" y="569626"/>
            <a:ext cx="9698636" cy="581618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Read </a:t>
            </a:r>
            <a:r>
              <a:rPr lang="en-US" dirty="0" smtClean="0"/>
              <a:t>the full paper here: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http://www.gwp.org/en/ToolBox/PUBLICATIONS/Background-papers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more knowledge products of GWP Technical Committee here: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http://www.gwp.org/en/ToolBox/PUBLICATIONS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10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W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765_GWP_PP_v11" id="{DF03CAE9-0623-4EBE-A3B8-6D7BBCC77FB2}" vid="{158CBE77-4295-4B2A-AC1A-E838285421C7}"/>
    </a:ext>
  </a:extLst>
</a:theme>
</file>

<file path=ppt/theme/theme2.xml><?xml version="1.0" encoding="utf-8"?>
<a:theme xmlns:a="http://schemas.openxmlformats.org/drawingml/2006/main" name="GWP Titl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765_GWP_PP_v11" id="{DF03CAE9-0623-4EBE-A3B8-6D7BBCC77FB2}" vid="{CD7DC75F-4A44-491D-9B13-A0479A8FDA3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ack to Office Report (BTOR)" ma:contentTypeID="0x01010032BEC331B2C05C4C9BE68FA7F63CD91200F250C752511B0649B7064D677C4C1735" ma:contentTypeVersion="8" ma:contentTypeDescription="" ma:contentTypeScope="" ma:versionID="fdc9a8065ef97a9fa7314875df3bf541">
  <xsd:schema xmlns:xsd="http://www.w3.org/2001/XMLSchema" xmlns:xs="http://www.w3.org/2001/XMLSchema" xmlns:p="http://schemas.microsoft.com/office/2006/metadata/properties" xmlns:ns2="727cbe8a-7506-46c7-91b8-16d71a34f108" xmlns:ns3="a49db6b1-bbac-4ce4-b5ca-5060610f50a5" targetNamespace="http://schemas.microsoft.com/office/2006/metadata/properties" ma:root="true" ma:fieldsID="0928f0f974f5238e80195f05633c872a" ns2:_="" ns3:_="">
    <xsd:import namespace="727cbe8a-7506-46c7-91b8-16d71a34f108"/>
    <xsd:import namespace="a49db6b1-bbac-4ce4-b5ca-5060610f50a5"/>
    <xsd:element name="properties">
      <xsd:complexType>
        <xsd:sequence>
          <xsd:element name="documentManagement">
            <xsd:complexType>
              <xsd:all>
                <xsd:element ref="ns2:SharingHintHash" minOccurs="0"/>
                <xsd:element ref="ns3:Main_x0020_Header" minOccurs="0"/>
                <xsd:element ref="ns3:Sub_x0020_Header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7cbe8a-7506-46c7-91b8-16d71a34f108" elementFormDefault="qualified">
    <xsd:import namespace="http://schemas.microsoft.com/office/2006/documentManagement/types"/>
    <xsd:import namespace="http://schemas.microsoft.com/office/infopath/2007/PartnerControls"/>
    <xsd:element name="SharingHintHash" ma:index="8" nillable="true" ma:displayName="Sharing Hint Hash" ma:internalName="SharingHintHash" ma:readOnly="true">
      <xsd:simpleType>
        <xsd:restriction base="dms:Text"/>
      </xsd:simple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db6b1-bbac-4ce4-b5ca-5060610f50a5" elementFormDefault="qualified">
    <xsd:import namespace="http://schemas.microsoft.com/office/2006/documentManagement/types"/>
    <xsd:import namespace="http://schemas.microsoft.com/office/infopath/2007/PartnerControls"/>
    <xsd:element name="Main_x0020_Header" ma:index="9" nillable="true" ma:displayName="Main Header" ma:format="Dropdown" ma:internalName="Main_x0020_Header">
      <xsd:simpleType>
        <xsd:restriction base="dms:Choice">
          <xsd:enumeration value="Human Resources"/>
          <xsd:enumeration value="Internal Meetings"/>
          <xsd:enumeration value="Presentations, reports, letters &amp; invitations"/>
          <xsd:enumeration value="Travel"/>
        </xsd:restriction>
      </xsd:simpleType>
    </xsd:element>
    <xsd:element name="Sub_x0020_Header" ma:index="10" nillable="true" ma:displayName="Sub Header" ma:format="Dropdown" ma:internalName="Sub_x0020_Header">
      <xsd:simpleType>
        <xsd:restriction base="dms:Choice">
          <xsd:enumeration value="Interns, consultants, hourly staff"/>
          <xsd:enumeration value="Staff"/>
          <xsd:enumeration value="GWP Visual Bran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_x0020_Header xmlns="a49db6b1-bbac-4ce4-b5ca-5060610f50a5" xsi:nil="true"/>
    <Main_x0020_Header xmlns="a49db6b1-bbac-4ce4-b5ca-5060610f50a5">Presentations, reports, letters &amp; invitations</Main_x0020_Header>
  </documentManagement>
</p:properties>
</file>

<file path=customXml/itemProps1.xml><?xml version="1.0" encoding="utf-8"?>
<ds:datastoreItem xmlns:ds="http://schemas.openxmlformats.org/officeDocument/2006/customXml" ds:itemID="{0578627D-B6F6-4594-9E7F-D0E2F25F76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7cbe8a-7506-46c7-91b8-16d71a34f108"/>
    <ds:schemaRef ds:uri="a49db6b1-bbac-4ce4-b5ca-5060610f5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004848-12CA-42C3-A816-2C3DAD7FA9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B70447-B59C-4D7D-B21D-ABFA01131C38}">
  <ds:schemaRefs>
    <ds:schemaRef ds:uri="a49db6b1-bbac-4ce4-b5ca-5060610f50a5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727cbe8a-7506-46c7-91b8-16d71a34f10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P765_GWP_PPT_Final</Template>
  <TotalTime>171</TotalTime>
  <Words>345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GWP</vt:lpstr>
      <vt:lpstr>GWP Titles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Ericson</dc:creator>
  <cp:lastModifiedBy>Danka Thalmeinerova</cp:lastModifiedBy>
  <cp:revision>21</cp:revision>
  <dcterms:created xsi:type="dcterms:W3CDTF">2015-02-25T05:13:54Z</dcterms:created>
  <dcterms:modified xsi:type="dcterms:W3CDTF">2015-08-18T06:45:22Z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0x01010032BEC331B2C05C4C9BE68FA7F63CD91200F250C752511B0649B7064D677C4C1735</vt:lpwstr>
  </property>
</Properties>
</file>