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  <p:sldMasterId id="2147483648" r:id="rId5"/>
  </p:sldMasterIdLst>
  <p:notesMasterIdLst>
    <p:notesMasterId r:id="rId28"/>
  </p:notesMasterIdLst>
  <p:sldIdLst>
    <p:sldId id="278" r:id="rId6"/>
    <p:sldId id="269" r:id="rId7"/>
    <p:sldId id="279" r:id="rId8"/>
    <p:sldId id="289" r:id="rId9"/>
    <p:sldId id="280" r:id="rId10"/>
    <p:sldId id="284" r:id="rId11"/>
    <p:sldId id="290" r:id="rId12"/>
    <p:sldId id="287" r:id="rId13"/>
    <p:sldId id="291" r:id="rId14"/>
    <p:sldId id="281" r:id="rId15"/>
    <p:sldId id="293" r:id="rId16"/>
    <p:sldId id="294" r:id="rId17"/>
    <p:sldId id="295" r:id="rId18"/>
    <p:sldId id="296" r:id="rId19"/>
    <p:sldId id="298" r:id="rId20"/>
    <p:sldId id="299" r:id="rId21"/>
    <p:sldId id="300" r:id="rId22"/>
    <p:sldId id="301" r:id="rId23"/>
    <p:sldId id="302" r:id="rId24"/>
    <p:sldId id="283" r:id="rId25"/>
    <p:sldId id="282" r:id="rId26"/>
    <p:sldId id="288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73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3C63F-932C-4E33-B267-229C602C10E1}" type="datetimeFigureOut">
              <a:rPr lang="en-GB" smtClean="0"/>
              <a:pPr/>
              <a:t>21/08/2015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DF595D-7A20-49F8-B11F-67EFD204D39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502159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WP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1"/>
          <p:cNvSpPr>
            <a:spLocks noGrp="1"/>
          </p:cNvSpPr>
          <p:nvPr>
            <p:ph sz="quarter" idx="14" hasCustomPrompt="1"/>
          </p:nvPr>
        </p:nvSpPr>
        <p:spPr>
          <a:xfrm>
            <a:off x="2047875" y="1588168"/>
            <a:ext cx="8115300" cy="977232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  <a:lvl2pPr marL="457200" indent="0">
              <a:buNone/>
              <a:defRPr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</a:p>
          <a:p>
            <a:pPr lvl="4"/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048118" y="2702651"/>
            <a:ext cx="8114951" cy="3423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2047261" y="458802"/>
            <a:ext cx="7449665" cy="11230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rgbClr val="00B050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en-GB" dirty="0" smtClean="0"/>
              <a:t>Title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803530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WP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 hasCustomPrompt="1"/>
          </p:nvPr>
        </p:nvSpPr>
        <p:spPr>
          <a:xfrm>
            <a:off x="2047261" y="1581875"/>
            <a:ext cx="8114951" cy="4544289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GB" dirty="0" smtClean="0"/>
              <a:t>Click to add text</a:t>
            </a:r>
            <a:endParaRPr lang="en-GB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2047261" y="458802"/>
            <a:ext cx="7449665" cy="11230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rgbClr val="00B050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en-GB" dirty="0" smtClean="0"/>
              <a:t>Title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4118416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WP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2047261" y="458802"/>
            <a:ext cx="7449665" cy="11230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rgbClr val="00B050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8" hasCustomPrompt="1"/>
          </p:nvPr>
        </p:nvSpPr>
        <p:spPr>
          <a:xfrm>
            <a:off x="2048117" y="1600201"/>
            <a:ext cx="4047881" cy="4525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Click to add text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9" hasCustomPrompt="1"/>
          </p:nvPr>
        </p:nvSpPr>
        <p:spPr>
          <a:xfrm>
            <a:off x="6095998" y="1600201"/>
            <a:ext cx="4047881" cy="4525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Click to add text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078060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WP 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2047261" y="458802"/>
            <a:ext cx="7449665" cy="11230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rgbClr val="00B050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en-GB" dirty="0" smtClean="0"/>
              <a:t>Title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35288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GWP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090581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WP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 userDrawn="1"/>
        </p:nvSpPr>
        <p:spPr>
          <a:xfrm>
            <a:off x="2048118" y="2059145"/>
            <a:ext cx="8114950" cy="3886201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2222501" y="4130675"/>
            <a:ext cx="5541878" cy="9382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lang="en-GB" sz="5400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Section break</a:t>
            </a:r>
            <a:endParaRPr lang="en-GB" dirty="0"/>
          </a:p>
        </p:txBody>
      </p:sp>
      <p:sp>
        <p:nvSpPr>
          <p:cNvPr id="24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2222501" y="5068889"/>
            <a:ext cx="6993688" cy="44959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lang="en-GB" sz="3200" kern="1200" dirty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…add text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261938" y="2058988"/>
            <a:ext cx="1503362" cy="391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GB" dirty="0" smtClean="0"/>
              <a:t>Click the icon to add a photo</a:t>
            </a:r>
            <a:endParaRPr lang="en-GB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10425626" y="2058988"/>
            <a:ext cx="1503362" cy="39116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GB" dirty="0" smtClean="0"/>
              <a:t>Click the icon to add a photo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188861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WP 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>
            <a:spLocks noChangeAspect="1"/>
          </p:cNvSpPr>
          <p:nvPr userDrawn="1"/>
        </p:nvSpPr>
        <p:spPr>
          <a:xfrm>
            <a:off x="4439817" y="1556792"/>
            <a:ext cx="7567534" cy="468052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5880100" y="3609975"/>
            <a:ext cx="5421313" cy="1243013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spcBef>
                <a:spcPct val="0"/>
              </a:spcBef>
              <a:buNone/>
              <a:defRPr lang="en-GB" sz="5400" kern="120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en-GB" dirty="0" smtClean="0"/>
              <a:t>Presentation Title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168" y="548680"/>
            <a:ext cx="3791712" cy="871728"/>
          </a:xfrm>
          <a:prstGeom prst="rect">
            <a:avLst/>
          </a:prstGeom>
        </p:spPr>
      </p:pic>
      <p:sp>
        <p:nvSpPr>
          <p:cNvPr id="5" name="Rounded Rectangle 4"/>
          <p:cNvSpPr>
            <a:spLocks noChangeAspect="1"/>
          </p:cNvSpPr>
          <p:nvPr userDrawn="1"/>
        </p:nvSpPr>
        <p:spPr>
          <a:xfrm>
            <a:off x="213066" y="1556792"/>
            <a:ext cx="4082735" cy="468052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  <a:effectLst>
                <a:outerShdw blurRad="50800" dist="50800" dir="5400000" sx="1000" sy="1000" algn="ctr" rotWithShape="0">
                  <a:srgbClr val="000000"/>
                </a:outerShdw>
              </a:effectLst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305979" y="4852988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white">
                    <a:alpha val="50000"/>
                  </a:prstClr>
                </a:solidFill>
              </a:rPr>
              <a:t>a water secure world</a:t>
            </a:r>
          </a:p>
        </p:txBody>
      </p:sp>
      <p:sp>
        <p:nvSpPr>
          <p:cNvPr id="8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6954253" y="4852988"/>
            <a:ext cx="4347160" cy="577767"/>
          </a:xfrm>
          <a:prstGeom prst="rect">
            <a:avLst/>
          </a:prstGeom>
        </p:spPr>
        <p:txBody>
          <a:bodyPr anchor="t"/>
          <a:lstStyle>
            <a:lvl1pPr marL="0" indent="0" algn="r" defTabSz="914400" rtl="0" eaLnBrk="1" latinLnBrk="0" hangingPunct="1">
              <a:spcBef>
                <a:spcPct val="0"/>
              </a:spcBef>
              <a:buNone/>
              <a:defRPr lang="en-GB" sz="2000" kern="120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en-GB" dirty="0" smtClean="0"/>
              <a:t>Presentation sub-title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410336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WP 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6" hasCustomPrompt="1"/>
          </p:nvPr>
        </p:nvSpPr>
        <p:spPr>
          <a:xfrm>
            <a:off x="193675" y="1556792"/>
            <a:ext cx="4092575" cy="4680520"/>
          </a:xfrm>
          <a:prstGeom prst="round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Click the icon to add a photo</a:t>
            </a:r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168" y="548680"/>
            <a:ext cx="3791712" cy="871728"/>
          </a:xfrm>
          <a:prstGeom prst="rect">
            <a:avLst/>
          </a:prstGeom>
        </p:spPr>
      </p:pic>
      <p:sp>
        <p:nvSpPr>
          <p:cNvPr id="8" name="Content Placeholder 6"/>
          <p:cNvSpPr>
            <a:spLocks noGrp="1"/>
          </p:cNvSpPr>
          <p:nvPr>
            <p:ph sz="quarter" idx="11" hasCustomPrompt="1"/>
          </p:nvPr>
        </p:nvSpPr>
        <p:spPr>
          <a:xfrm>
            <a:off x="5880100" y="3609975"/>
            <a:ext cx="5421313" cy="1243013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spcBef>
                <a:spcPct val="0"/>
              </a:spcBef>
              <a:buNone/>
              <a:defRPr lang="en-GB" sz="5400" kern="120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9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6954253" y="4852988"/>
            <a:ext cx="4347160" cy="577767"/>
          </a:xfrm>
          <a:prstGeom prst="rect">
            <a:avLst/>
          </a:prstGeom>
        </p:spPr>
        <p:txBody>
          <a:bodyPr anchor="t"/>
          <a:lstStyle>
            <a:lvl1pPr marL="0" indent="0" algn="r" defTabSz="914400" rtl="0" eaLnBrk="1" latinLnBrk="0" hangingPunct="1">
              <a:spcBef>
                <a:spcPct val="0"/>
              </a:spcBef>
              <a:buNone/>
              <a:defRPr lang="en-GB" sz="2000" kern="120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en-GB" dirty="0" smtClean="0"/>
              <a:t>Presentation sub-title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198647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1719" y="397310"/>
            <a:ext cx="2192469" cy="504056"/>
          </a:xfrm>
          <a:prstGeom prst="rect">
            <a:avLst/>
          </a:prstGeom>
        </p:spPr>
      </p:pic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88232" y="6629400"/>
            <a:ext cx="1754674" cy="228600"/>
          </a:xfrm>
          <a:prstGeom prst="round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2038525" y="6629400"/>
            <a:ext cx="8114950" cy="228600"/>
          </a:xfrm>
          <a:prstGeom prst="round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 userDrawn="1"/>
        </p:nvSpPr>
        <p:spPr bwMode="auto">
          <a:xfrm>
            <a:off x="10433954" y="6513000"/>
            <a:ext cx="1503255" cy="345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>
                <a:solidFill>
                  <a:srgbClr val="40404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www.</a:t>
            </a:r>
            <a:r>
              <a:rPr lang="en-GB" dirty="0">
                <a:solidFill>
                  <a:srgbClr val="00B0F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gwp.</a:t>
            </a:r>
            <a:r>
              <a:rPr lang="en-GB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org</a:t>
            </a:r>
            <a:endParaRPr lang="en-GB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0" y="6629400"/>
            <a:ext cx="478582" cy="228600"/>
          </a:xfrm>
          <a:prstGeom prst="rect">
            <a:avLst/>
          </a:prstGeom>
          <a:solidFill>
            <a:srgbClr val="00B050"/>
          </a:solidFill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474538" y="6604922"/>
            <a:ext cx="9491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August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1363579" y="6604924"/>
            <a:ext cx="5314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rtl="0" eaLnBrk="1" latinLnBrk="0" hangingPunct="1"/>
            <a:r>
              <a:rPr lang="en-GB"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2015</a:t>
            </a:r>
            <a:endParaRPr lang="en-GB" sz="12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009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9" r:id="rId2"/>
    <p:sldLayoutId id="2147483700" r:id="rId3"/>
    <p:sldLayoutId id="2147483701" r:id="rId4"/>
    <p:sldLayoutId id="2147483693" r:id="rId5"/>
    <p:sldLayoutId id="2147483698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2"/>
          <p:cNvSpPr txBox="1">
            <a:spLocks noChangeArrowheads="1"/>
          </p:cNvSpPr>
          <p:nvPr userDrawn="1"/>
        </p:nvSpPr>
        <p:spPr bwMode="auto">
          <a:xfrm>
            <a:off x="10624454" y="6386000"/>
            <a:ext cx="1503255" cy="345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>
                <a:solidFill>
                  <a:srgbClr val="40404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www.</a:t>
            </a:r>
            <a:r>
              <a:rPr lang="en-GB" dirty="0">
                <a:solidFill>
                  <a:srgbClr val="00B0F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gwp.</a:t>
            </a:r>
            <a:r>
              <a:rPr lang="en-GB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org</a:t>
            </a:r>
            <a:endParaRPr lang="en-GB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168" y="548680"/>
            <a:ext cx="3791712" cy="871728"/>
          </a:xfrm>
          <a:prstGeom prst="rect">
            <a:avLst/>
          </a:prstGeom>
        </p:spPr>
      </p:pic>
      <p:sp>
        <p:nvSpPr>
          <p:cNvPr id="6" name="Rounded Rectangle 5"/>
          <p:cNvSpPr>
            <a:spLocks noChangeAspect="1"/>
          </p:cNvSpPr>
          <p:nvPr userDrawn="1"/>
        </p:nvSpPr>
        <p:spPr>
          <a:xfrm>
            <a:off x="4439817" y="1556792"/>
            <a:ext cx="7567534" cy="468052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027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702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wp.org/en/ToolBox/PUBLICATIONS/" TargetMode="External"/><Relationship Id="rId2" Type="http://schemas.openxmlformats.org/officeDocument/2006/relationships/hyperlink" Target="http://www.gwp.org/en/ToolBox/PUBLICATIONS/Technical-Focus-Paper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sz="quarter" idx="16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7968" b="27968"/>
          <a:stretch>
            <a:fillRect/>
          </a:stretch>
        </p:blipFill>
        <p:spPr/>
      </p:pic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4503761" y="2975213"/>
            <a:ext cx="7465325" cy="1877776"/>
          </a:xfrm>
        </p:spPr>
        <p:txBody>
          <a:bodyPr/>
          <a:lstStyle/>
          <a:p>
            <a:r>
              <a:rPr lang="en-US" altLang="zh-CN" sz="4400" dirty="0" smtClean="0"/>
              <a:t>China’s Water Resources Management Challenge: The Three Redlines</a:t>
            </a:r>
            <a:endParaRPr lang="en-GB" sz="44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sv-SE" dirty="0" smtClean="0"/>
              <a:t>E</a:t>
            </a:r>
            <a:endParaRPr lang="sv-SE" dirty="0"/>
          </a:p>
        </p:txBody>
      </p:sp>
      <p:sp>
        <p:nvSpPr>
          <p:cNvPr id="2" name="TextBox 1"/>
          <p:cNvSpPr txBox="1"/>
          <p:nvPr/>
        </p:nvSpPr>
        <p:spPr>
          <a:xfrm>
            <a:off x="6047980" y="5658937"/>
            <a:ext cx="4255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Presented by Dajun Shen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0244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2661" y="458802"/>
            <a:ext cx="8964266" cy="1123073"/>
          </a:xfrm>
        </p:spPr>
        <p:txBody>
          <a:bodyPr/>
          <a:lstStyle/>
          <a:p>
            <a:r>
              <a:rPr lang="en-US" b="1" dirty="0" smtClean="0"/>
              <a:t>Achievements in IWRM in China: three red lines</a:t>
            </a:r>
            <a:endParaRPr lang="en-US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6538" y="1725872"/>
            <a:ext cx="9562530" cy="4183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51467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 redline for total water use</a:t>
            </a:r>
            <a:endParaRPr lang="sv-SE" dirty="0"/>
          </a:p>
          <a:p>
            <a:endParaRPr lang="sv-SE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2661" y="458802"/>
            <a:ext cx="8964266" cy="1123073"/>
          </a:xfrm>
        </p:spPr>
        <p:txBody>
          <a:bodyPr/>
          <a:lstStyle/>
          <a:p>
            <a:r>
              <a:rPr lang="en-US" b="1" dirty="0" smtClean="0"/>
              <a:t>Achievements in IWRM in China: three red lines</a:t>
            </a:r>
            <a:endParaRPr lang="en-US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1030" y="2072479"/>
            <a:ext cx="7803219" cy="3823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51467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 redline for water use efficiency</a:t>
            </a:r>
          </a:p>
          <a:p>
            <a:pPr lvl="1"/>
            <a:endParaRPr lang="sv-SE" dirty="0"/>
          </a:p>
          <a:p>
            <a:endParaRPr lang="sv-SE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2661" y="458802"/>
            <a:ext cx="8964266" cy="1123073"/>
          </a:xfrm>
        </p:spPr>
        <p:txBody>
          <a:bodyPr/>
          <a:lstStyle/>
          <a:p>
            <a:r>
              <a:rPr lang="en-US" b="1" dirty="0" smtClean="0"/>
              <a:t>Achievements in IWRM in China: three red lines</a:t>
            </a:r>
            <a:endParaRPr lang="en-US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6180" y="2074461"/>
            <a:ext cx="7105367" cy="379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51467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 redline for controlling pollution</a:t>
            </a:r>
          </a:p>
          <a:p>
            <a:pPr lvl="1"/>
            <a:endParaRPr lang="sv-SE" dirty="0"/>
          </a:p>
          <a:p>
            <a:endParaRPr lang="sv-SE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2661" y="458802"/>
            <a:ext cx="8964266" cy="1123073"/>
          </a:xfrm>
        </p:spPr>
        <p:txBody>
          <a:bodyPr/>
          <a:lstStyle/>
          <a:p>
            <a:r>
              <a:rPr lang="en-US" b="1" dirty="0" smtClean="0"/>
              <a:t>Achievements in IWRM in China: three red lines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351467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Controlling total water use</a:t>
            </a:r>
          </a:p>
          <a:p>
            <a:pPr lvl="1"/>
            <a:r>
              <a:rPr lang="sv-SE" dirty="0" smtClean="0"/>
              <a:t>Planning and developing water resources</a:t>
            </a:r>
          </a:p>
          <a:p>
            <a:pPr lvl="1"/>
            <a:r>
              <a:rPr lang="sv-SE" dirty="0" smtClean="0"/>
              <a:t>Controlling water abstraction</a:t>
            </a:r>
          </a:p>
          <a:p>
            <a:pPr lvl="1"/>
            <a:r>
              <a:rPr lang="sv-SE" dirty="0" smtClean="0"/>
              <a:t>Improving water </a:t>
            </a:r>
            <a:r>
              <a:rPr lang="sv-SE" dirty="0" smtClean="0"/>
              <a:t>charges</a:t>
            </a:r>
          </a:p>
          <a:p>
            <a:pPr lvl="1"/>
            <a:r>
              <a:rPr lang="sv-SE" dirty="0" smtClean="0"/>
              <a:t>Controlling groundwater abstraction</a:t>
            </a:r>
          </a:p>
          <a:p>
            <a:pPr lvl="1"/>
            <a:r>
              <a:rPr lang="sv-SE" dirty="0" smtClean="0"/>
              <a:t>Taking an integrated approach</a:t>
            </a:r>
          </a:p>
          <a:p>
            <a:r>
              <a:rPr lang="sv-SE" altLang="zh-CN" dirty="0" smtClean="0"/>
              <a:t>Improving water use efficiency</a:t>
            </a:r>
          </a:p>
          <a:p>
            <a:pPr lvl="1"/>
            <a:r>
              <a:rPr lang="sv-SE" altLang="zh-CN" dirty="0" smtClean="0"/>
              <a:t>Reinforing efficient water use and management</a:t>
            </a:r>
          </a:p>
          <a:p>
            <a:pPr lvl="1"/>
            <a:r>
              <a:rPr lang="sv-SE" altLang="zh-CN" dirty="0" smtClean="0"/>
              <a:t>Strengthening a quota management for water use</a:t>
            </a:r>
          </a:p>
          <a:p>
            <a:pPr lvl="1"/>
            <a:r>
              <a:rPr lang="sv-SE" altLang="zh-CN" dirty="0" smtClean="0"/>
              <a:t>Developing a conservative and water-saving culture</a:t>
            </a:r>
          </a:p>
          <a:p>
            <a:pPr lvl="1"/>
            <a:endParaRPr lang="sv-SE" dirty="0" smtClean="0"/>
          </a:p>
          <a:p>
            <a:pPr lvl="1"/>
            <a:endParaRPr lang="sv-SE" dirty="0" smtClean="0"/>
          </a:p>
          <a:p>
            <a:pPr lvl="1"/>
            <a:endParaRPr lang="sv-SE" dirty="0"/>
          </a:p>
          <a:p>
            <a:endParaRPr lang="sv-SE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2661" y="458802"/>
            <a:ext cx="8964266" cy="1123073"/>
          </a:xfrm>
        </p:spPr>
        <p:txBody>
          <a:bodyPr/>
          <a:lstStyle/>
          <a:p>
            <a:r>
              <a:rPr lang="en-US" b="1" dirty="0" smtClean="0"/>
              <a:t>Achievements in IWRM in China: Main tasks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351467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Controlling pollution</a:t>
            </a:r>
          </a:p>
          <a:p>
            <a:pPr lvl="1"/>
            <a:r>
              <a:rPr lang="sv-SE" dirty="0" smtClean="0"/>
              <a:t>Monitoring and managing water function zones</a:t>
            </a:r>
          </a:p>
          <a:p>
            <a:pPr lvl="1"/>
            <a:r>
              <a:rPr lang="sv-SE" dirty="0" smtClean="0"/>
              <a:t>Protecting drinking water sources</a:t>
            </a:r>
          </a:p>
          <a:p>
            <a:pPr lvl="1"/>
            <a:r>
              <a:rPr lang="sv-SE" dirty="0" smtClean="0"/>
              <a:t>Protecting and restoring ecosystems</a:t>
            </a:r>
          </a:p>
          <a:p>
            <a:pPr lvl="1"/>
            <a:endParaRPr lang="sv-SE" dirty="0" smtClean="0"/>
          </a:p>
          <a:p>
            <a:pPr lvl="1"/>
            <a:endParaRPr lang="sv-SE" dirty="0" smtClean="0"/>
          </a:p>
          <a:p>
            <a:pPr lvl="1"/>
            <a:endParaRPr lang="sv-SE" dirty="0"/>
          </a:p>
          <a:p>
            <a:endParaRPr lang="sv-SE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2661" y="458802"/>
            <a:ext cx="8964266" cy="1123073"/>
          </a:xfrm>
        </p:spPr>
        <p:txBody>
          <a:bodyPr/>
          <a:lstStyle/>
          <a:p>
            <a:r>
              <a:rPr lang="en-US" b="1" dirty="0" smtClean="0"/>
              <a:t>Achievements in IWRM in China: Main tasks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351467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47261" y="1581875"/>
            <a:ext cx="8925539" cy="4544289"/>
          </a:xfrm>
        </p:spPr>
        <p:txBody>
          <a:bodyPr/>
          <a:lstStyle/>
          <a:p>
            <a:r>
              <a:rPr lang="sv-SE" dirty="0" smtClean="0"/>
              <a:t>Political and policy </a:t>
            </a:r>
            <a:r>
              <a:rPr lang="sv-SE" dirty="0" smtClean="0"/>
              <a:t>supports</a:t>
            </a:r>
            <a:endParaRPr lang="sv-SE" dirty="0" smtClean="0"/>
          </a:p>
          <a:p>
            <a:pPr lvl="1"/>
            <a:r>
              <a:rPr lang="sv-SE" dirty="0" smtClean="0"/>
              <a:t>2011 Accerating reform and development for the water sector</a:t>
            </a:r>
          </a:p>
          <a:p>
            <a:pPr lvl="1"/>
            <a:r>
              <a:rPr lang="sv-SE" dirty="0" smtClean="0"/>
              <a:t>2012 Guildelines on implementing the stringent water resources management systms</a:t>
            </a:r>
          </a:p>
          <a:p>
            <a:pPr lvl="1"/>
            <a:r>
              <a:rPr lang="sv-SE" dirty="0" smtClean="0"/>
              <a:t>2013 Regulation on assessment for implementing </a:t>
            </a:r>
            <a:r>
              <a:rPr lang="sv-SE" altLang="zh-CN" dirty="0" smtClean="0"/>
              <a:t>stringent water resources management systms</a:t>
            </a:r>
          </a:p>
          <a:p>
            <a:pPr lvl="1"/>
            <a:r>
              <a:rPr lang="sv-SE" dirty="0" smtClean="0"/>
              <a:t>2014 Workplan for the </a:t>
            </a:r>
            <a:r>
              <a:rPr lang="sv-SE" altLang="zh-CN" dirty="0" smtClean="0"/>
              <a:t>assessment of the stringent water resources management systms</a:t>
            </a:r>
          </a:p>
          <a:p>
            <a:pPr lvl="1"/>
            <a:r>
              <a:rPr lang="sv-SE" dirty="0" smtClean="0"/>
              <a:t>2014 Annoucement of the evaulation results for </a:t>
            </a:r>
            <a:r>
              <a:rPr lang="sv-SE" altLang="zh-CN" dirty="0" smtClean="0"/>
              <a:t>implementing stringent water resources management systms</a:t>
            </a:r>
            <a:endParaRPr lang="sv-SE" dirty="0" smtClean="0"/>
          </a:p>
          <a:p>
            <a:pPr lvl="1"/>
            <a:endParaRPr lang="sv-SE" dirty="0"/>
          </a:p>
          <a:p>
            <a:endParaRPr lang="sv-SE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2661" y="458802"/>
            <a:ext cx="8964266" cy="1123073"/>
          </a:xfrm>
        </p:spPr>
        <p:txBody>
          <a:bodyPr/>
          <a:lstStyle/>
          <a:p>
            <a:r>
              <a:rPr lang="en-US" b="1" dirty="0" smtClean="0"/>
              <a:t>Achievements in IWRM in China: achieved so far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351467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47261" y="1581875"/>
            <a:ext cx="8925539" cy="4544289"/>
          </a:xfrm>
        </p:spPr>
        <p:txBody>
          <a:bodyPr/>
          <a:lstStyle/>
          <a:p>
            <a:r>
              <a:rPr lang="sv-SE" dirty="0" smtClean="0"/>
              <a:t>Capacity building</a:t>
            </a:r>
          </a:p>
          <a:p>
            <a:pPr lvl="1"/>
            <a:r>
              <a:rPr lang="sv-SE" dirty="0" smtClean="0"/>
              <a:t>Improving water-related laws and regulations</a:t>
            </a:r>
          </a:p>
          <a:p>
            <a:pPr lvl="1"/>
            <a:r>
              <a:rPr lang="sv-SE" dirty="0" smtClean="0"/>
              <a:t>Reforming and integrating institutions</a:t>
            </a:r>
          </a:p>
          <a:p>
            <a:pPr lvl="1"/>
            <a:r>
              <a:rPr lang="sv-SE" dirty="0" smtClean="0"/>
              <a:t>Building effective water management system</a:t>
            </a:r>
          </a:p>
          <a:p>
            <a:pPr lvl="1"/>
            <a:r>
              <a:rPr lang="sv-SE" dirty="0" smtClean="0"/>
              <a:t>Long-term, stable investment mechanism</a:t>
            </a:r>
          </a:p>
          <a:p>
            <a:pPr lvl="1"/>
            <a:r>
              <a:rPr lang="sv-SE" dirty="0" smtClean="0"/>
              <a:t>Scientific and technical support</a:t>
            </a:r>
          </a:p>
          <a:p>
            <a:r>
              <a:rPr lang="sv-SE" dirty="0" smtClean="0"/>
              <a:t>Accountability and evaulation</a:t>
            </a:r>
          </a:p>
          <a:p>
            <a:pPr lvl="1"/>
            <a:r>
              <a:rPr lang="sv-SE" dirty="0" smtClean="0"/>
              <a:t>A target-oriented responsibility system</a:t>
            </a:r>
          </a:p>
          <a:p>
            <a:r>
              <a:rPr lang="sv-SE" dirty="0" smtClean="0"/>
              <a:t>Monitoring water use</a:t>
            </a:r>
          </a:p>
          <a:p>
            <a:pPr lvl="1"/>
            <a:r>
              <a:rPr lang="sv-SE" dirty="0" smtClean="0"/>
              <a:t>A national water resource monitoring system</a:t>
            </a:r>
            <a:endParaRPr lang="sv-SE" dirty="0"/>
          </a:p>
          <a:p>
            <a:endParaRPr lang="sv-SE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2661" y="458802"/>
            <a:ext cx="8964266" cy="1123073"/>
          </a:xfrm>
        </p:spPr>
        <p:txBody>
          <a:bodyPr/>
          <a:lstStyle/>
          <a:p>
            <a:r>
              <a:rPr lang="en-US" b="1" dirty="0" smtClean="0"/>
              <a:t>Achievements in IWRM in China: achieved so far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351467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47261" y="1581875"/>
            <a:ext cx="8925539" cy="4544289"/>
          </a:xfrm>
        </p:spPr>
        <p:txBody>
          <a:bodyPr/>
          <a:lstStyle/>
          <a:p>
            <a:r>
              <a:rPr lang="sv-SE" dirty="0" smtClean="0"/>
              <a:t>Pilot projects</a:t>
            </a:r>
          </a:p>
          <a:p>
            <a:pPr lvl="1"/>
            <a:r>
              <a:rPr lang="sv-SE" dirty="0" smtClean="0"/>
              <a:t>Shandong Province</a:t>
            </a:r>
          </a:p>
          <a:p>
            <a:pPr lvl="1"/>
            <a:r>
              <a:rPr lang="sv-SE" dirty="0" smtClean="0"/>
              <a:t>Hebei Province</a:t>
            </a:r>
          </a:p>
          <a:p>
            <a:pPr lvl="1"/>
            <a:r>
              <a:rPr lang="sv-SE" dirty="0" smtClean="0"/>
              <a:t>Shanghai Municipality</a:t>
            </a:r>
          </a:p>
          <a:p>
            <a:pPr lvl="1"/>
            <a:r>
              <a:rPr lang="sv-SE" dirty="0" smtClean="0"/>
              <a:t>Tianjin Municipality</a:t>
            </a:r>
          </a:p>
          <a:p>
            <a:pPr lvl="1"/>
            <a:r>
              <a:rPr lang="sv-SE" dirty="0" smtClean="0"/>
              <a:t>Han Riverbasin</a:t>
            </a:r>
          </a:p>
          <a:p>
            <a:pPr lvl="1"/>
            <a:r>
              <a:rPr lang="sv-SE" dirty="0" smtClean="0"/>
              <a:t>Zhangjiagang City</a:t>
            </a:r>
          </a:p>
          <a:p>
            <a:pPr lvl="1"/>
            <a:r>
              <a:rPr lang="sv-SE" dirty="0" smtClean="0"/>
              <a:t>Yongkang City</a:t>
            </a:r>
          </a:p>
          <a:p>
            <a:endParaRPr lang="sv-SE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2661" y="458802"/>
            <a:ext cx="8964266" cy="1123073"/>
          </a:xfrm>
        </p:spPr>
        <p:txBody>
          <a:bodyPr/>
          <a:lstStyle/>
          <a:p>
            <a:r>
              <a:rPr lang="en-US" b="1" dirty="0" smtClean="0"/>
              <a:t>Achievements in IWRM in China: achieved so far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351467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47261" y="1581875"/>
            <a:ext cx="8925539" cy="4544289"/>
          </a:xfrm>
        </p:spPr>
        <p:txBody>
          <a:bodyPr/>
          <a:lstStyle/>
          <a:p>
            <a:r>
              <a:rPr lang="sv-SE" dirty="0" smtClean="0"/>
              <a:t>Market plays a decisive role</a:t>
            </a:r>
          </a:p>
          <a:p>
            <a:pPr lvl="1"/>
            <a:r>
              <a:rPr lang="sv-SE" dirty="0" smtClean="0"/>
              <a:t>Water rights reform</a:t>
            </a:r>
          </a:p>
          <a:p>
            <a:pPr lvl="1"/>
            <a:r>
              <a:rPr lang="sv-SE" dirty="0" smtClean="0"/>
              <a:t>Water pricing reform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2661" y="458802"/>
            <a:ext cx="8964266" cy="1123073"/>
          </a:xfrm>
        </p:spPr>
        <p:txBody>
          <a:bodyPr/>
          <a:lstStyle/>
          <a:p>
            <a:r>
              <a:rPr lang="en-US" b="1" dirty="0" smtClean="0"/>
              <a:t>Achievements in IWRM in China: Future development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351467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6286" y="1445400"/>
            <a:ext cx="11182065" cy="4544289"/>
          </a:xfrm>
        </p:spPr>
        <p:txBody>
          <a:bodyPr/>
          <a:lstStyle/>
          <a:p>
            <a:r>
              <a:rPr lang="en-GB" altLang="zh-CN" dirty="0" smtClean="0"/>
              <a:t>C</a:t>
            </a:r>
            <a:r>
              <a:rPr lang="en-US" altLang="zh-CN" dirty="0" err="1" smtClean="0"/>
              <a:t>hina’s</a:t>
            </a:r>
            <a:r>
              <a:rPr lang="en-US" altLang="zh-CN" dirty="0" smtClean="0"/>
              <a:t> Water Resources Management Challenge: The Three Redlines</a:t>
            </a:r>
          </a:p>
          <a:p>
            <a:r>
              <a:rPr lang="en-US" altLang="zh-CN" dirty="0" smtClean="0"/>
              <a:t>Authors:</a:t>
            </a:r>
            <a:endParaRPr lang="en-GB" altLang="zh-CN" dirty="0" smtClean="0"/>
          </a:p>
          <a:p>
            <a:pPr lvl="1"/>
            <a:r>
              <a:rPr lang="en-GB" altLang="zh-CN" dirty="0" smtClean="0"/>
              <a:t>Professor Dajun Shen, </a:t>
            </a:r>
            <a:r>
              <a:rPr lang="en-GB" altLang="zh-CN" dirty="0" err="1" smtClean="0"/>
              <a:t>Renmin</a:t>
            </a:r>
            <a:r>
              <a:rPr lang="en-GB" altLang="zh-CN" dirty="0" smtClean="0"/>
              <a:t> University of China</a:t>
            </a:r>
          </a:p>
          <a:p>
            <a:pPr lvl="1"/>
            <a:r>
              <a:rPr lang="en-GB" altLang="zh-CN" dirty="0" smtClean="0"/>
              <a:t>Dr. </a:t>
            </a:r>
            <a:r>
              <a:rPr lang="en-GB" altLang="zh-CN" dirty="0" err="1" smtClean="0"/>
              <a:t>Yunzhong</a:t>
            </a:r>
            <a:r>
              <a:rPr lang="en-GB" altLang="zh-CN" dirty="0" smtClean="0"/>
              <a:t> Jiang, China Institute of Water Resources and Hydropower Research</a:t>
            </a:r>
          </a:p>
          <a:p>
            <a:pPr lvl="1"/>
            <a:r>
              <a:rPr lang="en-GB" altLang="zh-CN" dirty="0" smtClean="0"/>
              <a:t>Dr. Sun Fu, </a:t>
            </a:r>
            <a:r>
              <a:rPr lang="en-GB" altLang="zh-CN" dirty="0" err="1" smtClean="0"/>
              <a:t>Tsinghua</a:t>
            </a:r>
            <a:r>
              <a:rPr lang="en-GB" altLang="zh-CN" dirty="0" smtClean="0"/>
              <a:t> University</a:t>
            </a:r>
          </a:p>
          <a:p>
            <a:r>
              <a:rPr lang="en-GB" altLang="zh-CN" dirty="0" smtClean="0"/>
              <a:t>Contributors:</a:t>
            </a:r>
          </a:p>
          <a:p>
            <a:pPr lvl="1"/>
            <a:r>
              <a:rPr lang="en-GB" altLang="zh-CN" dirty="0" err="1" smtClean="0"/>
              <a:t>Wouter</a:t>
            </a:r>
            <a:r>
              <a:rPr lang="en-GB" altLang="zh-CN" dirty="0" smtClean="0"/>
              <a:t> </a:t>
            </a:r>
            <a:r>
              <a:rPr lang="en-GB" altLang="zh-CN" dirty="0" err="1" smtClean="0"/>
              <a:t>Linckiaen</a:t>
            </a:r>
            <a:r>
              <a:rPr lang="en-GB" altLang="zh-CN" dirty="0" smtClean="0"/>
              <a:t> </a:t>
            </a:r>
            <a:r>
              <a:rPr lang="en-GB" altLang="zh-CN" dirty="0" err="1" smtClean="0"/>
              <a:t>Arriens</a:t>
            </a:r>
            <a:r>
              <a:rPr lang="en-GB" altLang="zh-CN" dirty="0" smtClean="0"/>
              <a:t>, TEC Member</a:t>
            </a:r>
          </a:p>
          <a:p>
            <a:pPr lvl="1"/>
            <a:r>
              <a:rPr lang="en-GB" altLang="zh-CN" dirty="0" err="1" smtClean="0"/>
              <a:t>Liya</a:t>
            </a:r>
            <a:r>
              <a:rPr lang="en-GB" altLang="zh-CN" dirty="0" smtClean="0"/>
              <a:t> </a:t>
            </a:r>
            <a:r>
              <a:rPr lang="en-GB" altLang="zh-CN" dirty="0" err="1" smtClean="0"/>
              <a:t>Gu</a:t>
            </a:r>
            <a:r>
              <a:rPr lang="en-GB" altLang="zh-CN" dirty="0" smtClean="0"/>
              <a:t>, Ministry of Water Resources, China</a:t>
            </a:r>
          </a:p>
          <a:p>
            <a:pPr lvl="1"/>
            <a:r>
              <a:rPr lang="en-GB" altLang="zh-CN" dirty="0" err="1" smtClean="0"/>
              <a:t>Rugang</a:t>
            </a:r>
            <a:r>
              <a:rPr lang="en-GB" altLang="zh-CN" dirty="0" smtClean="0"/>
              <a:t> </a:t>
            </a:r>
            <a:r>
              <a:rPr lang="en-GB" altLang="zh-CN" dirty="0" err="1" smtClean="0"/>
              <a:t>Zheng</a:t>
            </a:r>
            <a:r>
              <a:rPr lang="en-GB" altLang="zh-CN" dirty="0" smtClean="0"/>
              <a:t>, GWP China</a:t>
            </a:r>
          </a:p>
          <a:p>
            <a:pPr lvl="1"/>
            <a:r>
              <a:rPr lang="en-GB" altLang="zh-CN" dirty="0" smtClean="0"/>
              <a:t>Melvyn Kay, GWP TEC-editor</a:t>
            </a:r>
          </a:p>
          <a:p>
            <a:pPr lvl="1"/>
            <a:r>
              <a:rPr lang="en-GB" altLang="zh-CN" dirty="0" smtClean="0"/>
              <a:t>Danka Thalmeinerova, GWP Secretariat</a:t>
            </a:r>
            <a:endParaRPr lang="en-GB" altLang="zh-CN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b="1" dirty="0" smtClean="0"/>
              <a:t>Technical Focus Paper</a:t>
            </a:r>
            <a:endParaRPr lang="en-GB" b="1" dirty="0"/>
          </a:p>
        </p:txBody>
      </p:sp>
    </p:spTree>
    <p:extLst>
      <p:ext uri="{BB962C8B-B14F-4D97-AF65-F5344CB8AC3E}">
        <p14:creationId xmlns="" xmlns:p14="http://schemas.microsoft.com/office/powerpoint/2010/main" val="57191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 water supply and water demand management, as solutions must bring these two into balance</a:t>
            </a:r>
          </a:p>
          <a:p>
            <a:r>
              <a:rPr lang="en-US" dirty="0" smtClean="0"/>
              <a:t>Changes in planning, shifting the priority from development to conservation and protection</a:t>
            </a:r>
          </a:p>
          <a:p>
            <a:r>
              <a:rPr lang="sv-SE" dirty="0" smtClean="0"/>
              <a:t>A change from tackling pollution problems after occurance to preventing them occurring in the first place</a:t>
            </a:r>
          </a:p>
          <a:p>
            <a:r>
              <a:rPr lang="sv-SE" dirty="0" smtClean="0"/>
              <a:t>Changing pattern of water use from extensive use to efficient use</a:t>
            </a:r>
          </a:p>
          <a:p>
            <a:r>
              <a:rPr lang="sv-SE" dirty="0" smtClean="0"/>
              <a:t>Changing managerial tools to integrated approach</a:t>
            </a:r>
            <a:endParaRPr lang="sv-SE" dirty="0"/>
          </a:p>
          <a:p>
            <a:endParaRPr lang="sv-SE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b="1" dirty="0" smtClean="0"/>
              <a:t>Key messages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28628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Dealing with water resources challenges</a:t>
            </a:r>
          </a:p>
          <a:p>
            <a:r>
              <a:rPr lang="en-US" dirty="0" smtClean="0"/>
              <a:t>Stringent water resources management systems</a:t>
            </a:r>
          </a:p>
          <a:p>
            <a:r>
              <a:rPr lang="en-US" dirty="0" smtClean="0"/>
              <a:t>Three redlines</a:t>
            </a:r>
          </a:p>
          <a:p>
            <a:r>
              <a:rPr lang="en-US" dirty="0" smtClean="0"/>
              <a:t>Policy framework</a:t>
            </a:r>
          </a:p>
          <a:p>
            <a:r>
              <a:rPr lang="en-US" dirty="0" smtClean="0"/>
              <a:t>Pilot projects</a:t>
            </a:r>
          </a:p>
          <a:p>
            <a:endParaRPr lang="sv-SE" dirty="0"/>
          </a:p>
          <a:p>
            <a:endParaRPr lang="sv-SE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b="1" dirty="0" smtClean="0"/>
              <a:t>Conclusions in the paper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23324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34321" y="569626"/>
            <a:ext cx="9698636" cy="5816183"/>
          </a:xfrm>
        </p:spPr>
        <p:txBody>
          <a:bodyPr/>
          <a:lstStyle/>
          <a:p>
            <a:r>
              <a:rPr lang="en-US" dirty="0" smtClean="0"/>
              <a:t>Read the full paper here: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http://www.gwp.org/en/ToolBox/PUBLICATIONS/Technical-Focus-Papers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Learn more about the GWP China:</a:t>
            </a:r>
          </a:p>
          <a:p>
            <a:pPr marL="0" indent="0">
              <a:buNone/>
            </a:pPr>
            <a:r>
              <a:rPr lang="en-US" dirty="0" smtClean="0"/>
              <a:t>www.gwpchina.org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more knowledge products of GWP Technical Committee here: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http://www.gwp.org/en/ToolBox/PUBLICATIONS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01109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55594" y="1609170"/>
            <a:ext cx="9630601" cy="4723391"/>
          </a:xfrm>
        </p:spPr>
        <p:txBody>
          <a:bodyPr/>
          <a:lstStyle/>
          <a:p>
            <a:r>
              <a:rPr lang="en-US" dirty="0" smtClean="0"/>
              <a:t>To present how China, as a fast developing country, to deal with its water problems</a:t>
            </a:r>
          </a:p>
          <a:p>
            <a:pPr lvl="1"/>
            <a:r>
              <a:rPr lang="en-US" dirty="0" smtClean="0"/>
              <a:t>Traditional and emerging water problems</a:t>
            </a:r>
          </a:p>
          <a:p>
            <a:pPr lvl="1"/>
            <a:r>
              <a:rPr lang="en-US" dirty="0" smtClean="0"/>
              <a:t>Changing role of water resources in society and economy</a:t>
            </a:r>
          </a:p>
          <a:p>
            <a:pPr lvl="1"/>
            <a:r>
              <a:rPr lang="en-US" dirty="0" smtClean="0"/>
              <a:t>New concepts and </a:t>
            </a:r>
            <a:r>
              <a:rPr lang="en-US" dirty="0" smtClean="0"/>
              <a:t>strateg</a:t>
            </a:r>
            <a:r>
              <a:rPr lang="en-US" altLang="zh-CN" dirty="0" smtClean="0"/>
              <a:t>ies</a:t>
            </a:r>
            <a:endParaRPr lang="en-US" dirty="0" smtClean="0"/>
          </a:p>
          <a:p>
            <a:pPr lvl="1"/>
            <a:r>
              <a:rPr lang="en-US" dirty="0" smtClean="0"/>
              <a:t>Comprehensive </a:t>
            </a:r>
            <a:r>
              <a:rPr lang="en-US" dirty="0" smtClean="0"/>
              <a:t>practices</a:t>
            </a:r>
            <a:endParaRPr lang="en-US" dirty="0" smtClean="0"/>
          </a:p>
          <a:p>
            <a:r>
              <a:rPr lang="en-US" dirty="0" smtClean="0"/>
              <a:t>To  the water managers and regions facing and will face the similar water problems as </a:t>
            </a:r>
            <a:r>
              <a:rPr lang="en-US" dirty="0" smtClean="0"/>
              <a:t>those in China</a:t>
            </a:r>
            <a:endParaRPr lang="en-US" dirty="0" smtClean="0"/>
          </a:p>
          <a:p>
            <a:endParaRPr lang="sv-SE" dirty="0"/>
          </a:p>
          <a:p>
            <a:endParaRPr lang="sv-SE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b="1" dirty="0" smtClean="0"/>
              <a:t>Purpose of the paper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160780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1823" y="1581875"/>
            <a:ext cx="9270390" cy="4544289"/>
          </a:xfrm>
        </p:spPr>
        <p:txBody>
          <a:bodyPr/>
          <a:lstStyle/>
          <a:p>
            <a:r>
              <a:rPr lang="en-US" dirty="0" smtClean="0"/>
              <a:t>Structure </a:t>
            </a:r>
            <a:r>
              <a:rPr lang="en-US" dirty="0" smtClean="0"/>
              <a:t>of the paper</a:t>
            </a:r>
          </a:p>
          <a:p>
            <a:pPr lvl="1"/>
            <a:r>
              <a:rPr lang="en-US" dirty="0" smtClean="0"/>
              <a:t>China’s Water Resources Challenge</a:t>
            </a:r>
          </a:p>
          <a:p>
            <a:pPr lvl="1"/>
            <a:r>
              <a:rPr lang="en-US" dirty="0" smtClean="0"/>
              <a:t>Three redlines</a:t>
            </a:r>
          </a:p>
          <a:p>
            <a:pPr lvl="1"/>
            <a:r>
              <a:rPr lang="en-US" dirty="0" smtClean="0"/>
              <a:t>What has been achieved so far</a:t>
            </a:r>
            <a:r>
              <a:rPr lang="en-US" dirty="0" smtClean="0"/>
              <a:t>?: the works </a:t>
            </a:r>
            <a:r>
              <a:rPr lang="en-US" dirty="0" err="1" smtClean="0"/>
              <a:t>coducted</a:t>
            </a:r>
            <a:endParaRPr lang="en-US" dirty="0" smtClean="0"/>
          </a:p>
          <a:p>
            <a:pPr lvl="1"/>
            <a:r>
              <a:rPr lang="en-US" dirty="0" smtClean="0"/>
              <a:t>conclusions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paper</a:t>
            </a:r>
            <a:r>
              <a:rPr lang="sv-SE" dirty="0" smtClean="0"/>
              <a:t> is more </a:t>
            </a:r>
            <a:r>
              <a:rPr lang="en-US" dirty="0" smtClean="0"/>
              <a:t>descriptive, in order to present fresh, first-hand, real water resources management story in China</a:t>
            </a:r>
          </a:p>
          <a:p>
            <a:endParaRPr lang="sv-SE" dirty="0"/>
          </a:p>
          <a:p>
            <a:endParaRPr lang="sv-SE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b="1" dirty="0" smtClean="0"/>
              <a:t>Purpose of the paper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160780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47261" y="1705979"/>
            <a:ext cx="8502458" cy="4897865"/>
          </a:xfrm>
        </p:spPr>
        <p:txBody>
          <a:bodyPr/>
          <a:lstStyle/>
          <a:p>
            <a:r>
              <a:rPr lang="en-US" dirty="0" smtClean="0"/>
              <a:t>China’s water resources</a:t>
            </a:r>
          </a:p>
          <a:p>
            <a:pPr lvl="1"/>
            <a:r>
              <a:rPr lang="en-US" dirty="0" smtClean="0"/>
              <a:t>Rich in total, less in per capita</a:t>
            </a:r>
          </a:p>
          <a:p>
            <a:pPr lvl="1"/>
            <a:r>
              <a:rPr lang="en-US" altLang="zh-CN" dirty="0" smtClean="0"/>
              <a:t>Uneven temporal </a:t>
            </a:r>
            <a:r>
              <a:rPr lang="en-US" altLang="zh-CN" dirty="0" smtClean="0"/>
              <a:t>distribution: much more </a:t>
            </a:r>
            <a:r>
              <a:rPr lang="en-US" altLang="zh-CN" dirty="0" smtClean="0"/>
              <a:t>in summer and less in winter</a:t>
            </a:r>
          </a:p>
          <a:p>
            <a:pPr lvl="1"/>
            <a:r>
              <a:rPr lang="en-US" altLang="zh-CN" dirty="0" smtClean="0"/>
              <a:t>Uneven spatial allocation, more in south, less in north; more in east and less in west.</a:t>
            </a:r>
          </a:p>
          <a:p>
            <a:pPr lvl="1"/>
            <a:r>
              <a:rPr lang="en-US" dirty="0" smtClean="0"/>
              <a:t>Lower water use efficiency</a:t>
            </a:r>
          </a:p>
          <a:p>
            <a:pPr lvl="1"/>
            <a:endParaRPr lang="en-US" dirty="0" smtClean="0"/>
          </a:p>
          <a:p>
            <a:endParaRPr lang="sv-SE" dirty="0"/>
          </a:p>
          <a:p>
            <a:endParaRPr lang="sv-SE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b="1" dirty="0" smtClean="0"/>
              <a:t>Water Resources Challenges 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368082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19966" y="1090556"/>
            <a:ext cx="8114951" cy="4544289"/>
          </a:xfrm>
        </p:spPr>
        <p:txBody>
          <a:bodyPr/>
          <a:lstStyle/>
          <a:p>
            <a:r>
              <a:rPr lang="en-US" dirty="0" smtClean="0"/>
              <a:t>Fast increasing demand, exceeding supply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b="1" dirty="0" smtClean="0"/>
              <a:t>Water Resources Challenges </a:t>
            </a:r>
          </a:p>
          <a:p>
            <a:endParaRPr lang="sv-S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9051" y="1593624"/>
            <a:ext cx="8044930" cy="491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56877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sz="quarter" idx="14"/>
          </p:nvPr>
        </p:nvSpPr>
        <p:spPr>
          <a:xfrm>
            <a:off x="2075171" y="1260616"/>
            <a:ext cx="8115300" cy="977232"/>
          </a:xfrm>
        </p:spPr>
        <p:txBody>
          <a:bodyPr/>
          <a:lstStyle/>
          <a:p>
            <a:r>
              <a:rPr lang="en-US" altLang="zh-CN" dirty="0" smtClean="0"/>
              <a:t>Severe water shortage</a:t>
            </a:r>
            <a:endParaRPr lang="zh-CN" altLang="en-US" dirty="0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zh-CN" b="1" dirty="0" smtClean="0"/>
              <a:t>Water Resources Challenges</a:t>
            </a:r>
            <a:endParaRPr lang="zh-CN" altLang="en-US" b="1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2351" y="1864326"/>
            <a:ext cx="6762750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47261" y="1322563"/>
            <a:ext cx="8114951" cy="4544289"/>
          </a:xfrm>
        </p:spPr>
        <p:txBody>
          <a:bodyPr/>
          <a:lstStyle/>
          <a:p>
            <a:r>
              <a:rPr lang="en-US" dirty="0" smtClean="0"/>
              <a:t>More water demand for growth and people</a:t>
            </a:r>
          </a:p>
          <a:p>
            <a:pPr lvl="1"/>
            <a:r>
              <a:rPr lang="en-US" dirty="0" smtClean="0"/>
              <a:t>Economic development</a:t>
            </a:r>
          </a:p>
          <a:p>
            <a:pPr lvl="1"/>
            <a:r>
              <a:rPr lang="en-US" dirty="0" smtClean="0"/>
              <a:t>Fast urbanization</a:t>
            </a:r>
          </a:p>
          <a:p>
            <a:r>
              <a:rPr lang="en-US" dirty="0" smtClean="0"/>
              <a:t>Problems of efficiency and pollution control</a:t>
            </a:r>
          </a:p>
          <a:p>
            <a:pPr lvl="1"/>
            <a:r>
              <a:rPr lang="en-US" dirty="0" smtClean="0"/>
              <a:t>Lower water use efficiency</a:t>
            </a:r>
          </a:p>
          <a:p>
            <a:pPr lvl="1"/>
            <a:r>
              <a:rPr lang="en-US" dirty="0" smtClean="0"/>
              <a:t>Increasing industrial and domestic wastewater discharge</a:t>
            </a:r>
          </a:p>
          <a:p>
            <a:pPr lvl="1"/>
            <a:r>
              <a:rPr lang="en-US" dirty="0" smtClean="0"/>
              <a:t>Lower water function zone rate meeting the required water quality  </a:t>
            </a:r>
          </a:p>
          <a:p>
            <a:r>
              <a:rPr lang="en-US" altLang="zh-CN" dirty="0" smtClean="0"/>
              <a:t>Ineffective water management</a:t>
            </a:r>
          </a:p>
          <a:p>
            <a:pPr lvl="1"/>
            <a:r>
              <a:rPr lang="en-US" altLang="zh-CN" dirty="0" smtClean="0"/>
              <a:t>Poor water monitoring</a:t>
            </a:r>
          </a:p>
          <a:p>
            <a:pPr lvl="1"/>
            <a:r>
              <a:rPr lang="en-US" altLang="zh-CN" dirty="0" smtClean="0"/>
              <a:t>Poor water administration</a:t>
            </a:r>
          </a:p>
          <a:p>
            <a:pPr lvl="1"/>
            <a:r>
              <a:rPr lang="en-US" altLang="zh-CN" dirty="0" smtClean="0"/>
              <a:t>Lack of long-term funding for water management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b="1" dirty="0" smtClean="0"/>
              <a:t>Water Resources Challenges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="" xmlns:p14="http://schemas.microsoft.com/office/powerpoint/2010/main" val="424538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10783" y="1063260"/>
            <a:ext cx="8114951" cy="4544289"/>
          </a:xfrm>
        </p:spPr>
        <p:txBody>
          <a:bodyPr/>
          <a:lstStyle/>
          <a:p>
            <a:r>
              <a:rPr lang="en-US" dirty="0" smtClean="0"/>
              <a:t>Need for reform and an integrated approach</a:t>
            </a:r>
          </a:p>
          <a:p>
            <a:pPr lvl="1"/>
            <a:r>
              <a:rPr lang="en-US" dirty="0" smtClean="0"/>
              <a:t>Better implementation of 2002 Water Law</a:t>
            </a:r>
          </a:p>
          <a:p>
            <a:pPr lvl="1"/>
            <a:r>
              <a:rPr lang="en-US" dirty="0" smtClean="0"/>
              <a:t>Rural and urban coordination</a:t>
            </a:r>
          </a:p>
          <a:p>
            <a:pPr lvl="1"/>
            <a:r>
              <a:rPr lang="en-US" dirty="0" smtClean="0"/>
              <a:t>Coordination of regional development </a:t>
            </a:r>
          </a:p>
          <a:p>
            <a:r>
              <a:rPr lang="en-US" dirty="0" smtClean="0"/>
              <a:t>New approach to allocating water</a:t>
            </a:r>
          </a:p>
          <a:p>
            <a:pPr lvl="1"/>
            <a:r>
              <a:rPr lang="en-US" dirty="0" smtClean="0"/>
              <a:t>Market-oriented </a:t>
            </a:r>
          </a:p>
          <a:p>
            <a:pPr lvl="1"/>
            <a:r>
              <a:rPr lang="en-US" dirty="0" smtClean="0"/>
              <a:t>Water rights reform</a:t>
            </a:r>
          </a:p>
          <a:p>
            <a:r>
              <a:rPr lang="en-US" dirty="0" smtClean="0"/>
              <a:t>New strategy for managing water</a:t>
            </a:r>
          </a:p>
          <a:p>
            <a:pPr lvl="1"/>
            <a:r>
              <a:rPr lang="en-US" dirty="0" smtClean="0"/>
              <a:t>Establish stringent water resources management system</a:t>
            </a:r>
          </a:p>
          <a:p>
            <a:pPr lvl="1"/>
            <a:r>
              <a:rPr lang="en-US" dirty="0" smtClean="0"/>
              <a:t>Safeguard safe drinking water and industrial water use</a:t>
            </a:r>
          </a:p>
          <a:p>
            <a:pPr lvl="1"/>
            <a:r>
              <a:rPr lang="en-US" dirty="0" smtClean="0"/>
              <a:t>Establish an effective water allocation and use system</a:t>
            </a:r>
          </a:p>
          <a:p>
            <a:pPr lvl="1"/>
            <a:r>
              <a:rPr lang="en-US" dirty="0" smtClean="0"/>
              <a:t>Establish an water resources protection system</a:t>
            </a:r>
          </a:p>
          <a:p>
            <a:pPr lvl="1"/>
            <a:r>
              <a:rPr lang="en-US" dirty="0" smtClean="0"/>
              <a:t>Establish capacity, and science and technology support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b="1" dirty="0" smtClean="0"/>
              <a:t>Water Resources Challenges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="" xmlns:p14="http://schemas.microsoft.com/office/powerpoint/2010/main" val="424538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W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765_GWP_PP_v11" id="{DF03CAE9-0623-4EBE-A3B8-6D7BBCC77FB2}" vid="{158CBE77-4295-4B2A-AC1A-E838285421C7}"/>
    </a:ext>
  </a:extLst>
</a:theme>
</file>

<file path=ppt/theme/theme2.xml><?xml version="1.0" encoding="utf-8"?>
<a:theme xmlns:a="http://schemas.openxmlformats.org/drawingml/2006/main" name="GWP Titl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765_GWP_PP_v11" id="{DF03CAE9-0623-4EBE-A3B8-6D7BBCC77FB2}" vid="{CD7DC75F-4A44-491D-9B13-A0479A8FDA3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ack to Office Report (BTOR)" ma:contentTypeID="0x01010032BEC331B2C05C4C9BE68FA7F63CD91200F250C752511B0649B7064D677C4C1735" ma:contentTypeVersion="8" ma:contentTypeDescription="" ma:contentTypeScope="" ma:versionID="fdc9a8065ef97a9fa7314875df3bf541">
  <xsd:schema xmlns:xsd="http://www.w3.org/2001/XMLSchema" xmlns:xs="http://www.w3.org/2001/XMLSchema" xmlns:p="http://schemas.microsoft.com/office/2006/metadata/properties" xmlns:ns2="727cbe8a-7506-46c7-91b8-16d71a34f108" xmlns:ns3="a49db6b1-bbac-4ce4-b5ca-5060610f50a5" targetNamespace="http://schemas.microsoft.com/office/2006/metadata/properties" ma:root="true" ma:fieldsID="0928f0f974f5238e80195f05633c872a" ns2:_="" ns3:_="">
    <xsd:import namespace="727cbe8a-7506-46c7-91b8-16d71a34f108"/>
    <xsd:import namespace="a49db6b1-bbac-4ce4-b5ca-5060610f50a5"/>
    <xsd:element name="properties">
      <xsd:complexType>
        <xsd:sequence>
          <xsd:element name="documentManagement">
            <xsd:complexType>
              <xsd:all>
                <xsd:element ref="ns2:SharingHintHash" minOccurs="0"/>
                <xsd:element ref="ns3:Main_x0020_Header" minOccurs="0"/>
                <xsd:element ref="ns3:Sub_x0020_Header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7cbe8a-7506-46c7-91b8-16d71a34f108" elementFormDefault="qualified">
    <xsd:import namespace="http://schemas.microsoft.com/office/2006/documentManagement/types"/>
    <xsd:import namespace="http://schemas.microsoft.com/office/infopath/2007/PartnerControls"/>
    <xsd:element name="SharingHintHash" ma:index="8" nillable="true" ma:displayName="Sharing Hint Hash" ma:internalName="SharingHintHash" ma:readOnly="true">
      <xsd:simpleType>
        <xsd:restriction base="dms:Text"/>
      </xsd:simple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9db6b1-bbac-4ce4-b5ca-5060610f50a5" elementFormDefault="qualified">
    <xsd:import namespace="http://schemas.microsoft.com/office/2006/documentManagement/types"/>
    <xsd:import namespace="http://schemas.microsoft.com/office/infopath/2007/PartnerControls"/>
    <xsd:element name="Main_x0020_Header" ma:index="9" nillable="true" ma:displayName="Main Header" ma:format="Dropdown" ma:internalName="Main_x0020_Header">
      <xsd:simpleType>
        <xsd:restriction base="dms:Choice">
          <xsd:enumeration value="Human Resources"/>
          <xsd:enumeration value="Internal Meetings"/>
          <xsd:enumeration value="Presentations, reports, letters &amp; invitations"/>
          <xsd:enumeration value="Travel"/>
        </xsd:restriction>
      </xsd:simpleType>
    </xsd:element>
    <xsd:element name="Sub_x0020_Header" ma:index="10" nillable="true" ma:displayName="Sub Header" ma:format="Dropdown" ma:internalName="Sub_x0020_Header">
      <xsd:simpleType>
        <xsd:restriction base="dms:Choice">
          <xsd:enumeration value="Interns, consultants, hourly staff"/>
          <xsd:enumeration value="Staff"/>
          <xsd:enumeration value="GWP Visual Bran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b_x0020_Header xmlns="a49db6b1-bbac-4ce4-b5ca-5060610f50a5" xsi:nil="true"/>
    <Main_x0020_Header xmlns="a49db6b1-bbac-4ce4-b5ca-5060610f50a5">Presentations, reports, letters &amp; invitations</Main_x0020_Header>
  </documentManagement>
</p:properties>
</file>

<file path=customXml/itemProps1.xml><?xml version="1.0" encoding="utf-8"?>
<ds:datastoreItem xmlns:ds="http://schemas.openxmlformats.org/officeDocument/2006/customXml" ds:itemID="{0578627D-B6F6-4594-9E7F-D0E2F25F76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7cbe8a-7506-46c7-91b8-16d71a34f108"/>
    <ds:schemaRef ds:uri="a49db6b1-bbac-4ce4-b5ca-5060610f50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C004848-12CA-42C3-A816-2C3DAD7FA9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B70447-B59C-4D7D-B21D-ABFA01131C38}">
  <ds:schemaRefs>
    <ds:schemaRef ds:uri="http://purl.org/dc/terms/"/>
    <ds:schemaRef ds:uri="http://schemas.microsoft.com/office/2006/metadata/properties"/>
    <ds:schemaRef ds:uri="http://schemas.openxmlformats.org/package/2006/metadata/core-properties"/>
    <ds:schemaRef ds:uri="a49db6b1-bbac-4ce4-b5ca-5060610f50a5"/>
    <ds:schemaRef ds:uri="http://purl.org/dc/dcmitype/"/>
    <ds:schemaRef ds:uri="http://www.w3.org/XML/1998/namespace"/>
    <ds:schemaRef ds:uri="727cbe8a-7506-46c7-91b8-16d71a34f108"/>
    <ds:schemaRef ds:uri="http://schemas.microsoft.com/office/2006/documentManagement/types"/>
    <ds:schemaRef ds:uri="http://schemas.microsoft.com/office/infopath/2007/PartnerControl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P765_GWP_PPT_Final</Template>
  <TotalTime>1222</TotalTime>
  <Words>798</Words>
  <Application>Microsoft Office PowerPoint</Application>
  <PresentationFormat>自定义</PresentationFormat>
  <Paragraphs>172</Paragraphs>
  <Slides>22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22</vt:i4>
      </vt:variant>
    </vt:vector>
  </HeadingPairs>
  <TitlesOfParts>
    <vt:vector size="24" baseType="lpstr">
      <vt:lpstr>GWP</vt:lpstr>
      <vt:lpstr>GWP Titles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Monika Ericson</dc:creator>
  <cp:lastModifiedBy>Dajun Shen</cp:lastModifiedBy>
  <cp:revision>69</cp:revision>
  <dcterms:created xsi:type="dcterms:W3CDTF">2015-02-25T05:13:54Z</dcterms:created>
  <dcterms:modified xsi:type="dcterms:W3CDTF">2015-08-21T10:00:15Z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0x01010032BEC331B2C05C4C9BE68FA7F63CD91200F250C752511B0649B7064D677C4C1735</vt:lpwstr>
  </property>
</Properties>
</file>