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  <p:sldMasterId id="2147483648" r:id="rId5"/>
  </p:sldMasterIdLst>
  <p:notesMasterIdLst>
    <p:notesMasterId r:id="rId21"/>
  </p:notesMasterIdLst>
  <p:sldIdLst>
    <p:sldId id="278" r:id="rId6"/>
    <p:sldId id="269" r:id="rId7"/>
    <p:sldId id="279" r:id="rId8"/>
    <p:sldId id="289" r:id="rId9"/>
    <p:sldId id="286" r:id="rId10"/>
    <p:sldId id="280" r:id="rId11"/>
    <p:sldId id="287" r:id="rId12"/>
    <p:sldId id="292" r:id="rId13"/>
    <p:sldId id="298" r:id="rId14"/>
    <p:sldId id="304" r:id="rId15"/>
    <p:sldId id="296" r:id="rId16"/>
    <p:sldId id="307" r:id="rId17"/>
    <p:sldId id="312" r:id="rId18"/>
    <p:sldId id="311" r:id="rId19"/>
    <p:sldId id="28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1" autoAdjust="0"/>
    <p:restoredTop sz="94662" autoAdjust="0"/>
  </p:normalViewPr>
  <p:slideViewPr>
    <p:cSldViewPr snapToGrid="0">
      <p:cViewPr varScale="1">
        <p:scale>
          <a:sx n="66" d="100"/>
          <a:sy n="66" d="100"/>
        </p:scale>
        <p:origin x="-25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9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23C63F-932C-4E33-B267-229C602C10E1}" type="datetimeFigureOut">
              <a:rPr lang="en-GB" smtClean="0"/>
              <a:t>26/08/2015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DF595D-7A20-49F8-B11F-67EFD204D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159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WP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1"/>
          <p:cNvSpPr>
            <a:spLocks noGrp="1"/>
          </p:cNvSpPr>
          <p:nvPr>
            <p:ph sz="quarter" idx="14" hasCustomPrompt="1"/>
          </p:nvPr>
        </p:nvSpPr>
        <p:spPr>
          <a:xfrm>
            <a:off x="2047875" y="1588168"/>
            <a:ext cx="8115300" cy="97723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  <a:lvl2pPr marL="457200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</a:t>
            </a:r>
          </a:p>
          <a:p>
            <a:pPr lvl="4"/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048118" y="2702651"/>
            <a:ext cx="8114951" cy="34235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047261" y="458802"/>
            <a:ext cx="7449665" cy="11230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00B050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GB" dirty="0" smtClean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3530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WP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 hasCustomPrompt="1"/>
          </p:nvPr>
        </p:nvSpPr>
        <p:spPr>
          <a:xfrm>
            <a:off x="2047261" y="1581875"/>
            <a:ext cx="8114951" cy="4544289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GB" dirty="0" smtClean="0"/>
              <a:t>Click to add text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047261" y="458802"/>
            <a:ext cx="7449665" cy="11230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00B050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GB" dirty="0" smtClean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8416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WP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047261" y="458802"/>
            <a:ext cx="7449665" cy="11230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00B050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GB" dirty="0" smtClean="0"/>
              <a:t>Title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8" hasCustomPrompt="1"/>
          </p:nvPr>
        </p:nvSpPr>
        <p:spPr>
          <a:xfrm>
            <a:off x="2048117" y="1600201"/>
            <a:ext cx="4047881" cy="45259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Click to add text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9" hasCustomPrompt="1"/>
          </p:nvPr>
        </p:nvSpPr>
        <p:spPr>
          <a:xfrm>
            <a:off x="6095998" y="1600201"/>
            <a:ext cx="4047881" cy="45259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806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WP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047261" y="458802"/>
            <a:ext cx="7449665" cy="11230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00B050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GB" dirty="0" smtClean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288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WP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581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WP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 userDrawn="1"/>
        </p:nvSpPr>
        <p:spPr>
          <a:xfrm>
            <a:off x="2048118" y="2059145"/>
            <a:ext cx="8114950" cy="3886201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2222501" y="4130675"/>
            <a:ext cx="5541878" cy="9382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en-GB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Section break</a:t>
            </a:r>
            <a:endParaRPr lang="en-GB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2222501" y="5068889"/>
            <a:ext cx="6993688" cy="4495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en-GB" sz="3200" kern="120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…add text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61938" y="2058988"/>
            <a:ext cx="1503362" cy="39116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GB" dirty="0" smtClean="0"/>
              <a:t>Click the icon to add a photo</a:t>
            </a:r>
            <a:endParaRPr lang="en-GB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0425626" y="2058988"/>
            <a:ext cx="1503362" cy="39116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GB" dirty="0" smtClean="0"/>
              <a:t>Click the icon to add a photo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8861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WP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>
            <a:spLocks noChangeAspect="1"/>
          </p:cNvSpPr>
          <p:nvPr userDrawn="1"/>
        </p:nvSpPr>
        <p:spPr>
          <a:xfrm>
            <a:off x="4439817" y="1556792"/>
            <a:ext cx="7567534" cy="468052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880100" y="3609975"/>
            <a:ext cx="5421313" cy="1243013"/>
          </a:xfrm>
          <a:prstGeom prst="rect">
            <a:avLst/>
          </a:prstGeom>
        </p:spPr>
        <p:txBody>
          <a:bodyPr anchor="ctr"/>
          <a:lstStyle>
            <a:lvl1pPr marL="0" indent="0" algn="r" defTabSz="914400" rtl="0" eaLnBrk="1" latinLnBrk="0" hangingPunct="1">
              <a:spcBef>
                <a:spcPct val="0"/>
              </a:spcBef>
              <a:buNone/>
              <a:defRPr lang="en-GB" sz="5400" kern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GB" dirty="0" smtClean="0"/>
              <a:t>Presentation Title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548680"/>
            <a:ext cx="3791712" cy="871728"/>
          </a:xfrm>
          <a:prstGeom prst="rect">
            <a:avLst/>
          </a:prstGeom>
        </p:spPr>
      </p:pic>
      <p:sp>
        <p:nvSpPr>
          <p:cNvPr id="5" name="Rounded Rectangle 4"/>
          <p:cNvSpPr>
            <a:spLocks noChangeAspect="1"/>
          </p:cNvSpPr>
          <p:nvPr userDrawn="1"/>
        </p:nvSpPr>
        <p:spPr>
          <a:xfrm>
            <a:off x="213066" y="1556792"/>
            <a:ext cx="4082735" cy="46805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effectLst>
                <a:outerShdw blurRad="50800" dist="50800" dir="5400000" sx="1000" sy="1000" algn="ctr" rotWithShape="0">
                  <a:srgbClr val="000000"/>
                </a:outerShdw>
              </a:effectLst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305979" y="4852988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prstClr val="white">
                    <a:alpha val="50000"/>
                  </a:prstClr>
                </a:solidFill>
              </a:rPr>
              <a:t>a water secure world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6954253" y="4852988"/>
            <a:ext cx="4347160" cy="577767"/>
          </a:xfrm>
          <a:prstGeom prst="rect">
            <a:avLst/>
          </a:prstGeom>
        </p:spPr>
        <p:txBody>
          <a:bodyPr anchor="t"/>
          <a:lstStyle>
            <a:lvl1pPr marL="0" indent="0" algn="r" defTabSz="914400" rtl="0" eaLnBrk="1" latinLnBrk="0" hangingPunct="1">
              <a:spcBef>
                <a:spcPct val="0"/>
              </a:spcBef>
              <a:buNone/>
              <a:defRPr lang="en-GB" sz="2000" kern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GB" dirty="0" smtClean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336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WP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6" hasCustomPrompt="1"/>
          </p:nvPr>
        </p:nvSpPr>
        <p:spPr>
          <a:xfrm>
            <a:off x="193675" y="1556792"/>
            <a:ext cx="4092575" cy="4680520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Click the icon to add a photo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548680"/>
            <a:ext cx="3791712" cy="871728"/>
          </a:xfrm>
          <a:prstGeom prst="rect">
            <a:avLst/>
          </a:prstGeom>
        </p:spPr>
      </p:pic>
      <p:sp>
        <p:nvSpPr>
          <p:cNvPr id="8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5880100" y="3609975"/>
            <a:ext cx="5421313" cy="1243013"/>
          </a:xfrm>
          <a:prstGeom prst="rect">
            <a:avLst/>
          </a:prstGeom>
        </p:spPr>
        <p:txBody>
          <a:bodyPr anchor="ctr"/>
          <a:lstStyle>
            <a:lvl1pPr marL="0" indent="0" algn="r" defTabSz="914400" rtl="0" eaLnBrk="1" latinLnBrk="0" hangingPunct="1">
              <a:spcBef>
                <a:spcPct val="0"/>
              </a:spcBef>
              <a:buNone/>
              <a:defRPr lang="en-GB" sz="5400" kern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GB" dirty="0" smtClean="0"/>
              <a:t>Presentation Title</a:t>
            </a:r>
            <a:endParaRPr lang="en-GB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6954253" y="4852988"/>
            <a:ext cx="4347160" cy="577767"/>
          </a:xfrm>
          <a:prstGeom prst="rect">
            <a:avLst/>
          </a:prstGeom>
        </p:spPr>
        <p:txBody>
          <a:bodyPr anchor="t"/>
          <a:lstStyle>
            <a:lvl1pPr marL="0" indent="0" algn="r" defTabSz="914400" rtl="0" eaLnBrk="1" latinLnBrk="0" hangingPunct="1">
              <a:spcBef>
                <a:spcPct val="0"/>
              </a:spcBef>
              <a:buNone/>
              <a:defRPr lang="en-GB" sz="2000" kern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GB" dirty="0" smtClean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8647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719" y="397310"/>
            <a:ext cx="2192469" cy="504056"/>
          </a:xfrm>
          <a:prstGeom prst="rect">
            <a:avLst/>
          </a:prstGeom>
        </p:spPr>
      </p:pic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88232" y="6629400"/>
            <a:ext cx="1754674" cy="228600"/>
          </a:xfrm>
          <a:prstGeom prst="round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2038525" y="6629400"/>
            <a:ext cx="8114950" cy="228600"/>
          </a:xfrm>
          <a:prstGeom prst="round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 userDrawn="1"/>
        </p:nvSpPr>
        <p:spPr bwMode="auto">
          <a:xfrm>
            <a:off x="10433954" y="6513000"/>
            <a:ext cx="1503255" cy="345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www.</a:t>
            </a:r>
            <a:r>
              <a:rPr lang="en-GB" dirty="0">
                <a:solidFill>
                  <a:srgbClr val="00B0F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gwp.</a:t>
            </a:r>
            <a:r>
              <a:rPr lang="en-GB" dirty="0">
                <a:solidFill>
                  <a:srgbClr val="00B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endParaRPr lang="en-GB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0" y="6629400"/>
            <a:ext cx="478582" cy="228600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74538" y="6604922"/>
            <a:ext cx="949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bg1"/>
                </a:solidFill>
              </a:rPr>
              <a:t>August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1363579" y="6604924"/>
            <a:ext cx="5314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GB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2015</a:t>
            </a:r>
            <a:endParaRPr lang="en-GB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09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99" r:id="rId2"/>
    <p:sldLayoutId id="2147483700" r:id="rId3"/>
    <p:sldLayoutId id="2147483701" r:id="rId4"/>
    <p:sldLayoutId id="2147483693" r:id="rId5"/>
    <p:sldLayoutId id="2147483698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"/>
          <p:cNvSpPr txBox="1">
            <a:spLocks noChangeArrowheads="1"/>
          </p:cNvSpPr>
          <p:nvPr userDrawn="1"/>
        </p:nvSpPr>
        <p:spPr bwMode="auto">
          <a:xfrm>
            <a:off x="10624454" y="6386000"/>
            <a:ext cx="1503255" cy="345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www.</a:t>
            </a:r>
            <a:r>
              <a:rPr lang="en-GB" dirty="0">
                <a:solidFill>
                  <a:srgbClr val="00B0F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gwp.</a:t>
            </a:r>
            <a:r>
              <a:rPr lang="en-GB" dirty="0">
                <a:solidFill>
                  <a:srgbClr val="00B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endParaRPr lang="en-GB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548680"/>
            <a:ext cx="3791712" cy="871728"/>
          </a:xfrm>
          <a:prstGeom prst="rect">
            <a:avLst/>
          </a:prstGeom>
        </p:spPr>
      </p:pic>
      <p:sp>
        <p:nvSpPr>
          <p:cNvPr id="6" name="Rounded Rectangle 5"/>
          <p:cNvSpPr>
            <a:spLocks noChangeAspect="1"/>
          </p:cNvSpPr>
          <p:nvPr userDrawn="1"/>
        </p:nvSpPr>
        <p:spPr>
          <a:xfrm>
            <a:off x="4439817" y="1556792"/>
            <a:ext cx="7567534" cy="468052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27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702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wp.org/en/GWP-CEE/" TargetMode="External"/><Relationship Id="rId2" Type="http://schemas.openxmlformats.org/officeDocument/2006/relationships/hyperlink" Target="http://www.gwp.org/en/ToolBox/PUBLICATIONS/Technical-Focus-Paper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wp.org/en/ToolBox/PUBLICATIONS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68" b="27968"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435522" y="1828801"/>
            <a:ext cx="7533565" cy="2169994"/>
          </a:xfrm>
        </p:spPr>
        <p:txBody>
          <a:bodyPr/>
          <a:lstStyle/>
          <a:p>
            <a:pPr algn="ctr"/>
            <a:r>
              <a:rPr lang="en-GB" dirty="0" smtClean="0"/>
              <a:t>IWRM in Central and Eastern Europe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5112013" y="3829406"/>
            <a:ext cx="6291618" cy="577767"/>
          </a:xfrm>
        </p:spPr>
        <p:txBody>
          <a:bodyPr/>
          <a:lstStyle/>
          <a:p>
            <a:pPr algn="ctr"/>
            <a:r>
              <a:rPr lang="en-GB" sz="2800" dirty="0" smtClean="0"/>
              <a:t>IWRM vs EU Water Framework Directive </a:t>
            </a:r>
            <a:endParaRPr lang="en-GB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6129866" y="4732404"/>
            <a:ext cx="4255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Presented by </a:t>
            </a:r>
            <a:r>
              <a:rPr lang="en-GB" sz="2400" dirty="0" err="1" smtClean="0"/>
              <a:t>József</a:t>
            </a:r>
            <a:r>
              <a:rPr lang="en-GB" sz="2400" dirty="0" smtClean="0"/>
              <a:t> Gayer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0244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quarter" idx="17"/>
          </p:nvPr>
        </p:nvSpPr>
        <p:spPr>
          <a:xfrm>
            <a:off x="377372" y="193482"/>
            <a:ext cx="9061498" cy="880575"/>
          </a:xfrm>
        </p:spPr>
        <p:txBody>
          <a:bodyPr/>
          <a:lstStyle/>
          <a:p>
            <a:pPr algn="ctr"/>
            <a:r>
              <a:rPr lang="en-US" b="1" dirty="0"/>
              <a:t>Achievements in IWRM in CEE </a:t>
            </a:r>
            <a:r>
              <a:rPr lang="en-US" b="1" dirty="0" smtClean="0"/>
              <a:t>region</a:t>
            </a:r>
            <a:r>
              <a:rPr lang="hu-HU" b="1" dirty="0" smtClean="0"/>
              <a:t> 2/3</a:t>
            </a:r>
            <a:endParaRPr lang="hu-HU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70629"/>
            <a:ext cx="5862021" cy="378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Egyenes összekötő nyíllal 4"/>
          <p:cNvCxnSpPr/>
          <p:nvPr/>
        </p:nvCxnSpPr>
        <p:spPr>
          <a:xfrm>
            <a:off x="3425371" y="2032706"/>
            <a:ext cx="174173" cy="187234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5"/>
          <p:cNvSpPr txBox="1"/>
          <p:nvPr/>
        </p:nvSpPr>
        <p:spPr>
          <a:xfrm>
            <a:off x="290287" y="1436914"/>
            <a:ext cx="34834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002060"/>
                </a:solidFill>
              </a:rPr>
              <a:t>Integrated Tisza RBMP (5 countries, 2010)</a:t>
            </a:r>
            <a:endParaRPr lang="en-GB" sz="28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657" y="1077361"/>
            <a:ext cx="2336800" cy="1090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7729537" y="1330156"/>
            <a:ext cx="3794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002060"/>
                </a:solidFill>
              </a:rPr>
              <a:t>university curricula</a:t>
            </a:r>
            <a:endParaRPr lang="en-GB" sz="3200" dirty="0" smtClean="0">
              <a:solidFill>
                <a:srgbClr val="00206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499" y="2295716"/>
            <a:ext cx="4882472" cy="428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846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638629" y="1581875"/>
            <a:ext cx="9523583" cy="4544289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002060"/>
                </a:solidFill>
              </a:rPr>
              <a:t>A joint Integrated Drought Management Programme to improve monitoring and prevention (2013-15):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Guideline for preparation of drought management plans,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National consultation dialogues,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Compendium of good practices,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Drought information exchange platform,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Demonstration projects,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Capacity building.</a:t>
            </a: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5122" name="Picture 2" descr="idmp na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747" y="4005943"/>
            <a:ext cx="4727509" cy="220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073" y="1269093"/>
            <a:ext cx="1057956" cy="1244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zöveg helye 2"/>
          <p:cNvSpPr>
            <a:spLocks noGrp="1"/>
          </p:cNvSpPr>
          <p:nvPr>
            <p:ph type="body" sz="quarter" idx="17"/>
          </p:nvPr>
        </p:nvSpPr>
        <p:spPr>
          <a:xfrm>
            <a:off x="377372" y="193482"/>
            <a:ext cx="9061498" cy="880575"/>
          </a:xfrm>
        </p:spPr>
        <p:txBody>
          <a:bodyPr/>
          <a:lstStyle/>
          <a:p>
            <a:pPr algn="ctr"/>
            <a:r>
              <a:rPr lang="en-US" b="1" dirty="0"/>
              <a:t>Achievements in IWRM in CEE </a:t>
            </a:r>
            <a:r>
              <a:rPr lang="en-US" b="1" dirty="0" smtClean="0"/>
              <a:t>region</a:t>
            </a:r>
            <a:r>
              <a:rPr lang="hu-HU" b="1" dirty="0" smtClean="0"/>
              <a:t> 3/</a:t>
            </a:r>
            <a:r>
              <a:rPr lang="hu-HU" b="1" dirty="0" err="1" smtClean="0"/>
              <a:t>3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71854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339188" y="1929081"/>
            <a:ext cx="5248812" cy="4544289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GB" dirty="0" smtClean="0">
                <a:solidFill>
                  <a:srgbClr val="002060"/>
                </a:solidFill>
              </a:rPr>
              <a:t>Ecosystems deteriorated (USSR)</a:t>
            </a:r>
          </a:p>
          <a:p>
            <a:pPr>
              <a:spcAft>
                <a:spcPts val="1200"/>
              </a:spcAft>
            </a:pPr>
            <a:r>
              <a:rPr lang="en-GB" dirty="0" smtClean="0">
                <a:solidFill>
                  <a:srgbClr val="002060"/>
                </a:solidFill>
              </a:rPr>
              <a:t>Bilateral agreement since 1994</a:t>
            </a:r>
          </a:p>
          <a:p>
            <a:pPr>
              <a:spcAft>
                <a:spcPts val="1200"/>
              </a:spcAft>
            </a:pPr>
            <a:r>
              <a:rPr lang="en-GB" dirty="0" smtClean="0">
                <a:solidFill>
                  <a:srgbClr val="002060"/>
                </a:solidFill>
              </a:rPr>
              <a:t>Implementation failed</a:t>
            </a:r>
          </a:p>
          <a:p>
            <a:pPr>
              <a:spcAft>
                <a:spcPts val="1200"/>
              </a:spcAft>
            </a:pPr>
            <a:r>
              <a:rPr lang="en-GB" dirty="0" smtClean="0">
                <a:solidFill>
                  <a:srgbClr val="002060"/>
                </a:solidFill>
              </a:rPr>
              <a:t>Lack of institutional capacity</a:t>
            </a:r>
          </a:p>
          <a:p>
            <a:pPr>
              <a:spcAft>
                <a:spcPts val="1200"/>
              </a:spcAft>
            </a:pPr>
            <a:r>
              <a:rPr lang="en-GB" dirty="0" smtClean="0">
                <a:solidFill>
                  <a:srgbClr val="002060"/>
                </a:solidFill>
              </a:rPr>
              <a:t>Mission of the two CWPs to urge authorities for better cooperation</a:t>
            </a:r>
          </a:p>
          <a:p>
            <a:pPr>
              <a:spcAft>
                <a:spcPts val="1200"/>
              </a:spcAft>
            </a:pPr>
            <a:r>
              <a:rPr lang="en-GB" dirty="0" smtClean="0">
                <a:solidFill>
                  <a:srgbClr val="002060"/>
                </a:solidFill>
              </a:rPr>
              <a:t>Dniester Treaty 2013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7"/>
          </p:nvPr>
        </p:nvSpPr>
        <p:spPr>
          <a:xfrm>
            <a:off x="1815032" y="124973"/>
            <a:ext cx="7449665" cy="1123073"/>
          </a:xfrm>
        </p:spPr>
        <p:txBody>
          <a:bodyPr/>
          <a:lstStyle/>
          <a:p>
            <a:pPr algn="ctr"/>
            <a:r>
              <a:rPr lang="hu-HU" b="1" dirty="0" err="1" smtClean="0"/>
              <a:t>What</a:t>
            </a:r>
            <a:r>
              <a:rPr lang="hu-HU" b="1" dirty="0" smtClean="0"/>
              <a:t> </a:t>
            </a:r>
            <a:r>
              <a:rPr lang="hu-HU" b="1" dirty="0" err="1" smtClean="0"/>
              <a:t>failed</a:t>
            </a:r>
            <a:r>
              <a:rPr lang="hu-HU" b="1" dirty="0" smtClean="0"/>
              <a:t>: </a:t>
            </a:r>
            <a:r>
              <a:rPr lang="hu-HU" b="1" dirty="0" err="1"/>
              <a:t>Dniester</a:t>
            </a:r>
            <a:r>
              <a:rPr lang="hu-HU" b="1" dirty="0"/>
              <a:t> </a:t>
            </a:r>
            <a:r>
              <a:rPr lang="hu-HU" b="1" dirty="0" err="1"/>
              <a:t>River</a:t>
            </a:r>
            <a:r>
              <a:rPr lang="hu-HU" b="1" dirty="0"/>
              <a:t> </a:t>
            </a:r>
            <a:r>
              <a:rPr lang="hu-HU" b="1" dirty="0" err="1" smtClean="0"/>
              <a:t>Basin</a:t>
            </a:r>
            <a:endParaRPr lang="hu-HU" b="1" dirty="0" smtClean="0"/>
          </a:p>
          <a:p>
            <a:pPr algn="ctr"/>
            <a:r>
              <a:rPr lang="hu-HU" b="1" dirty="0" err="1" smtClean="0"/>
              <a:t>Ukraine</a:t>
            </a:r>
            <a:r>
              <a:rPr lang="hu-HU" b="1" dirty="0" smtClean="0"/>
              <a:t> and Moldova</a:t>
            </a:r>
            <a:endParaRPr lang="hu-H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43" y="1599835"/>
            <a:ext cx="6662057" cy="4613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6524171" y="3935545"/>
            <a:ext cx="26416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2060"/>
                </a:solidFill>
              </a:rPr>
              <a:t>Uk</a:t>
            </a:r>
            <a:r>
              <a:rPr lang="en-GB" sz="2800" dirty="0" smtClean="0">
                <a:solidFill>
                  <a:srgbClr val="002060"/>
                </a:solidFill>
              </a:rPr>
              <a:t>raine and Moldova are </a:t>
            </a:r>
          </a:p>
          <a:p>
            <a:pPr algn="ctr"/>
            <a:r>
              <a:rPr lang="en-GB" sz="2800" dirty="0" smtClean="0">
                <a:solidFill>
                  <a:srgbClr val="002060"/>
                </a:solidFill>
              </a:rPr>
              <a:t>Non-EU MSs</a:t>
            </a:r>
            <a:endParaRPr lang="en-GB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72975" y="1474560"/>
            <a:ext cx="8114951" cy="480441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GB" dirty="0" smtClean="0">
                <a:solidFill>
                  <a:srgbClr val="002060"/>
                </a:solidFill>
              </a:rPr>
              <a:t>The main promoter of IWRM in CEE is GWP (RWP and CWPs),  there is a niche for GWP in the region,</a:t>
            </a:r>
          </a:p>
          <a:p>
            <a:pPr>
              <a:spcAft>
                <a:spcPts val="1800"/>
              </a:spcAft>
            </a:pPr>
            <a:r>
              <a:rPr lang="en-GB" dirty="0" smtClean="0">
                <a:solidFill>
                  <a:srgbClr val="002060"/>
                </a:solidFill>
              </a:rPr>
              <a:t>Achievements mainly on macro level (Danube as a model), stronger local level penetration is needed,</a:t>
            </a:r>
          </a:p>
          <a:p>
            <a:pPr>
              <a:spcAft>
                <a:spcPts val="1800"/>
              </a:spcAft>
            </a:pPr>
            <a:r>
              <a:rPr lang="en-GB" dirty="0" smtClean="0">
                <a:solidFill>
                  <a:srgbClr val="002060"/>
                </a:solidFill>
              </a:rPr>
              <a:t>Better ‘vertical integration’ at different levels of administration,</a:t>
            </a:r>
          </a:p>
          <a:p>
            <a:pPr>
              <a:spcAft>
                <a:spcPts val="1800"/>
              </a:spcAft>
            </a:pPr>
            <a:r>
              <a:rPr lang="en-GB" dirty="0" smtClean="0">
                <a:solidFill>
                  <a:srgbClr val="002060"/>
                </a:solidFill>
              </a:rPr>
              <a:t>Better ‘horizontal integration’ of water stakeholders,</a:t>
            </a:r>
          </a:p>
          <a:p>
            <a:pPr>
              <a:spcAft>
                <a:spcPts val="1800"/>
              </a:spcAft>
            </a:pPr>
            <a:r>
              <a:rPr lang="en-GB" dirty="0" smtClean="0">
                <a:solidFill>
                  <a:srgbClr val="002060"/>
                </a:solidFill>
              </a:rPr>
              <a:t>Non EU MSs need help to catch up.</a:t>
            </a:r>
          </a:p>
          <a:p>
            <a:pPr marL="0" indent="0">
              <a:buNone/>
            </a:pPr>
            <a:endParaRPr lang="sv-SE" dirty="0"/>
          </a:p>
          <a:p>
            <a:endParaRPr lang="sv-SE" dirty="0" smtClean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b="1" dirty="0" smtClean="0"/>
              <a:t>Conclusions in the paper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21" y="4563417"/>
            <a:ext cx="1086727" cy="867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24" y="1474560"/>
            <a:ext cx="2073047" cy="51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5" y="2258285"/>
            <a:ext cx="1503364" cy="1048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56" y="5523110"/>
            <a:ext cx="1288229" cy="87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58" y="3456675"/>
            <a:ext cx="950855" cy="9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301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47261" y="1581875"/>
            <a:ext cx="9085196" cy="4544289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GB" sz="3200" dirty="0" smtClean="0">
                <a:solidFill>
                  <a:srgbClr val="002060"/>
                </a:solidFill>
              </a:rPr>
              <a:t>Work consequently with stakeholders, </a:t>
            </a:r>
          </a:p>
          <a:p>
            <a:pPr>
              <a:spcAft>
                <a:spcPts val="1800"/>
              </a:spcAft>
            </a:pPr>
            <a:r>
              <a:rPr lang="en-GB" sz="3200" dirty="0" smtClean="0">
                <a:solidFill>
                  <a:srgbClr val="002060"/>
                </a:solidFill>
              </a:rPr>
              <a:t>Make clear the difference b/w IWRM and WFD,</a:t>
            </a:r>
          </a:p>
          <a:p>
            <a:pPr>
              <a:spcAft>
                <a:spcPts val="1800"/>
              </a:spcAft>
            </a:pPr>
            <a:r>
              <a:rPr lang="en-GB" sz="3200" dirty="0" smtClean="0">
                <a:solidFill>
                  <a:srgbClr val="002060"/>
                </a:solidFill>
              </a:rPr>
              <a:t>Happy to share the results with other regions</a:t>
            </a:r>
          </a:p>
          <a:p>
            <a:endParaRPr lang="en-US" dirty="0" smtClean="0"/>
          </a:p>
          <a:p>
            <a:endParaRPr lang="sv-SE" dirty="0"/>
          </a:p>
          <a:p>
            <a:endParaRPr lang="sv-SE" dirty="0" smtClean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ctr"/>
            <a:r>
              <a:rPr lang="en-US" b="1" dirty="0" smtClean="0"/>
              <a:t>Key messages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809" y="4199673"/>
            <a:ext cx="2682437" cy="224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771" y="4390719"/>
            <a:ext cx="3251199" cy="1859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45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34321" y="569626"/>
            <a:ext cx="9698636" cy="5816183"/>
          </a:xfrm>
        </p:spPr>
        <p:txBody>
          <a:bodyPr/>
          <a:lstStyle/>
          <a:p>
            <a:r>
              <a:rPr lang="en-US" dirty="0" smtClean="0"/>
              <a:t>Read the full paper here: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http://www.gwp.org/en/ToolBox/PUBLICATIONS/Technical-Focus-Papers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Learn more about the GWP </a:t>
            </a:r>
            <a:r>
              <a:rPr lang="hu-HU" dirty="0" smtClean="0"/>
              <a:t>CEE </a:t>
            </a:r>
            <a:r>
              <a:rPr lang="en-US" dirty="0" smtClean="0"/>
              <a:t>here:</a:t>
            </a:r>
            <a:r>
              <a:rPr lang="hu-HU" dirty="0" smtClean="0"/>
              <a:t> </a:t>
            </a:r>
          </a:p>
          <a:p>
            <a:pPr marL="0" indent="0">
              <a:buNone/>
            </a:pPr>
            <a:r>
              <a:rPr lang="hu-HU" dirty="0">
                <a:hlinkClick r:id="rId3"/>
              </a:rPr>
              <a:t>http://www.gwp.org/en/GWP-CEE</a:t>
            </a:r>
            <a:r>
              <a:rPr lang="hu-HU" dirty="0" smtClean="0">
                <a:hlinkClick r:id="rId3"/>
              </a:rPr>
              <a:t>/</a:t>
            </a:r>
            <a:endParaRPr lang="hu-HU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For more knowledge products of GWP Technical Committee here: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http://www.gwp.org/en/ToolBox/PUBLICATIONS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artalom helye 1"/>
          <p:cNvSpPr txBox="1">
            <a:spLocks/>
          </p:cNvSpPr>
          <p:nvPr/>
        </p:nvSpPr>
        <p:spPr>
          <a:xfrm>
            <a:off x="2038525" y="5321256"/>
            <a:ext cx="8114951" cy="9975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4800" b="1" dirty="0" err="1" smtClean="0">
                <a:solidFill>
                  <a:srgbClr val="FF0000"/>
                </a:solidFill>
              </a:rPr>
              <a:t>Thank</a:t>
            </a:r>
            <a:r>
              <a:rPr lang="hu-HU" sz="4800" b="1" dirty="0" smtClean="0">
                <a:solidFill>
                  <a:srgbClr val="FF0000"/>
                </a:solidFill>
              </a:rPr>
              <a:t> </a:t>
            </a:r>
            <a:r>
              <a:rPr lang="hu-HU" sz="4800" b="1" dirty="0" err="1" smtClean="0">
                <a:solidFill>
                  <a:srgbClr val="FF0000"/>
                </a:solidFill>
              </a:rPr>
              <a:t>you</a:t>
            </a:r>
            <a:r>
              <a:rPr lang="hu-HU" sz="4800" b="1" dirty="0" smtClean="0">
                <a:solidFill>
                  <a:srgbClr val="FF0000"/>
                </a:solidFill>
              </a:rPr>
              <a:t> </a:t>
            </a:r>
            <a:r>
              <a:rPr lang="hu-HU" sz="4800" b="1" dirty="0" err="1" smtClean="0">
                <a:solidFill>
                  <a:srgbClr val="FF0000"/>
                </a:solidFill>
              </a:rPr>
              <a:t>for</a:t>
            </a:r>
            <a:r>
              <a:rPr lang="hu-HU" sz="4800" b="1" dirty="0" smtClean="0">
                <a:solidFill>
                  <a:srgbClr val="FF0000"/>
                </a:solidFill>
              </a:rPr>
              <a:t> </a:t>
            </a:r>
            <a:r>
              <a:rPr lang="hu-HU" sz="4800" b="1" dirty="0" err="1" smtClean="0">
                <a:solidFill>
                  <a:srgbClr val="FF0000"/>
                </a:solidFill>
              </a:rPr>
              <a:t>your</a:t>
            </a:r>
            <a:r>
              <a:rPr lang="hu-HU" sz="4800" b="1" dirty="0" smtClean="0">
                <a:solidFill>
                  <a:srgbClr val="FF0000"/>
                </a:solidFill>
              </a:rPr>
              <a:t> </a:t>
            </a:r>
            <a:r>
              <a:rPr lang="hu-HU" sz="4800" b="1" dirty="0" err="1" smtClean="0">
                <a:solidFill>
                  <a:srgbClr val="FF0000"/>
                </a:solidFill>
              </a:rPr>
              <a:t>attention</a:t>
            </a:r>
            <a:endParaRPr lang="hu-HU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10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41521" y="1568227"/>
            <a:ext cx="9348715" cy="4544289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GB" sz="3600" dirty="0" smtClean="0">
                <a:solidFill>
                  <a:srgbClr val="002060"/>
                </a:solidFill>
              </a:rPr>
              <a:t>Integrated water resources management in Central and Eastern Europe: </a:t>
            </a:r>
            <a:br>
              <a:rPr lang="en-GB" sz="3600" dirty="0" smtClean="0">
                <a:solidFill>
                  <a:srgbClr val="002060"/>
                </a:solidFill>
              </a:rPr>
            </a:br>
            <a:r>
              <a:rPr lang="en-GB" sz="3600" dirty="0" smtClean="0">
                <a:solidFill>
                  <a:srgbClr val="002060"/>
                </a:solidFill>
              </a:rPr>
              <a:t>IWRM vs. EU Water Framework Directive </a:t>
            </a:r>
          </a:p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GB" sz="3200" dirty="0" smtClean="0">
                <a:solidFill>
                  <a:srgbClr val="002060"/>
                </a:solidFill>
              </a:rPr>
              <a:t>by </a:t>
            </a:r>
          </a:p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GB" sz="3200" dirty="0" err="1" smtClean="0">
                <a:solidFill>
                  <a:srgbClr val="002060"/>
                </a:solidFill>
              </a:rPr>
              <a:t>Janusz</a:t>
            </a:r>
            <a:r>
              <a:rPr lang="en-GB" sz="3200" dirty="0" smtClean="0">
                <a:solidFill>
                  <a:srgbClr val="002060"/>
                </a:solidFill>
              </a:rPr>
              <a:t> Kindler, </a:t>
            </a:r>
            <a:r>
              <a:rPr lang="en-GB" sz="3200" dirty="0" err="1" smtClean="0">
                <a:solidFill>
                  <a:srgbClr val="002060"/>
                </a:solidFill>
              </a:rPr>
              <a:t>István</a:t>
            </a:r>
            <a:r>
              <a:rPr lang="en-GB" sz="3200" dirty="0" smtClean="0">
                <a:solidFill>
                  <a:srgbClr val="002060"/>
                </a:solidFill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</a:rPr>
              <a:t>Ijjas</a:t>
            </a:r>
            <a:r>
              <a:rPr lang="en-GB" sz="3200" dirty="0" smtClean="0">
                <a:solidFill>
                  <a:srgbClr val="002060"/>
                </a:solidFill>
              </a:rPr>
              <a:t> and Danka </a:t>
            </a:r>
            <a:r>
              <a:rPr lang="en-GB" sz="3200" dirty="0" err="1" smtClean="0">
                <a:solidFill>
                  <a:srgbClr val="002060"/>
                </a:solidFill>
              </a:rPr>
              <a:t>Thalmeinerova</a:t>
            </a:r>
            <a:endParaRPr lang="en-GB" sz="3200" dirty="0" smtClean="0">
              <a:solidFill>
                <a:srgbClr val="002060"/>
              </a:solidFill>
            </a:endParaRPr>
          </a:p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GB" sz="3200" dirty="0" smtClean="0">
                <a:solidFill>
                  <a:srgbClr val="002060"/>
                </a:solidFill>
              </a:rPr>
              <a:t>with contributions of the region’s CWPs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791667" y="322325"/>
            <a:ext cx="7449665" cy="1123073"/>
          </a:xfrm>
        </p:spPr>
        <p:txBody>
          <a:bodyPr/>
          <a:lstStyle/>
          <a:p>
            <a:pPr algn="ctr"/>
            <a:r>
              <a:rPr lang="en-GB" b="1" dirty="0" smtClean="0"/>
              <a:t>Technical Focus Paper</a:t>
            </a:r>
            <a:endParaRPr lang="en-GB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760" y="1577707"/>
            <a:ext cx="3116240" cy="45353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91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46162" y="1678674"/>
            <a:ext cx="10965267" cy="4635039"/>
          </a:xfrm>
        </p:spPr>
        <p:txBody>
          <a:bodyPr/>
          <a:lstStyle/>
          <a:p>
            <a:pPr marL="2060575" indent="-2060575">
              <a:buNone/>
            </a:pPr>
            <a:r>
              <a:rPr lang="en-GB" sz="3200" dirty="0" smtClean="0">
                <a:solidFill>
                  <a:srgbClr val="002060"/>
                </a:solidFill>
              </a:rPr>
              <a:t>Why? 	25 years after political changes &gt; EU accession and experiences with EU WFD; </a:t>
            </a:r>
          </a:p>
          <a:p>
            <a:pPr marL="2060575" indent="-2060575">
              <a:buNone/>
            </a:pPr>
            <a:r>
              <a:rPr lang="en-GB" sz="3200" dirty="0" smtClean="0">
                <a:solidFill>
                  <a:srgbClr val="002060"/>
                </a:solidFill>
              </a:rPr>
              <a:t>	17 years with GWP &gt; experiences with IWRM</a:t>
            </a:r>
          </a:p>
          <a:p>
            <a:pPr marL="2060575" indent="-2060575">
              <a:buNone/>
            </a:pPr>
            <a:endParaRPr lang="en-GB" sz="3200" dirty="0" smtClean="0">
              <a:solidFill>
                <a:srgbClr val="002060"/>
              </a:solidFill>
            </a:endParaRPr>
          </a:p>
          <a:p>
            <a:pPr marL="2155825" indent="-2155825">
              <a:buNone/>
            </a:pPr>
            <a:r>
              <a:rPr lang="en-GB" sz="3200" dirty="0" smtClean="0">
                <a:solidFill>
                  <a:srgbClr val="002060"/>
                </a:solidFill>
              </a:rPr>
              <a:t>For whom? 	Decision makers and stakeholders able to influence them</a:t>
            </a:r>
          </a:p>
          <a:p>
            <a:pPr marL="2155825" indent="-2155825">
              <a:buNone/>
            </a:pPr>
            <a:endParaRPr lang="en-GB" sz="3200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GB" sz="3200" dirty="0" smtClean="0">
                <a:solidFill>
                  <a:srgbClr val="002060"/>
                </a:solidFill>
              </a:rPr>
              <a:t>	Political will is needed!</a:t>
            </a:r>
          </a:p>
          <a:p>
            <a:endParaRPr lang="sv-SE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ctr"/>
            <a:r>
              <a:rPr lang="en-US" b="1" dirty="0" smtClean="0"/>
              <a:t>Purpose of the paper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0780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1009935" y="1581875"/>
            <a:ext cx="9152278" cy="4544289"/>
          </a:xfrm>
        </p:spPr>
        <p:txBody>
          <a:bodyPr/>
          <a:lstStyle/>
          <a:p>
            <a:pPr marL="0" indent="0">
              <a:buNone/>
            </a:pPr>
            <a:r>
              <a:rPr lang="en-GB" sz="3200" dirty="0" smtClean="0">
                <a:solidFill>
                  <a:srgbClr val="002060"/>
                </a:solidFill>
              </a:rPr>
              <a:t>Contents</a:t>
            </a:r>
          </a:p>
          <a:p>
            <a:pPr lvl="1"/>
            <a:r>
              <a:rPr lang="en-GB" sz="3200" dirty="0" smtClean="0">
                <a:solidFill>
                  <a:srgbClr val="002060"/>
                </a:solidFill>
              </a:rPr>
              <a:t>CEE’s water challenges</a:t>
            </a:r>
          </a:p>
          <a:p>
            <a:pPr lvl="1"/>
            <a:r>
              <a:rPr lang="en-GB" sz="3200" dirty="0" smtClean="0">
                <a:solidFill>
                  <a:srgbClr val="002060"/>
                </a:solidFill>
              </a:rPr>
              <a:t>Water policy challenges</a:t>
            </a:r>
          </a:p>
          <a:p>
            <a:pPr lvl="1"/>
            <a:r>
              <a:rPr lang="en-GB" sz="3200" dirty="0" smtClean="0">
                <a:solidFill>
                  <a:srgbClr val="002060"/>
                </a:solidFill>
              </a:rPr>
              <a:t>Water resources management</a:t>
            </a:r>
          </a:p>
          <a:p>
            <a:pPr lvl="1"/>
            <a:r>
              <a:rPr lang="en-GB" sz="3200" dirty="0" smtClean="0">
                <a:solidFill>
                  <a:srgbClr val="002060"/>
                </a:solidFill>
              </a:rPr>
              <a:t>IWRM vs EU WFD</a:t>
            </a:r>
          </a:p>
          <a:p>
            <a:pPr lvl="1"/>
            <a:r>
              <a:rPr lang="en-GB" sz="3200" dirty="0" smtClean="0">
                <a:solidFill>
                  <a:srgbClr val="002060"/>
                </a:solidFill>
              </a:rPr>
              <a:t>IWRM experiences</a:t>
            </a:r>
          </a:p>
          <a:p>
            <a:pPr lvl="1"/>
            <a:r>
              <a:rPr lang="en-GB" sz="3200" dirty="0" smtClean="0">
                <a:solidFill>
                  <a:srgbClr val="002060"/>
                </a:solidFill>
              </a:rPr>
              <a:t>Adopting IWRM – where are we?</a:t>
            </a:r>
          </a:p>
          <a:p>
            <a:pPr marL="0" indent="0">
              <a:buNone/>
            </a:pPr>
            <a:endParaRPr lang="en-GB" sz="32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3200" dirty="0" smtClean="0">
                <a:solidFill>
                  <a:srgbClr val="002060"/>
                </a:solidFill>
              </a:rPr>
              <a:t>Describing and analysing the situation/processes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7"/>
          </p:nvPr>
        </p:nvSpPr>
        <p:spPr>
          <a:xfrm>
            <a:off x="1187355" y="458802"/>
            <a:ext cx="8309571" cy="1123073"/>
          </a:xfrm>
        </p:spPr>
        <p:txBody>
          <a:bodyPr/>
          <a:lstStyle/>
          <a:p>
            <a:r>
              <a:rPr lang="en-US" b="1" dirty="0"/>
              <a:t>IWRM in Central and Eastern Europe</a:t>
            </a:r>
          </a:p>
          <a:p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392" y="1675039"/>
            <a:ext cx="2454164" cy="3564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983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ctr"/>
            <a:r>
              <a:rPr lang="hu-HU" dirty="0" smtClean="0"/>
              <a:t>GWP CEE</a:t>
            </a:r>
            <a:endParaRPr lang="en-US" dirty="0"/>
          </a:p>
        </p:txBody>
      </p:sp>
      <p:pic>
        <p:nvPicPr>
          <p:cNvPr id="7" name="Content Placeholder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6396" y="362857"/>
            <a:ext cx="7085033" cy="5921448"/>
          </a:xfrm>
          <a:prstGeom prst="rect">
            <a:avLst/>
          </a:prstGeom>
          <a:noFill/>
        </p:spPr>
      </p:pic>
      <p:sp>
        <p:nvSpPr>
          <p:cNvPr id="2" name="Szövegdoboz 1"/>
          <p:cNvSpPr txBox="1"/>
          <p:nvPr/>
        </p:nvSpPr>
        <p:spPr>
          <a:xfrm>
            <a:off x="9245600" y="1364343"/>
            <a:ext cx="283028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2060"/>
                </a:solidFill>
              </a:rPr>
              <a:t>Baltic sea (4): </a:t>
            </a:r>
          </a:p>
          <a:p>
            <a:r>
              <a:rPr lang="en-GB" sz="2800" dirty="0" smtClean="0">
                <a:solidFill>
                  <a:srgbClr val="002060"/>
                </a:solidFill>
              </a:rPr>
              <a:t>several river basins</a:t>
            </a:r>
          </a:p>
          <a:p>
            <a:endParaRPr lang="en-GB" sz="2800" dirty="0" smtClean="0">
              <a:solidFill>
                <a:srgbClr val="002060"/>
              </a:solidFill>
            </a:endParaRPr>
          </a:p>
          <a:p>
            <a:r>
              <a:rPr lang="en-GB" sz="2800" b="1" dirty="0" smtClean="0">
                <a:solidFill>
                  <a:srgbClr val="002060"/>
                </a:solidFill>
              </a:rPr>
              <a:t>Black sea (7): </a:t>
            </a:r>
            <a:r>
              <a:rPr lang="en-GB" sz="2800" dirty="0" smtClean="0">
                <a:solidFill>
                  <a:srgbClr val="002060"/>
                </a:solidFill>
              </a:rPr>
              <a:t>dominated by the Danube River</a:t>
            </a:r>
          </a:p>
          <a:p>
            <a:endParaRPr lang="en-GB" sz="2800" dirty="0" smtClean="0">
              <a:solidFill>
                <a:srgbClr val="002060"/>
              </a:solidFill>
            </a:endParaRPr>
          </a:p>
          <a:p>
            <a:r>
              <a:rPr lang="en-GB" sz="2800" b="1" dirty="0" smtClean="0">
                <a:solidFill>
                  <a:srgbClr val="002060"/>
                </a:solidFill>
              </a:rPr>
              <a:t>(1) </a:t>
            </a:r>
            <a:r>
              <a:rPr lang="en-GB" sz="2800" dirty="0" smtClean="0">
                <a:solidFill>
                  <a:srgbClr val="002060"/>
                </a:solidFill>
              </a:rPr>
              <a:t>between</a:t>
            </a:r>
          </a:p>
          <a:p>
            <a:endParaRPr lang="en-GB" dirty="0"/>
          </a:p>
        </p:txBody>
      </p:sp>
      <p:sp>
        <p:nvSpPr>
          <p:cNvPr id="6" name="Szövegdoboz 5"/>
          <p:cNvSpPr txBox="1"/>
          <p:nvPr/>
        </p:nvSpPr>
        <p:spPr>
          <a:xfrm>
            <a:off x="145143" y="1221484"/>
            <a:ext cx="2351314" cy="3826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002060"/>
                </a:solidFill>
              </a:rPr>
              <a:t>12 countries</a:t>
            </a:r>
          </a:p>
          <a:p>
            <a:endParaRPr lang="en-GB" sz="2800" dirty="0" smtClean="0">
              <a:solidFill>
                <a:srgbClr val="002060"/>
              </a:solidFill>
            </a:endParaRPr>
          </a:p>
          <a:p>
            <a:r>
              <a:rPr lang="en-GB" sz="2800" dirty="0" smtClean="0">
                <a:solidFill>
                  <a:srgbClr val="002060"/>
                </a:solidFill>
              </a:rPr>
              <a:t>11 languages</a:t>
            </a:r>
          </a:p>
          <a:p>
            <a:endParaRPr lang="en-GB" sz="2800" dirty="0" smtClean="0">
              <a:solidFill>
                <a:srgbClr val="002060"/>
              </a:solidFill>
            </a:endParaRPr>
          </a:p>
          <a:p>
            <a:r>
              <a:rPr lang="en-GB" sz="2800" dirty="0" smtClean="0">
                <a:solidFill>
                  <a:srgbClr val="002060"/>
                </a:solidFill>
              </a:rPr>
              <a:t>1.1 million km</a:t>
            </a:r>
            <a:r>
              <a:rPr lang="en-GB" sz="2800" baseline="30000" dirty="0" smtClean="0">
                <a:solidFill>
                  <a:srgbClr val="002060"/>
                </a:solidFill>
              </a:rPr>
              <a:t>2</a:t>
            </a:r>
            <a:endParaRPr lang="en-GB" sz="2800" dirty="0" smtClean="0">
              <a:solidFill>
                <a:srgbClr val="002060"/>
              </a:solidFill>
            </a:endParaRPr>
          </a:p>
          <a:p>
            <a:endParaRPr lang="en-GB" sz="2800" baseline="30000" dirty="0" smtClean="0">
              <a:solidFill>
                <a:srgbClr val="002060"/>
              </a:solidFill>
            </a:endParaRPr>
          </a:p>
          <a:p>
            <a:r>
              <a:rPr lang="en-GB" sz="2800" dirty="0" smtClean="0">
                <a:solidFill>
                  <a:srgbClr val="002060"/>
                </a:solidFill>
              </a:rPr>
              <a:t>145 million inhabitants</a:t>
            </a:r>
          </a:p>
          <a:p>
            <a:endParaRPr lang="en-GB" sz="2800" dirty="0"/>
          </a:p>
        </p:txBody>
      </p:sp>
      <p:cxnSp>
        <p:nvCxnSpPr>
          <p:cNvPr id="5" name="Egyenes összekötő nyíllal 4"/>
          <p:cNvCxnSpPr/>
          <p:nvPr/>
        </p:nvCxnSpPr>
        <p:spPr>
          <a:xfrm flipH="1">
            <a:off x="4151086" y="1611086"/>
            <a:ext cx="5094515" cy="42091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H="1">
            <a:off x="6770914" y="3773714"/>
            <a:ext cx="2474686" cy="87085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/>
          <p:cNvSpPr txBox="1"/>
          <p:nvPr/>
        </p:nvSpPr>
        <p:spPr>
          <a:xfrm>
            <a:off x="3272971" y="232229"/>
            <a:ext cx="49784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4000" b="1" dirty="0">
                <a:solidFill>
                  <a:srgbClr val="00B050"/>
                </a:solidFill>
                <a:latin typeface="Calibri Light" panose="020F0302020204030204" pitchFamily="34" charset="0"/>
              </a:rPr>
              <a:t>The GWP CEE </a:t>
            </a:r>
            <a:r>
              <a:rPr lang="hu-HU" sz="4000" b="1" dirty="0" err="1">
                <a:solidFill>
                  <a:srgbClr val="00B050"/>
                </a:solidFill>
                <a:latin typeface="Calibri Light" panose="020F0302020204030204" pitchFamily="34" charset="0"/>
              </a:rPr>
              <a:t>region</a:t>
            </a:r>
            <a:endParaRPr lang="hu-HU" sz="4000" b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46743" y="5936342"/>
            <a:ext cx="11567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2060"/>
                </a:solidFill>
              </a:rPr>
              <a:t>Different water resource management issues and priorities</a:t>
            </a:r>
            <a:endParaRPr lang="en-GB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38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9921" y="1413821"/>
            <a:ext cx="7418778" cy="2641783"/>
          </a:xfrm>
        </p:spPr>
        <p:txBody>
          <a:bodyPr/>
          <a:lstStyle/>
          <a:p>
            <a:r>
              <a:rPr lang="en-GB" sz="3200" dirty="0" smtClean="0">
                <a:solidFill>
                  <a:srgbClr val="002060"/>
                </a:solidFill>
              </a:rPr>
              <a:t>Political, economic and social transformation (w/o precedent), approaching EU, decentralisation</a:t>
            </a:r>
          </a:p>
          <a:p>
            <a:r>
              <a:rPr lang="en-GB" sz="3200" dirty="0" smtClean="0">
                <a:solidFill>
                  <a:srgbClr val="002060"/>
                </a:solidFill>
              </a:rPr>
              <a:t>Water demand decreased</a:t>
            </a:r>
          </a:p>
          <a:p>
            <a:r>
              <a:rPr lang="en-GB" sz="3200" dirty="0" smtClean="0">
                <a:solidFill>
                  <a:srgbClr val="002060"/>
                </a:solidFill>
              </a:rPr>
              <a:t>Drinking water and sanitation</a:t>
            </a:r>
            <a:endParaRPr lang="en-GB" dirty="0" smtClean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ctr"/>
            <a:r>
              <a:rPr lang="en-US" b="1" dirty="0" smtClean="0"/>
              <a:t>Water Resources Challenges</a:t>
            </a:r>
            <a:r>
              <a:rPr lang="hu-HU" b="1" dirty="0" smtClean="0"/>
              <a:t> 1/2</a:t>
            </a:r>
            <a:r>
              <a:rPr lang="en-US" b="1" dirty="0" smtClean="0"/>
              <a:t> </a:t>
            </a:r>
            <a:endParaRPr lang="en-US" b="1" dirty="0"/>
          </a:p>
        </p:txBody>
      </p:sp>
      <p:pic>
        <p:nvPicPr>
          <p:cNvPr id="1026" name="Picture 2" descr="Képtalálat a következőre: „fall of the wall 25 years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606" y="1277810"/>
            <a:ext cx="3547078" cy="235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europa.eu/abc/symbols/emblem/images/europ_flag/jau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506" y="1829978"/>
            <a:ext cx="2231278" cy="151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21" y="4055604"/>
            <a:ext cx="398145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764" y="4055604"/>
            <a:ext cx="1883088" cy="2150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667" y="4055604"/>
            <a:ext cx="1990724" cy="2150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251" y="4284748"/>
            <a:ext cx="27432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228" y="2574892"/>
            <a:ext cx="2310377" cy="133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082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95832" y="1378676"/>
            <a:ext cx="4977654" cy="3433472"/>
          </a:xfrm>
        </p:spPr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Water quality (organic, nutrient, hazardous pollution, HYMO alterations)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Floods and droughts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Governance (fragmented decision making, no clear mandates, overlapping responsibilities)</a:t>
            </a:r>
          </a:p>
          <a:p>
            <a:pPr marL="0" indent="0">
              <a:buNone/>
            </a:pPr>
            <a:endParaRPr lang="en-GB" dirty="0" smtClean="0">
              <a:solidFill>
                <a:srgbClr val="002060"/>
              </a:solidFill>
            </a:endParaRPr>
          </a:p>
          <a:p>
            <a:pPr lvl="1"/>
            <a:endParaRPr lang="hu-HU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b="1" dirty="0" smtClean="0"/>
              <a:t>Water Resources Challenges</a:t>
            </a:r>
            <a:r>
              <a:rPr lang="hu-HU" b="1" dirty="0" smtClean="0"/>
              <a:t> 2/</a:t>
            </a:r>
            <a:r>
              <a:rPr lang="hu-HU" b="1" dirty="0" err="1" smtClean="0"/>
              <a:t>2</a:t>
            </a:r>
            <a:endParaRPr lang="en-US" b="1" dirty="0" smtClean="0"/>
          </a:p>
        </p:txBody>
      </p:sp>
      <p:pic>
        <p:nvPicPr>
          <p:cNvPr id="4" name="Picture 3" descr="F:\Fotók\Árvíz\Bp 2013 június\06.09 pesti o\port in the downtow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3644186"/>
            <a:ext cx="3114566" cy="233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878" y="1121874"/>
            <a:ext cx="3109913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066" y="3644185"/>
            <a:ext cx="3114977" cy="233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792" y="1056381"/>
            <a:ext cx="3279094" cy="2297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591" y="1121874"/>
            <a:ext cx="7460295" cy="5534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538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406400" y="2332128"/>
            <a:ext cx="4920343" cy="3419432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002060"/>
                </a:solidFill>
              </a:rPr>
              <a:t>Similarities: basin approach, PP, precautionary principle, transparency, 		</a:t>
            </a:r>
          </a:p>
          <a:p>
            <a:pPr marL="0" indent="0">
              <a:buNone/>
            </a:pPr>
            <a:endParaRPr lang="en-GB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002060"/>
                </a:solidFill>
              </a:rPr>
              <a:t>RBMPs provide mechanism to implement WFD and to achieve environmental objectives,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ctr"/>
            <a:r>
              <a:rPr lang="hu-HU" b="1" dirty="0"/>
              <a:t>IWRM </a:t>
            </a:r>
            <a:r>
              <a:rPr lang="hu-HU" b="1" dirty="0" err="1"/>
              <a:t>vs</a:t>
            </a:r>
            <a:r>
              <a:rPr lang="hu-HU" b="1" dirty="0"/>
              <a:t> EU </a:t>
            </a:r>
            <a:r>
              <a:rPr lang="hu-HU" b="1" dirty="0" smtClean="0"/>
              <a:t>WFD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WFD as a core policy element for IWRM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3976911" y="5960999"/>
            <a:ext cx="4688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See Table </a:t>
            </a:r>
            <a:r>
              <a:rPr lang="en-US" sz="2800" dirty="0" smtClean="0">
                <a:solidFill>
                  <a:srgbClr val="002060"/>
                </a:solidFill>
              </a:rPr>
              <a:t>1</a:t>
            </a:r>
            <a:r>
              <a:rPr lang="hu-HU" sz="2800" dirty="0" smtClean="0">
                <a:solidFill>
                  <a:srgbClr val="002060"/>
                </a:solidFill>
              </a:rPr>
              <a:t>,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>
                <a:solidFill>
                  <a:srgbClr val="002060"/>
                </a:solidFill>
              </a:rPr>
              <a:t>page 22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6720114" y="2272129"/>
            <a:ext cx="50509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002060"/>
                </a:solidFill>
              </a:rPr>
              <a:t>WFD not sufficiently balanced with socio-economic development goals.</a:t>
            </a:r>
          </a:p>
          <a:p>
            <a:endParaRPr lang="en-GB" sz="2800" dirty="0" smtClean="0">
              <a:solidFill>
                <a:srgbClr val="002060"/>
              </a:solidFill>
            </a:endParaRPr>
          </a:p>
          <a:p>
            <a:r>
              <a:rPr lang="en-GB" sz="2800" dirty="0" smtClean="0">
                <a:solidFill>
                  <a:srgbClr val="002060"/>
                </a:solidFill>
              </a:rPr>
              <a:t>there are other policies for integrated approach to environmental, economic and social development.</a:t>
            </a:r>
            <a:endParaRPr lang="en-GB" sz="4000" dirty="0">
              <a:solidFill>
                <a:srgbClr val="00206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486400" y="2772229"/>
            <a:ext cx="834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FF0000"/>
                </a:solidFill>
              </a:rPr>
              <a:t>BUT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486399" y="4557486"/>
            <a:ext cx="957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FF0000"/>
                </a:solidFill>
              </a:rPr>
              <a:t>BUT</a:t>
            </a:r>
            <a:endParaRPr lang="hu-H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22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/>
      <p:bldP spid="7" grpId="0" uiExpand="1" build="p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885371" y="141303"/>
            <a:ext cx="8606971" cy="1295611"/>
          </a:xfrm>
        </p:spPr>
        <p:txBody>
          <a:bodyPr/>
          <a:lstStyle/>
          <a:p>
            <a:pPr algn="ctr"/>
            <a:r>
              <a:rPr lang="en-US" b="1" dirty="0"/>
              <a:t>Achievements in IWRM in </a:t>
            </a:r>
            <a:r>
              <a:rPr lang="hu-HU" b="1" dirty="0" smtClean="0"/>
              <a:t>CEE </a:t>
            </a:r>
            <a:r>
              <a:rPr lang="en-US" b="1" dirty="0" smtClean="0"/>
              <a:t>region</a:t>
            </a:r>
            <a:r>
              <a:rPr lang="hu-HU" b="1" dirty="0" smtClean="0"/>
              <a:t> 1/3</a:t>
            </a:r>
            <a:endParaRPr lang="hu-HU" b="1" dirty="0"/>
          </a:p>
          <a:p>
            <a:pPr algn="ctr"/>
            <a:r>
              <a:rPr lang="hu-HU" b="1" dirty="0" err="1"/>
              <a:t>t</a:t>
            </a:r>
            <a:r>
              <a:rPr lang="hu-HU" b="1" dirty="0" err="1" smtClean="0"/>
              <a:t>he</a:t>
            </a:r>
            <a:r>
              <a:rPr lang="hu-HU" b="1" dirty="0" smtClean="0"/>
              <a:t> </a:t>
            </a:r>
            <a:r>
              <a:rPr lang="hu-HU" b="1" dirty="0" err="1" smtClean="0"/>
              <a:t>Danube</a:t>
            </a:r>
            <a:endParaRPr lang="en-US" b="1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4789714" y="1581875"/>
            <a:ext cx="6923315" cy="4838634"/>
          </a:xfrm>
        </p:spPr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Water resources damaged/under threat, major polluter of Black sea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UN ECE Water Convention (1992) as a model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Danube River Protection Convention, 1994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ICPDR’s mission: promote, coordinate sustainable water management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GWP CEE observer, 2001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Non-EU MSs also implementing WFD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Danube RBMP (2009, 2015)</a:t>
            </a:r>
            <a:endParaRPr lang="en-GB" dirty="0" smtClean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7" y="1596571"/>
            <a:ext cx="4481125" cy="48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34" y="2002971"/>
            <a:ext cx="4007633" cy="1839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057" y="1541110"/>
            <a:ext cx="5640886" cy="376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zis 1"/>
          <p:cNvSpPr/>
          <p:nvPr/>
        </p:nvSpPr>
        <p:spPr>
          <a:xfrm>
            <a:off x="2273350" y="4542971"/>
            <a:ext cx="2003817" cy="758729"/>
          </a:xfrm>
          <a:prstGeom prst="ellipse">
            <a:avLst/>
          </a:prstGeom>
          <a:noFill/>
          <a:ln>
            <a:solidFill>
              <a:srgbClr val="FF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/>
          <p:cNvSpPr/>
          <p:nvPr/>
        </p:nvSpPr>
        <p:spPr>
          <a:xfrm rot="720410">
            <a:off x="2315600" y="4515288"/>
            <a:ext cx="1964478" cy="77807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035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theme/theme1.xml><?xml version="1.0" encoding="utf-8"?>
<a:theme xmlns:a="http://schemas.openxmlformats.org/drawingml/2006/main" name="GW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765_GWP_PP_v11" id="{DF03CAE9-0623-4EBE-A3B8-6D7BBCC77FB2}" vid="{158CBE77-4295-4B2A-AC1A-E838285421C7}"/>
    </a:ext>
  </a:extLst>
</a:theme>
</file>

<file path=ppt/theme/theme2.xml><?xml version="1.0" encoding="utf-8"?>
<a:theme xmlns:a="http://schemas.openxmlformats.org/drawingml/2006/main" name="GWP Titl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765_GWP_PP_v11" id="{DF03CAE9-0623-4EBE-A3B8-6D7BBCC77FB2}" vid="{CD7DC75F-4A44-491D-9B13-A0479A8FDA3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ub_x0020_Header xmlns="a49db6b1-bbac-4ce4-b5ca-5060610f50a5" xsi:nil="true"/>
    <Main_x0020_Header xmlns="a49db6b1-bbac-4ce4-b5ca-5060610f50a5">Presentations, reports, letters &amp; invitations</Main_x0020_Header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Back to Office Report (BTOR)" ma:contentTypeID="0x01010032BEC331B2C05C4C9BE68FA7F63CD91200F250C752511B0649B7064D677C4C1735" ma:contentTypeVersion="8" ma:contentTypeDescription="" ma:contentTypeScope="" ma:versionID="fdc9a8065ef97a9fa7314875df3bf541">
  <xsd:schema xmlns:xsd="http://www.w3.org/2001/XMLSchema" xmlns:xs="http://www.w3.org/2001/XMLSchema" xmlns:p="http://schemas.microsoft.com/office/2006/metadata/properties" xmlns:ns2="727cbe8a-7506-46c7-91b8-16d71a34f108" xmlns:ns3="a49db6b1-bbac-4ce4-b5ca-5060610f50a5" targetNamespace="http://schemas.microsoft.com/office/2006/metadata/properties" ma:root="true" ma:fieldsID="0928f0f974f5238e80195f05633c872a" ns2:_="" ns3:_="">
    <xsd:import namespace="727cbe8a-7506-46c7-91b8-16d71a34f108"/>
    <xsd:import namespace="a49db6b1-bbac-4ce4-b5ca-5060610f50a5"/>
    <xsd:element name="properties">
      <xsd:complexType>
        <xsd:sequence>
          <xsd:element name="documentManagement">
            <xsd:complexType>
              <xsd:all>
                <xsd:element ref="ns2:SharingHintHash" minOccurs="0"/>
                <xsd:element ref="ns3:Main_x0020_Header" minOccurs="0"/>
                <xsd:element ref="ns3:Sub_x0020_Header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7cbe8a-7506-46c7-91b8-16d71a34f108" elementFormDefault="qualified">
    <xsd:import namespace="http://schemas.microsoft.com/office/2006/documentManagement/types"/>
    <xsd:import namespace="http://schemas.microsoft.com/office/infopath/2007/PartnerControls"/>
    <xsd:element name="SharingHintHash" ma:index="8" nillable="true" ma:displayName="Sharing Hint Hash" ma:internalName="SharingHintHash" ma:readOnly="true">
      <xsd:simpleType>
        <xsd:restriction base="dms:Text"/>
      </xsd:simple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9db6b1-bbac-4ce4-b5ca-5060610f50a5" elementFormDefault="qualified">
    <xsd:import namespace="http://schemas.microsoft.com/office/2006/documentManagement/types"/>
    <xsd:import namespace="http://schemas.microsoft.com/office/infopath/2007/PartnerControls"/>
    <xsd:element name="Main_x0020_Header" ma:index="9" nillable="true" ma:displayName="Main Header" ma:format="Dropdown" ma:internalName="Main_x0020_Header">
      <xsd:simpleType>
        <xsd:restriction base="dms:Choice">
          <xsd:enumeration value="Human Resources"/>
          <xsd:enumeration value="Internal Meetings"/>
          <xsd:enumeration value="Presentations, reports, letters &amp; invitations"/>
          <xsd:enumeration value="Travel"/>
        </xsd:restriction>
      </xsd:simpleType>
    </xsd:element>
    <xsd:element name="Sub_x0020_Header" ma:index="10" nillable="true" ma:displayName="Sub Header" ma:format="Dropdown" ma:internalName="Sub_x0020_Header">
      <xsd:simpleType>
        <xsd:restriction base="dms:Choice">
          <xsd:enumeration value="Interns, consultants, hourly staff"/>
          <xsd:enumeration value="Staff"/>
          <xsd:enumeration value="GWP Visual Brand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B70447-B59C-4D7D-B21D-ABFA01131C38}">
  <ds:schemaRefs>
    <ds:schemaRef ds:uri="727cbe8a-7506-46c7-91b8-16d71a34f108"/>
    <ds:schemaRef ds:uri="a49db6b1-bbac-4ce4-b5ca-5060610f50a5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0578627D-B6F6-4594-9E7F-D0E2F25F76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7cbe8a-7506-46c7-91b8-16d71a34f108"/>
    <ds:schemaRef ds:uri="a49db6b1-bbac-4ce4-b5ca-5060610f50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C004848-12CA-42C3-A816-2C3DAD7FA9D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P765_GWP_PPT_Final</Template>
  <TotalTime>1703</TotalTime>
  <Words>541</Words>
  <Application>Microsoft Office PowerPoint</Application>
  <PresentationFormat>Egyéni</PresentationFormat>
  <Paragraphs>123</Paragraphs>
  <Slides>15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2</vt:i4>
      </vt:variant>
      <vt:variant>
        <vt:lpstr>Diacímek</vt:lpstr>
      </vt:variant>
      <vt:variant>
        <vt:i4>15</vt:i4>
      </vt:variant>
    </vt:vector>
  </HeadingPairs>
  <TitlesOfParts>
    <vt:vector size="17" baseType="lpstr">
      <vt:lpstr>GWP</vt:lpstr>
      <vt:lpstr>GWP Titles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Monika Ericson</dc:creator>
  <cp:lastModifiedBy>Gayer József</cp:lastModifiedBy>
  <cp:revision>140</cp:revision>
  <dcterms:created xsi:type="dcterms:W3CDTF">2015-02-25T05:13:54Z</dcterms:created>
  <dcterms:modified xsi:type="dcterms:W3CDTF">2015-08-26T13:03:11Z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0x01010032BEC331B2C05C4C9BE68FA7F63CD91200F250C752511B0649B7064D677C4C1735</vt:lpwstr>
  </property>
</Properties>
</file>