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58" r:id="rId5"/>
    <p:sldId id="259" r:id="rId6"/>
    <p:sldId id="260" r:id="rId7"/>
    <p:sldId id="257" r:id="rId8"/>
    <p:sldId id="269" r:id="rId9"/>
    <p:sldId id="261" r:id="rId10"/>
    <p:sldId id="262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90444" autoAdjust="0"/>
  </p:normalViewPr>
  <p:slideViewPr>
    <p:cSldViewPr>
      <p:cViewPr varScale="1">
        <p:scale>
          <a:sx n="105" d="100"/>
          <a:sy n="105" d="100"/>
        </p:scale>
        <p:origin x="19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3450-4962-49F4-BA4E-6570928AFF57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3795C-4636-4B89-9A54-2F0ADE12006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90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49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48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6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9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94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5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9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2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4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369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3795C-4636-4B89-9A54-2F0ADE12006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8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E3B9-FD19-4220-9383-51C4ECB58E91}" type="datetimeFigureOut">
              <a:rPr lang="fr-FR" smtClean="0"/>
              <a:pPr/>
              <a:t>04/11/2014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FD40-3901-4589-A62C-A862F362E58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2714620"/>
            <a:ext cx="8424936" cy="500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 smtClean="0">
                <a:solidFill>
                  <a:schemeClr val="tx1"/>
                </a:solidFill>
                <a:latin typeface="Georgia" pitchFamily="18" charset="0"/>
              </a:rPr>
              <a:t>Sous-Thème</a:t>
            </a:r>
            <a:r>
              <a:rPr lang="fr-FR" b="1" dirty="0" smtClean="0">
                <a:solidFill>
                  <a:schemeClr val="tx1"/>
                </a:solidFill>
                <a:latin typeface="Cambria" pitchFamily="18" charset="0"/>
              </a:rPr>
              <a:t> 3</a:t>
            </a:r>
            <a:r>
              <a:rPr lang="fr-FR" sz="2400" b="1" i="1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fr-FR" sz="2000" b="1" i="1" dirty="0" smtClean="0">
                <a:solidFill>
                  <a:schemeClr val="tx1"/>
                </a:solidFill>
                <a:latin typeface="Georgia" pitchFamily="18" charset="0"/>
              </a:rPr>
              <a:t>Gestion des eaux usées et </a:t>
            </a:r>
            <a:r>
              <a:rPr lang="fr-FR" sz="2000" b="1" i="1" dirty="0" smtClean="0">
                <a:solidFill>
                  <a:srgbClr val="C00000"/>
                </a:solidFill>
                <a:latin typeface="Georgia" pitchFamily="18" charset="0"/>
              </a:rPr>
              <a:t>Qualité de l’eau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357950" y="6357958"/>
            <a:ext cx="2714644" cy="357190"/>
          </a:xfrm>
          <a:prstGeom prst="rect">
            <a:avLst/>
          </a:prstGeom>
          <a:ln w="285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1500" i="1" dirty="0" smtClean="0">
                <a:solidFill>
                  <a:schemeClr val="tx1"/>
                </a:solidFill>
                <a:latin typeface="Georgia" pitchFamily="18" charset="0"/>
              </a:rPr>
              <a:t>Présenté par :  </a:t>
            </a:r>
            <a:r>
              <a:rPr lang="fr-FR" sz="1500" b="1" dirty="0" smtClean="0">
                <a:solidFill>
                  <a:schemeClr val="tx1"/>
                </a:solidFill>
                <a:latin typeface="Georgia" pitchFamily="18" charset="0"/>
              </a:rPr>
              <a:t>GUEYE Awa</a:t>
            </a:r>
            <a:endParaRPr lang="fr-FR" sz="15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71406" y="6498554"/>
            <a:ext cx="2247068" cy="288032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fr-FR" sz="1500" b="1" i="1" dirty="0" smtClean="0">
                <a:solidFill>
                  <a:schemeClr val="tx1"/>
                </a:solidFill>
                <a:latin typeface="Georgia" pitchFamily="18" charset="0"/>
              </a:rPr>
              <a:t>Dakar le </a:t>
            </a:r>
            <a:r>
              <a:rPr lang="fr-FR" sz="1500" b="1" i="1" dirty="0" smtClean="0">
                <a:solidFill>
                  <a:srgbClr val="C00000"/>
                </a:solidFill>
                <a:latin typeface="Cambria" pitchFamily="18" charset="0"/>
              </a:rPr>
              <a:t>26 Mai 2014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259632" y="3643884"/>
            <a:ext cx="6552728" cy="19996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200" b="1" dirty="0" smtClean="0">
                <a:latin typeface="Georgia" pitchFamily="18" charset="0"/>
              </a:rPr>
              <a:t>Pollution de l’eau par l’arsenic en zone subsaharienne: impacts sanitaires et sociaux. Cas du Burkina Faso</a:t>
            </a:r>
            <a:endParaRPr lang="fr-FR" sz="3200" b="1" dirty="0">
              <a:solidFill>
                <a:schemeClr val="lt1"/>
              </a:solidFill>
              <a:latin typeface="Georgia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-32" y="3355974"/>
            <a:ext cx="9144032" cy="158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 2" descr="téléchargemen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142852"/>
            <a:ext cx="1071570" cy="1071570"/>
          </a:xfrm>
          <a:prstGeom prst="rect">
            <a:avLst/>
          </a:prstGeom>
        </p:spPr>
      </p:pic>
      <p:pic>
        <p:nvPicPr>
          <p:cNvPr id="10" name="Image 9" descr="2i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142852"/>
            <a:ext cx="1143008" cy="1143008"/>
          </a:xfrm>
          <a:prstGeom prst="rect">
            <a:avLst/>
          </a:prstGeom>
        </p:spPr>
      </p:pic>
      <p:pic>
        <p:nvPicPr>
          <p:cNvPr id="11" name="Image 10" descr="hsm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84" y="1214422"/>
            <a:ext cx="1371610" cy="114300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1048356"/>
            <a:ext cx="1071570" cy="124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Connecteur droit 13"/>
          <p:cNvCxnSpPr/>
          <p:nvPr/>
        </p:nvCxnSpPr>
        <p:spPr>
          <a:xfrm rot="5400000">
            <a:off x="4252117" y="1248553"/>
            <a:ext cx="2355866" cy="1588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Résultats </a:t>
            </a:r>
            <a:r>
              <a:rPr lang="fr-FR" sz="2000" i="1" dirty="0" smtClean="0"/>
              <a:t>(Préliminaires)</a:t>
            </a:r>
            <a:endParaRPr lang="fr-FR" sz="2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Une </a:t>
            </a:r>
            <a:r>
              <a:rPr lang="fr-FR" sz="2400" dirty="0"/>
              <a:t>identification </a:t>
            </a:r>
            <a:r>
              <a:rPr lang="fr-FR" sz="2400" dirty="0" smtClean="0"/>
              <a:t>des </a:t>
            </a:r>
            <a:r>
              <a:rPr lang="fr-FR" sz="2400" dirty="0"/>
              <a:t>zones potentiellement affectées et qui n’ont pas encore été identifiées dans la région nord </a:t>
            </a:r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633730" cy="3781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3636000" cy="37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lèche vers la droite 14"/>
          <p:cNvSpPr>
            <a:spLocks noChangeArrowheads="1"/>
          </p:cNvSpPr>
          <p:nvPr/>
        </p:nvSpPr>
        <p:spPr bwMode="auto">
          <a:xfrm>
            <a:off x="3995936" y="3933056"/>
            <a:ext cx="685800" cy="457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7BFDE"/>
              </a:gs>
              <a:gs pos="100000">
                <a:srgbClr val="4F81BD"/>
              </a:gs>
            </a:gsLst>
            <a:lin ang="5400000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́léchargemen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571480"/>
            <a:ext cx="1000132" cy="1000132"/>
          </a:xfrm>
          <a:prstGeom prst="rect">
            <a:avLst/>
          </a:prstGeom>
        </p:spPr>
      </p:pic>
      <p:pic>
        <p:nvPicPr>
          <p:cNvPr id="4" name="Image 3" descr="2i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28604"/>
            <a:ext cx="1143008" cy="1143008"/>
          </a:xfrm>
          <a:prstGeom prst="rect">
            <a:avLst/>
          </a:prstGeom>
        </p:spPr>
      </p:pic>
      <p:pic>
        <p:nvPicPr>
          <p:cNvPr id="5" name="Image 4" descr="hsm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571480"/>
            <a:ext cx="1114433" cy="9286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500042"/>
            <a:ext cx="928694" cy="10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4414" y="3071810"/>
            <a:ext cx="7000924" cy="200026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b="1" dirty="0" smtClean="0">
                <a:solidFill>
                  <a:schemeClr val="bg2"/>
                </a:solidFill>
                <a:latin typeface="Lucida Calligraphy" pitchFamily="66" charset="0"/>
              </a:rPr>
              <a:t>Merci de votre attention</a:t>
            </a:r>
            <a:endParaRPr lang="fr-FR" sz="6600" b="1" dirty="0">
              <a:solidFill>
                <a:schemeClr val="bg2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3000396" cy="868346"/>
          </a:xfrm>
        </p:spPr>
        <p:txBody>
          <a:bodyPr/>
          <a:lstStyle/>
          <a:p>
            <a:r>
              <a:rPr lang="fr-FR" b="1" dirty="0" smtClean="0">
                <a:latin typeface="Georgia" pitchFamily="18" charset="0"/>
              </a:rPr>
              <a:t>Contexte</a:t>
            </a:r>
            <a:endParaRPr lang="fr-FR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L’arsenic, élément métallique le plus toxique et le métalloïde le plus fréquent dans les eaux et les sols </a:t>
            </a:r>
            <a:r>
              <a:rPr lang="fr-FR" sz="16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fr-FR" sz="1600" dirty="0" err="1">
                <a:solidFill>
                  <a:prstClr val="black"/>
                </a:solidFill>
                <a:cs typeface="Arial" pitchFamily="34" charset="0"/>
              </a:rPr>
              <a:t>Culioli</a:t>
            </a:r>
            <a:r>
              <a:rPr lang="fr-FR" sz="1600" dirty="0">
                <a:solidFill>
                  <a:prstClr val="black"/>
                </a:solidFill>
                <a:cs typeface="Arial" pitchFamily="34" charset="0"/>
              </a:rPr>
              <a:t> et al., 2008)</a:t>
            </a:r>
          </a:p>
          <a:p>
            <a:pPr marL="0" indent="0" algn="just">
              <a:buNone/>
            </a:pPr>
            <a:endParaRPr lang="fr-FR" sz="2000" dirty="0">
              <a:solidFill>
                <a:prstClr val="black"/>
              </a:solidFill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L’arsenic, contaminant environnemental responsable des risques les plus élevés de morbidité et de mortalité : toxicité et personnes exposées </a:t>
            </a:r>
            <a:r>
              <a:rPr lang="fr-FR" sz="1600" dirty="0">
                <a:solidFill>
                  <a:prstClr val="black"/>
                </a:solidFill>
                <a:cs typeface="Arial" pitchFamily="34" charset="0"/>
              </a:rPr>
              <a:t>( </a:t>
            </a:r>
            <a:r>
              <a:rPr lang="fr-FR" sz="1600" dirty="0" err="1">
                <a:solidFill>
                  <a:prstClr val="black"/>
                </a:solidFill>
                <a:cs typeface="Arial" pitchFamily="34" charset="0"/>
              </a:rPr>
              <a:t>Abernathy</a:t>
            </a:r>
            <a:r>
              <a:rPr lang="fr-FR" sz="1600" dirty="0">
                <a:solidFill>
                  <a:prstClr val="black"/>
                </a:solidFill>
                <a:cs typeface="Arial" pitchFamily="34" charset="0"/>
              </a:rPr>
              <a:t> et al.,2003)</a:t>
            </a:r>
          </a:p>
          <a:p>
            <a:pPr marL="0" indent="0" algn="just">
              <a:buNone/>
            </a:pPr>
            <a:endParaRPr lang="fr-FR" sz="2000" dirty="0">
              <a:solidFill>
                <a:prstClr val="black"/>
              </a:solidFill>
              <a:cs typeface="Arial" pitchFamily="34" charset="0"/>
            </a:endParaRPr>
          </a:p>
          <a:p>
            <a:pPr lvl="0" defTabSz="457200">
              <a:buSzPct val="100000"/>
              <a:buFont typeface="Wingdings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plus de 70 pays à travers le monde sont concernées par la pollution de l’eau à l’arsenic</a:t>
            </a:r>
            <a:r>
              <a:rPr lang="fr-FR" sz="2000" dirty="0">
                <a:ea typeface="Calibri"/>
                <a:cs typeface="Arial" pitchFamily="34" charset="0"/>
              </a:rPr>
              <a:t> </a:t>
            </a:r>
            <a:r>
              <a:rPr lang="fr-FR" sz="1600" dirty="0">
                <a:ea typeface="Calibri"/>
                <a:cs typeface="Arial" pitchFamily="34" charset="0"/>
              </a:rPr>
              <a:t>(</a:t>
            </a:r>
            <a:r>
              <a:rPr lang="fr-FR" sz="1600" dirty="0" err="1">
                <a:ea typeface="Calibri"/>
                <a:cs typeface="Arial" pitchFamily="34" charset="0"/>
              </a:rPr>
              <a:t>Millot</a:t>
            </a:r>
            <a:r>
              <a:rPr lang="fr-FR" sz="1600" dirty="0">
                <a:ea typeface="Calibri"/>
                <a:cs typeface="Arial" pitchFamily="34" charset="0"/>
              </a:rPr>
              <a:t> et al, 2011)</a:t>
            </a:r>
          </a:p>
          <a:p>
            <a:pPr marL="0" lvl="0" indent="0" defTabSz="457200">
              <a:buSzPct val="100000"/>
              <a:buNone/>
            </a:pPr>
            <a:endParaRPr lang="fr-FR" sz="2000" dirty="0">
              <a:ea typeface="Calibri"/>
              <a:cs typeface="Arial" pitchFamily="34" charset="0"/>
            </a:endParaRPr>
          </a:p>
          <a:p>
            <a:pPr defTabSz="457200">
              <a:buSzPct val="100000"/>
              <a:buFont typeface="Wingdings" pitchFamily="2" charset="2"/>
              <a:buChar char="§"/>
            </a:pPr>
            <a:r>
              <a:rPr lang="fr-FR" sz="2000" dirty="0">
                <a:solidFill>
                  <a:prstClr val="black"/>
                </a:solidFill>
                <a:cs typeface="Arial" pitchFamily="34" charset="0"/>
              </a:rPr>
              <a:t>Bangladesh et le Bengale : en 2001, 150 millions de personnes exposées à des eaux contaminées </a:t>
            </a:r>
            <a:r>
              <a:rPr lang="fr-FR" sz="1600" dirty="0">
                <a:solidFill>
                  <a:prstClr val="black"/>
                </a:solidFill>
                <a:cs typeface="Arial" pitchFamily="34" charset="0"/>
              </a:rPr>
              <a:t>( </a:t>
            </a:r>
            <a:r>
              <a:rPr lang="fr-FR" sz="1600" dirty="0" err="1">
                <a:solidFill>
                  <a:prstClr val="black"/>
                </a:solidFill>
                <a:cs typeface="Arial" pitchFamily="34" charset="0"/>
              </a:rPr>
              <a:t>Chakraborti</a:t>
            </a:r>
            <a:r>
              <a:rPr lang="fr-FR" sz="1600" dirty="0">
                <a:solidFill>
                  <a:prstClr val="black"/>
                </a:solidFill>
                <a:cs typeface="Arial" pitchFamily="34" charset="0"/>
              </a:rPr>
              <a:t> et al.,2002)</a:t>
            </a:r>
          </a:p>
          <a:p>
            <a:pPr lvl="0" defTabSz="457200">
              <a:buSzPct val="100000"/>
              <a:buFont typeface="Wingdings" pitchFamily="2" charset="2"/>
              <a:buChar char="§"/>
            </a:pPr>
            <a:endParaRPr lang="fr-FR" sz="1600" dirty="0">
              <a:ea typeface="Calibri"/>
              <a:cs typeface="Arial" pitchFamily="34" charset="0"/>
            </a:endParaRPr>
          </a:p>
          <a:p>
            <a:pPr lvl="0" indent="188913" defTabSz="457200">
              <a:buSzPct val="100000"/>
              <a:buFont typeface="Wingdings" pitchFamily="2" charset="2"/>
              <a:buChar char="ü"/>
            </a:pPr>
            <a:r>
              <a:rPr lang="fr-FR" sz="2000" dirty="0">
                <a:solidFill>
                  <a:prstClr val="black"/>
                </a:solidFill>
                <a:cs typeface="Arial"/>
              </a:rPr>
              <a:t>plus grand empoisonnement de l’humanité au Bangladesh </a:t>
            </a:r>
            <a:r>
              <a:rPr lang="fr-FR" sz="1600" dirty="0">
                <a:solidFill>
                  <a:prstClr val="black"/>
                </a:solidFill>
                <a:cs typeface="Arial"/>
              </a:rPr>
              <a:t>(OMS, 1990) 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49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latin typeface="Georgia" pitchFamily="18" charset="0"/>
                <a:cs typeface="Georgia"/>
              </a:rPr>
              <a:t>L’arsenic en Afrique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i="1" dirty="0">
                <a:cs typeface="Arial" pitchFamily="34" charset="0"/>
              </a:rPr>
              <a:t>Afrique </a:t>
            </a:r>
            <a:r>
              <a:rPr lang="fr-FR" sz="2000" i="1" dirty="0">
                <a:cs typeface="Arial" pitchFamily="34" charset="0"/>
              </a:rPr>
              <a:t>: </a:t>
            </a:r>
            <a:r>
              <a:rPr lang="fr-FR" sz="2000" b="1" i="1" dirty="0">
                <a:cs typeface="Arial" pitchFamily="34" charset="0"/>
              </a:rPr>
              <a:t>Jusqu’en 2005 pas de mesures des taux d’As dans les eaux souterraines </a:t>
            </a:r>
            <a:r>
              <a:rPr lang="fr-FR" sz="2000" dirty="0">
                <a:cs typeface="Arial" pitchFamily="34" charset="0"/>
              </a:rPr>
              <a:t>(Ortiz-Escobar et al.,</a:t>
            </a:r>
            <a:r>
              <a:rPr lang="fr-FR" sz="2000" dirty="0" smtClean="0">
                <a:cs typeface="Arial" pitchFamily="34" charset="0"/>
              </a:rPr>
              <a:t>2006</a:t>
            </a:r>
            <a:r>
              <a:rPr lang="fr-FR" sz="2000" dirty="0"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fr-FR" sz="2000" dirty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 Ghana : entre 1947 et 1992, eaux de surface polluées par les effluents des mines d’or  jusqu’à 350µg/l (Smedley,1996)</a:t>
            </a:r>
          </a:p>
          <a:p>
            <a:pPr marL="0" indent="0">
              <a:buNone/>
            </a:pPr>
            <a:endParaRPr lang="fr-FR" sz="2000" dirty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Afrique du Sud et Zimbabwe: présence d’arsenic dans les eaux de surface dues aux pollutions minières (</a:t>
            </a:r>
            <a:r>
              <a:rPr lang="fr-FR" sz="2000" dirty="0" err="1">
                <a:cs typeface="Arial" pitchFamily="34" charset="0"/>
              </a:rPr>
              <a:t>Johnalagadda</a:t>
            </a:r>
            <a:r>
              <a:rPr lang="fr-FR" sz="2000" dirty="0">
                <a:cs typeface="Arial" pitchFamily="34" charset="0"/>
              </a:rPr>
              <a:t> et al., 1996)</a:t>
            </a:r>
          </a:p>
          <a:p>
            <a:endParaRPr lang="fr-FR" sz="2000" dirty="0"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Burkina Faso : en 2005 mise en évidence d’intoxication par des eaux  souterraines riches en As jusqu’à 1590µg/l ( Smedley et al., 2007)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1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Georgia" pitchFamily="18" charset="0"/>
              </a:rPr>
              <a:t>Arsenic ?</a:t>
            </a:r>
            <a:endParaRPr lang="fr-FR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/>
              <a:t>Semi métal ou métalloïde – symbole chimique As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Il est inodore et insipide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Il se produit naturellement dans la terre et dans les mers</a:t>
            </a:r>
          </a:p>
          <a:p>
            <a:endParaRPr lang="fr-FR" sz="2000" dirty="0"/>
          </a:p>
          <a:p>
            <a:r>
              <a:rPr lang="fr-FR" sz="2000" dirty="0"/>
              <a:t>Deux types : </a:t>
            </a:r>
          </a:p>
          <a:p>
            <a:endParaRPr lang="fr-FR" sz="2000" dirty="0"/>
          </a:p>
          <a:p>
            <a:pPr lvl="1">
              <a:buFont typeface="Wingdings" pitchFamily="2" charset="2"/>
              <a:buChar char="ü"/>
            </a:pPr>
            <a:r>
              <a:rPr lang="fr-FR" sz="2000" dirty="0"/>
              <a:t>As organique (combiné à des chaînes de carbone) :  retrouvé dans les fruits de mer </a:t>
            </a:r>
          </a:p>
          <a:p>
            <a:pPr marL="0" indent="0">
              <a:buNone/>
            </a:pPr>
            <a:endParaRPr lang="fr-FR" sz="2000" dirty="0"/>
          </a:p>
          <a:p>
            <a:pPr lvl="1">
              <a:buFont typeface="Wingdings" pitchFamily="2" charset="2"/>
              <a:buChar char="ü"/>
            </a:pPr>
            <a:r>
              <a:rPr lang="fr-FR" sz="2000" dirty="0"/>
              <a:t>As inorganique : </a:t>
            </a:r>
            <a:r>
              <a:rPr lang="fr-FR" sz="2000" dirty="0">
                <a:solidFill>
                  <a:srgbClr val="000000"/>
                </a:solidFill>
                <a:latin typeface="Times New Roman"/>
              </a:rPr>
              <a:t>trivalent  </a:t>
            </a:r>
            <a:r>
              <a:rPr lang="fr-FR" sz="2000" dirty="0">
                <a:solidFill>
                  <a:srgbClr val="000000"/>
                </a:solidFill>
              </a:rPr>
              <a:t>(As(III)) arséniate pentavalent (As(V)) </a:t>
            </a:r>
            <a:endParaRPr lang="fr-FR" sz="20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517232"/>
            <a:ext cx="422145" cy="422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L’arsenic est il dangereux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dirty="0">
                <a:cs typeface="Arial" pitchFamily="34" charset="0"/>
              </a:rPr>
              <a:t>Dose maximale admissible par l’organisme 150µg/J (Lenoble,2003)</a:t>
            </a:r>
          </a:p>
          <a:p>
            <a:pPr marL="0" indent="0" algn="just">
              <a:buNone/>
            </a:pPr>
            <a:endParaRPr lang="fr-FR" dirty="0"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dirty="0">
                <a:cs typeface="Arial" pitchFamily="34" charset="0"/>
              </a:rPr>
              <a:t>Taux de concentration dans l’eau supérieurs à 10µg/l (Normes OMS, 1994) entraine : </a:t>
            </a:r>
          </a:p>
          <a:p>
            <a:pPr algn="just">
              <a:buFont typeface="Wingdings" pitchFamily="2" charset="2"/>
              <a:buChar char="q"/>
            </a:pPr>
            <a:endParaRPr lang="fr-FR" dirty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dirty="0">
                <a:cs typeface="Arial" pitchFamily="34" charset="0"/>
              </a:rPr>
              <a:t>Intoxication aigüe: irritation importante des voies digestives, « choléra arsenical » </a:t>
            </a:r>
            <a:r>
              <a:rPr lang="fr-FR" dirty="0">
                <a:solidFill>
                  <a:srgbClr val="292934"/>
                </a:solidFill>
                <a:cs typeface="Arial" pitchFamily="34" charset="0"/>
              </a:rPr>
              <a:t>(</a:t>
            </a:r>
            <a:r>
              <a:rPr lang="fr-FR" dirty="0" err="1">
                <a:solidFill>
                  <a:srgbClr val="292934"/>
                </a:solidFill>
                <a:cs typeface="Arial" pitchFamily="34" charset="0"/>
              </a:rPr>
              <a:t>Bisson</a:t>
            </a:r>
            <a:r>
              <a:rPr lang="fr-FR" dirty="0">
                <a:solidFill>
                  <a:srgbClr val="292934"/>
                </a:solidFill>
                <a:cs typeface="Arial" pitchFamily="34" charset="0"/>
              </a:rPr>
              <a:t> et al., 2006, Gagné et al, 1998)</a:t>
            </a:r>
            <a:endParaRPr lang="fr-FR" dirty="0"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fr-FR" dirty="0">
              <a:solidFill>
                <a:srgbClr val="292934"/>
              </a:solidFill>
              <a:cs typeface="Arial" pitchFamily="34" charset="0"/>
            </a:endParaRPr>
          </a:p>
          <a:p>
            <a:pPr marL="0" lvl="0" indent="0" algn="just">
              <a:buNone/>
            </a:pPr>
            <a:endParaRPr lang="fr-FR" dirty="0">
              <a:solidFill>
                <a:srgbClr val="292934"/>
              </a:solidFill>
              <a:cs typeface="Arial" pitchFamily="34" charset="0"/>
            </a:endParaRPr>
          </a:p>
          <a:p>
            <a:pPr lvl="0" algn="just">
              <a:buSzPct val="85000"/>
              <a:buFont typeface="Wingdings" pitchFamily="2" charset="2"/>
              <a:buChar char="Ø"/>
            </a:pPr>
            <a:r>
              <a:rPr lang="fr-FR" dirty="0">
                <a:cs typeface="Arial" pitchFamily="34" charset="0"/>
              </a:rPr>
              <a:t>Intoxication chronique (</a:t>
            </a:r>
            <a:r>
              <a:rPr lang="fr-FR" i="1" dirty="0">
                <a:cs typeface="Arial" pitchFamily="34" charset="0"/>
              </a:rPr>
              <a:t>exposition de 5 à 15 ans à des doses de plus de 700µg/j ,1,5l avec 400µg/l d’arsenic) : </a:t>
            </a:r>
          </a:p>
          <a:p>
            <a:pPr marL="0" lvl="0" indent="0" algn="just">
              <a:buClr>
                <a:schemeClr val="accent2">
                  <a:lumMod val="75000"/>
                </a:schemeClr>
              </a:buClr>
              <a:buSzPct val="85000"/>
              <a:buNone/>
            </a:pPr>
            <a:endParaRPr lang="fr-FR" i="1" dirty="0">
              <a:cs typeface="Arial" pitchFamily="34" charset="0"/>
            </a:endParaRPr>
          </a:p>
          <a:p>
            <a:pPr algn="just">
              <a:buSzPct val="85000"/>
              <a:buFont typeface="Wingdings" pitchFamily="2" charset="2"/>
              <a:buChar char="ü"/>
            </a:pPr>
            <a:r>
              <a:rPr lang="fr-FR" dirty="0">
                <a:cs typeface="Arial" pitchFamily="34" charset="0"/>
              </a:rPr>
              <a:t>Cancers : peau- vessie - reins- poumons (</a:t>
            </a:r>
            <a:r>
              <a:rPr lang="fr-FR" dirty="0" err="1">
                <a:cs typeface="Arial" pitchFamily="34" charset="0"/>
              </a:rPr>
              <a:t>Centeno</a:t>
            </a:r>
            <a:r>
              <a:rPr lang="fr-FR" dirty="0">
                <a:cs typeface="Arial" pitchFamily="34" charset="0"/>
              </a:rPr>
              <a:t> et al.,2002)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SzPct val="85000"/>
              <a:buNone/>
            </a:pPr>
            <a:endParaRPr lang="fr-FR" dirty="0">
              <a:cs typeface="Arial" pitchFamily="34" charset="0"/>
            </a:endParaRPr>
          </a:p>
          <a:p>
            <a:pPr algn="just">
              <a:buSzPct val="85000"/>
              <a:buFont typeface="Wingdings" pitchFamily="2" charset="2"/>
              <a:buChar char="ü"/>
            </a:pPr>
            <a:r>
              <a:rPr lang="fr-FR" dirty="0">
                <a:cs typeface="Arial" pitchFamily="34" charset="0"/>
              </a:rPr>
              <a:t>Maladies cardio-vasculaires, diabète-  hypertension artérielle (Rahman,1998)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SzPct val="85000"/>
              <a:buNone/>
            </a:pPr>
            <a:endParaRPr lang="fr-FR" dirty="0">
              <a:cs typeface="Arial" pitchFamily="34" charset="0"/>
            </a:endParaRPr>
          </a:p>
          <a:p>
            <a:pPr algn="just">
              <a:buSzPct val="85000"/>
              <a:buFont typeface="Wingdings" pitchFamily="2" charset="2"/>
              <a:buChar char="ü"/>
            </a:pPr>
            <a:r>
              <a:rPr lang="fr-FR" dirty="0">
                <a:cs typeface="Arial" pitchFamily="34" charset="0"/>
              </a:rPr>
              <a:t>Grossesse et risques : avortement, accouchement prématuré, mort fœtale (Bloom et al., 2010, </a:t>
            </a:r>
            <a:r>
              <a:rPr lang="fr-FR" dirty="0" err="1">
                <a:cs typeface="Arial" pitchFamily="34" charset="0"/>
              </a:rPr>
              <a:t>Goldgewicht</a:t>
            </a:r>
            <a:r>
              <a:rPr lang="fr-FR" dirty="0">
                <a:cs typeface="Arial" pitchFamily="34" charset="0"/>
              </a:rPr>
              <a:t>, 2002 )</a:t>
            </a:r>
          </a:p>
          <a:p>
            <a:pPr marL="0" lvl="0" indent="0" algn="just">
              <a:buClr>
                <a:schemeClr val="accent2">
                  <a:lumMod val="75000"/>
                </a:schemeClr>
              </a:buClr>
              <a:buSzPct val="85000"/>
              <a:buNone/>
            </a:pPr>
            <a:endParaRPr lang="fr-FR" sz="1000" i="1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pic>
        <p:nvPicPr>
          <p:cNvPr id="4" name="Image 3" descr="Diapositiv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71422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Impacts sociaux</a:t>
            </a:r>
            <a:endParaRPr lang="fr-FR" sz="4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fr-FR" sz="2000" b="1" i="1" dirty="0">
                <a:cs typeface="Arial" pitchFamily="34" charset="0"/>
              </a:rPr>
              <a:t>L’arsénicisme: Une sanction divine, un fléau au Bangladesh (</a:t>
            </a:r>
            <a:r>
              <a:rPr lang="fr-FR" sz="2000" b="1" i="1" dirty="0" err="1">
                <a:cs typeface="Arial" pitchFamily="34" charset="0"/>
              </a:rPr>
              <a:t>Ratelle</a:t>
            </a:r>
            <a:r>
              <a:rPr lang="fr-FR" sz="2000" b="1" i="1" dirty="0">
                <a:cs typeface="Arial" pitchFamily="34" charset="0"/>
              </a:rPr>
              <a:t>, 2012, Hassan, 2000)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000" dirty="0"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>
                <a:cs typeface="Arial" pitchFamily="34" charset="0"/>
              </a:rPr>
              <a:t>Rejets et exclusion des victimes par leurs familles (Hassan et al, 2005).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endParaRPr lang="fr-FR" sz="2000" dirty="0"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>
                <a:cs typeface="Arial" pitchFamily="34" charset="0"/>
              </a:rPr>
              <a:t>Baisse des revenus du ménage et charge de travail pour les enfants (Nasreen, 2001)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endParaRPr lang="fr-FR" sz="2000" dirty="0">
              <a:cs typeface="Arial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fr-FR" sz="2000" dirty="0">
                <a:cs typeface="Arial" pitchFamily="34" charset="0"/>
              </a:rPr>
              <a:t>Discrimination sociale, menaces à la vie familiale et conjugale (</a:t>
            </a:r>
            <a:r>
              <a:rPr lang="fr-FR" sz="2000" dirty="0" err="1">
                <a:cs typeface="Arial" pitchFamily="34" charset="0"/>
              </a:rPr>
              <a:t>Sultana</a:t>
            </a:r>
            <a:r>
              <a:rPr lang="fr-FR" sz="2000" dirty="0">
                <a:cs typeface="Arial" pitchFamily="34" charset="0"/>
              </a:rPr>
              <a:t>, 2006, </a:t>
            </a:r>
            <a:r>
              <a:rPr lang="fr-FR" sz="2000" dirty="0" err="1">
                <a:cs typeface="Arial" pitchFamily="34" charset="0"/>
              </a:rPr>
              <a:t>Sarker</a:t>
            </a:r>
            <a:r>
              <a:rPr lang="fr-FR" sz="2000" dirty="0">
                <a:cs typeface="Arial" pitchFamily="34" charset="0"/>
              </a:rPr>
              <a:t>, 2010) :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fr-FR" sz="2000" dirty="0">
              <a:cs typeface="Arial" pitchFamily="34" charset="0"/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Femmes atteintes d’arsénicisme sont  répudiées 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000" dirty="0">
                <a:cs typeface="Arial" pitchFamily="34" charset="0"/>
              </a:rPr>
              <a:t>Dote plus élevée chez les jeunes filles atteintes physiquement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214330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Georgia" pitchFamily="18" charset="0"/>
              </a:rPr>
              <a:t>   </a:t>
            </a:r>
            <a:r>
              <a:rPr lang="fr-FR" b="1" dirty="0" smtClean="0">
                <a:latin typeface="Georgia" pitchFamily="18" charset="0"/>
              </a:rPr>
              <a:t>Problématique</a:t>
            </a:r>
            <a:endParaRPr lang="fr-FR" b="1" dirty="0">
              <a:latin typeface="Georgia" pitchFamily="18" charset="0"/>
            </a:endParaRPr>
          </a:p>
        </p:txBody>
      </p:sp>
      <p:pic>
        <p:nvPicPr>
          <p:cNvPr id="7" name="Image 6" descr="cercle vicieux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29600" cy="45598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9452" y="4319518"/>
            <a:ext cx="1872208" cy="5232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spc="-100" dirty="0" smtClean="0"/>
              <a:t>Nécessité de creuser 50 à 120 m </a:t>
            </a:r>
            <a:r>
              <a:rPr lang="fr-FR" sz="1100" spc="-100" dirty="0" smtClean="0"/>
              <a:t>(</a:t>
            </a:r>
            <a:r>
              <a:rPr lang="fr-FR" sz="1100" spc="-100" dirty="0" err="1" smtClean="0"/>
              <a:t>Somé</a:t>
            </a:r>
            <a:r>
              <a:rPr lang="fr-FR" sz="1100" spc="-100" dirty="0" smtClean="0"/>
              <a:t> et al 2012 .</a:t>
            </a:r>
            <a:endParaRPr lang="fr-FR" sz="1100" spc="-100" dirty="0"/>
          </a:p>
        </p:txBody>
      </p:sp>
      <p:sp>
        <p:nvSpPr>
          <p:cNvPr id="5" name="ZoneTexte 4"/>
          <p:cNvSpPr txBox="1"/>
          <p:nvPr/>
        </p:nvSpPr>
        <p:spPr>
          <a:xfrm>
            <a:off x="202312" y="1791980"/>
            <a:ext cx="23603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Atteinte des OMD pour 2015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44208" y="4581128"/>
            <a:ext cx="223224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Teneur en As dans les forages pouvant atteindre 1600µg/l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948264" y="2348880"/>
            <a:ext cx="2088232" cy="73866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29.26% et 46.34% de mélanome et de kératoses  à </a:t>
            </a:r>
            <a:r>
              <a:rPr lang="fr-FR" sz="1400" dirty="0" err="1"/>
              <a:t>E</a:t>
            </a:r>
            <a:r>
              <a:rPr lang="fr-FR" sz="1400" dirty="0" err="1" smtClean="0"/>
              <a:t>ssakane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580112" y="1268760"/>
            <a:ext cx="2448272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Déséquilibre entre l’offre et la demande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799509" y="5805264"/>
            <a:ext cx="3168352" cy="7386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Variations du niveau de la nappe :</a:t>
            </a:r>
          </a:p>
          <a:p>
            <a:r>
              <a:rPr lang="fr-FR" sz="1400" dirty="0" smtClean="0"/>
              <a:t> pluviométrie/pompage : battement de la nappe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9690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Georgia" pitchFamily="18" charset="0"/>
              </a:rPr>
              <a:t>Objectif général et questions de recherche</a:t>
            </a:r>
            <a:endParaRPr lang="fr-FR" sz="28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sz="2900" dirty="0">
                <a:cs typeface="Arial" pitchFamily="34" charset="0"/>
              </a:rPr>
              <a:t>Analyser les impacts sanitaires et sociaux des eaux de consommations polluées à l’arsenic dans un contexte de pénurie d’eau en milieu sahélien burkinabé</a:t>
            </a:r>
          </a:p>
          <a:p>
            <a:endParaRPr lang="fr-FR" sz="2400" dirty="0" smtClean="0">
              <a:solidFill>
                <a:prstClr val="black"/>
              </a:solidFill>
              <a:cs typeface="Arial" pitchFamily="34" charset="0"/>
            </a:endParaRPr>
          </a:p>
          <a:p>
            <a:endParaRPr lang="fr-FR" sz="2400" dirty="0">
              <a:solidFill>
                <a:prstClr val="black"/>
              </a:solidFill>
              <a:cs typeface="Arial" pitchFamily="34" charset="0"/>
            </a:endParaRPr>
          </a:p>
          <a:p>
            <a:endParaRPr lang="fr-FR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2900" dirty="0">
                <a:solidFill>
                  <a:prstClr val="black"/>
                </a:solidFill>
                <a:cs typeface="Arial" pitchFamily="34" charset="0"/>
              </a:rPr>
              <a:t>Quelles distributions spatiales des taux de concentration en As et leurs impacts sur l’accès à l’eau en milieu rural ?</a:t>
            </a:r>
          </a:p>
          <a:p>
            <a:pPr algn="just">
              <a:buNone/>
            </a:pPr>
            <a:endParaRPr lang="fr-FR" sz="2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900" dirty="0">
                <a:cs typeface="Arial" pitchFamily="34" charset="0"/>
              </a:rPr>
              <a:t>Quelle est la perception du risque sanitaire des populations exposées à l’arsenic ?</a:t>
            </a:r>
          </a:p>
          <a:p>
            <a:pPr algn="just">
              <a:buNone/>
            </a:pPr>
            <a:endParaRPr lang="fr-FR" sz="29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900" dirty="0">
                <a:cs typeface="Arial" pitchFamily="34" charset="0"/>
              </a:rPr>
              <a:t>L’arsénicisme est-il un facteur d’impact dans les changements des comportements individuels ou collectifs en milieu rural burkinabé ?</a:t>
            </a:r>
          </a:p>
          <a:p>
            <a:pPr algn="just">
              <a:buFont typeface="Wingdings" pitchFamily="2" charset="2"/>
              <a:buChar char="Ø"/>
            </a:pPr>
            <a:endParaRPr lang="fr-FR" sz="2900" dirty="0"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900" dirty="0">
                <a:cs typeface="Arial" pitchFamily="34" charset="0"/>
              </a:rPr>
              <a:t>Quels sont les déterminants individuels des niveaux d’intoxicat</a:t>
            </a:r>
            <a:r>
              <a:rPr lang="fr-FR" dirty="0">
                <a:cs typeface="Arial" pitchFamily="34" charset="0"/>
              </a:rPr>
              <a:t>ion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123728" y="2492896"/>
            <a:ext cx="4968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7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126876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Collecte de données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 descr="metho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933056"/>
            <a:ext cx="3995990" cy="2393152"/>
          </a:xfrm>
          <a:prstGeom prst="rect">
            <a:avLst/>
          </a:prstGeom>
        </p:spPr>
      </p:pic>
      <p:pic>
        <p:nvPicPr>
          <p:cNvPr id="8" name="Image 7" descr="metooo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3546559" cy="212399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89040"/>
            <a:ext cx="2123977" cy="12049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13176"/>
            <a:ext cx="2134572" cy="1295951"/>
          </a:xfrm>
          <a:prstGeom prst="rect">
            <a:avLst/>
          </a:prstGeom>
        </p:spPr>
      </p:pic>
      <p:pic>
        <p:nvPicPr>
          <p:cNvPr id="3" name="Image 2" descr="Pictures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635954" cy="2480005"/>
          </a:xfrm>
          <a:prstGeom prst="rect">
            <a:avLst/>
          </a:prstGeom>
        </p:spPr>
      </p:pic>
      <p:pic>
        <p:nvPicPr>
          <p:cNvPr id="4" name="Image 3" descr="nord geol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815999" cy="2698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617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Georgia</vt:lpstr>
      <vt:lpstr>Lucida Calligraphy</vt:lpstr>
      <vt:lpstr>Times New Roman</vt:lpstr>
      <vt:lpstr>Wingdings</vt:lpstr>
      <vt:lpstr>Thème Office</vt:lpstr>
      <vt:lpstr>PowerPoint Presentation</vt:lpstr>
      <vt:lpstr>Contexte</vt:lpstr>
      <vt:lpstr>L’arsenic en Afrique</vt:lpstr>
      <vt:lpstr>Arsenic ?</vt:lpstr>
      <vt:lpstr>L’arsenic est il dangereux ?</vt:lpstr>
      <vt:lpstr>Impacts sociaux</vt:lpstr>
      <vt:lpstr>   Problématique</vt:lpstr>
      <vt:lpstr>Objectif général et questions de recherche</vt:lpstr>
      <vt:lpstr>Méthodologie</vt:lpstr>
      <vt:lpstr>Résultats (Préliminaires)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Africaine de l'Eau</dc:title>
  <dc:creator>Dame NDIAYE</dc:creator>
  <cp:keywords>Water week, Senegal</cp:keywords>
  <cp:lastModifiedBy>Eva Blässar</cp:lastModifiedBy>
  <cp:revision>27</cp:revision>
  <dcterms:created xsi:type="dcterms:W3CDTF">2014-05-09T12:06:22Z</dcterms:created>
  <dcterms:modified xsi:type="dcterms:W3CDTF">2014-11-04T15:00:04Z</dcterms:modified>
</cp:coreProperties>
</file>