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3" r:id="rId3"/>
    <p:sldId id="390" r:id="rId4"/>
    <p:sldId id="265" r:id="rId5"/>
    <p:sldId id="379" r:id="rId6"/>
    <p:sldId id="380" r:id="rId7"/>
    <p:sldId id="381" r:id="rId8"/>
    <p:sldId id="388" r:id="rId9"/>
    <p:sldId id="389" r:id="rId10"/>
    <p:sldId id="387" r:id="rId11"/>
    <p:sldId id="386" r:id="rId12"/>
    <p:sldId id="383" r:id="rId13"/>
    <p:sldId id="384" r:id="rId14"/>
    <p:sldId id="385" r:id="rId15"/>
    <p:sldId id="391" r:id="rId16"/>
    <p:sldId id="325"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E3735C41-3C25-4068-AE43-B236259DC07A}">
          <p14:sldIdLst>
            <p14:sldId id="256"/>
            <p14:sldId id="263"/>
            <p14:sldId id="390"/>
            <p14:sldId id="265"/>
            <p14:sldId id="379"/>
            <p14:sldId id="380"/>
            <p14:sldId id="381"/>
            <p14:sldId id="388"/>
            <p14:sldId id="389"/>
            <p14:sldId id="387"/>
            <p14:sldId id="386"/>
            <p14:sldId id="383"/>
            <p14:sldId id="384"/>
            <p14:sldId id="385"/>
            <p14:sldId id="391"/>
          </p14:sldIdLst>
        </p14:section>
        <p14:section name="Section sans titre" id="{73900CF2-5B97-4154-B425-0C8941F0C77F}">
          <p14:sldIdLst/>
        </p14:section>
        <p14:section name="Section sans titre" id="{CEFD53FE-F3FD-443F-A37C-8A51360AABA3}">
          <p14:sldIdLst>
            <p14:sldId id="32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27" autoAdjust="0"/>
    <p:restoredTop sz="94394" autoAdjust="0"/>
  </p:normalViewPr>
  <p:slideViewPr>
    <p:cSldViewPr snapToGrid="0">
      <p:cViewPr>
        <p:scale>
          <a:sx n="70" d="100"/>
          <a:sy n="70" d="100"/>
        </p:scale>
        <p:origin x="540"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187D7C-D251-47FF-80A4-548FC2DFCBB9}" type="datetimeFigureOut">
              <a:rPr lang="fr-FR" smtClean="0"/>
              <a:t>17/02/2022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F3E8FC-C4B6-4443-8C29-CB88E047154A}" type="slidenum">
              <a:rPr lang="fr-FR" smtClean="0"/>
              <a:t>‹N°›</a:t>
            </a:fld>
            <a:endParaRPr lang="fr-FR"/>
          </a:p>
        </p:txBody>
      </p:sp>
    </p:spTree>
    <p:extLst>
      <p:ext uri="{BB962C8B-B14F-4D97-AF65-F5344CB8AC3E}">
        <p14:creationId xmlns:p14="http://schemas.microsoft.com/office/powerpoint/2010/main" val="885720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4D53DC0D-3E97-416D-ACAF-4A3D79643B58}" type="datetimeFigureOut">
              <a:rPr lang="fr-FR" smtClean="0"/>
              <a:t>17/02/2022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2077691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D53DC0D-3E97-416D-ACAF-4A3D79643B58}" type="datetimeFigureOut">
              <a:rPr lang="fr-FR" smtClean="0"/>
              <a:t>17/02/2022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139850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D53DC0D-3E97-416D-ACAF-4A3D79643B58}" type="datetimeFigureOut">
              <a:rPr lang="fr-FR" smtClean="0"/>
              <a:t>17/02/2022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289894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D53DC0D-3E97-416D-ACAF-4A3D79643B58}" type="datetimeFigureOut">
              <a:rPr lang="fr-FR" smtClean="0"/>
              <a:t>17/02/2022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1450267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D53DC0D-3E97-416D-ACAF-4A3D79643B58}" type="datetimeFigureOut">
              <a:rPr lang="fr-FR" smtClean="0"/>
              <a:t>17/02/2022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205889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D53DC0D-3E97-416D-ACAF-4A3D79643B58}" type="datetimeFigureOut">
              <a:rPr lang="fr-FR" smtClean="0"/>
              <a:t>17/02/2022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3789202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D53DC0D-3E97-416D-ACAF-4A3D79643B58}" type="datetimeFigureOut">
              <a:rPr lang="fr-FR" smtClean="0"/>
              <a:t>17/02/2022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3685339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D53DC0D-3E97-416D-ACAF-4A3D79643B58}" type="datetimeFigureOut">
              <a:rPr lang="fr-FR" smtClean="0"/>
              <a:t>17/02/2022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342516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53DC0D-3E97-416D-ACAF-4A3D79643B58}" type="datetimeFigureOut">
              <a:rPr lang="fr-FR" smtClean="0"/>
              <a:t>17/02/2022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329214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D53DC0D-3E97-416D-ACAF-4A3D79643B58}" type="datetimeFigureOut">
              <a:rPr lang="fr-FR" smtClean="0"/>
              <a:t>17/02/2022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347703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D53DC0D-3E97-416D-ACAF-4A3D79643B58}" type="datetimeFigureOut">
              <a:rPr lang="fr-FR" smtClean="0"/>
              <a:t>17/02/2022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2E7E29F-7941-4588-93B5-02856F38BE5B}" type="slidenum">
              <a:rPr lang="fr-FR" smtClean="0"/>
              <a:t>‹N°›</a:t>
            </a:fld>
            <a:endParaRPr lang="fr-FR"/>
          </a:p>
        </p:txBody>
      </p:sp>
    </p:spTree>
    <p:extLst>
      <p:ext uri="{BB962C8B-B14F-4D97-AF65-F5344CB8AC3E}">
        <p14:creationId xmlns:p14="http://schemas.microsoft.com/office/powerpoint/2010/main" val="150437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3DC0D-3E97-416D-ACAF-4A3D79643B58}" type="datetimeFigureOut">
              <a:rPr lang="fr-FR" smtClean="0"/>
              <a:t>17/02/2022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7E29F-7941-4588-93B5-02856F38BE5B}" type="slidenum">
              <a:rPr lang="fr-FR" smtClean="0"/>
              <a:t>‹N°›</a:t>
            </a:fld>
            <a:endParaRPr lang="fr-FR"/>
          </a:p>
        </p:txBody>
      </p:sp>
    </p:spTree>
    <p:extLst>
      <p:ext uri="{BB962C8B-B14F-4D97-AF65-F5344CB8AC3E}">
        <p14:creationId xmlns:p14="http://schemas.microsoft.com/office/powerpoint/2010/main" val="3993576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www.minep.gov.c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53181"/>
            <a:ext cx="12192000" cy="886619"/>
          </a:xfrm>
          <a:solidFill>
            <a:schemeClr val="accent5">
              <a:lumMod val="20000"/>
              <a:lumOff val="80000"/>
            </a:schemeClr>
          </a:solidFill>
        </p:spPr>
        <p:txBody>
          <a:bodyPr>
            <a:normAutofit/>
          </a:bodyPr>
          <a:lstStyle/>
          <a:p>
            <a:endParaRPr lang="fr-FR" sz="1800" b="1" dirty="0"/>
          </a:p>
        </p:txBody>
      </p:sp>
      <p:sp>
        <p:nvSpPr>
          <p:cNvPr id="3" name="Sous-titre 2"/>
          <p:cNvSpPr>
            <a:spLocks noGrp="1"/>
          </p:cNvSpPr>
          <p:nvPr>
            <p:ph type="subTitle" idx="1"/>
          </p:nvPr>
        </p:nvSpPr>
        <p:spPr>
          <a:xfrm>
            <a:off x="1320800" y="992981"/>
            <a:ext cx="9588500" cy="5865019"/>
          </a:xfrm>
          <a:solidFill>
            <a:schemeClr val="accent1">
              <a:lumMod val="60000"/>
              <a:lumOff val="40000"/>
            </a:schemeClr>
          </a:solidFill>
        </p:spPr>
        <p:txBody>
          <a:bodyPr>
            <a:normAutofit/>
          </a:bodyPr>
          <a:lstStyle/>
          <a:p>
            <a:endParaRPr lang="fr-FR" sz="2000" dirty="0">
              <a:latin typeface="Calibri" panose="020F0502020204030204" pitchFamily="34" charset="0"/>
            </a:endParaRPr>
          </a:p>
          <a:p>
            <a:endParaRPr lang="fr-FR" sz="2000" b="1" dirty="0" smtClean="0">
              <a:latin typeface="Calibri" panose="020F0502020204030204" pitchFamily="34" charset="0"/>
            </a:endParaRPr>
          </a:p>
          <a:p>
            <a:endParaRPr lang="fr-FR" sz="2000" b="1" dirty="0">
              <a:latin typeface="Calibri" panose="020F0502020204030204" pitchFamily="34" charset="0"/>
            </a:endParaRPr>
          </a:p>
          <a:p>
            <a:endParaRPr lang="fr-FR" sz="2000" b="1" dirty="0" smtClean="0">
              <a:latin typeface="Calibri" panose="020F0502020204030204" pitchFamily="34" charset="0"/>
            </a:endParaRPr>
          </a:p>
          <a:p>
            <a:r>
              <a:rPr lang="fr-FR" b="1" dirty="0" smtClean="0">
                <a:latin typeface="Calibri" panose="020F0502020204030204" pitchFamily="34" charset="0"/>
              </a:rPr>
              <a:t>Atelier de validation du Rapport d’évaluation de fin de phase du PNACC</a:t>
            </a:r>
          </a:p>
          <a:p>
            <a:r>
              <a:rPr lang="fr-FR" b="1" dirty="0" err="1" smtClean="0">
                <a:latin typeface="Calibri" panose="020F0502020204030204" pitchFamily="34" charset="0"/>
              </a:rPr>
              <a:t>Futuris</a:t>
            </a:r>
            <a:r>
              <a:rPr lang="fr-FR" b="1" dirty="0" smtClean="0">
                <a:latin typeface="Calibri" panose="020F0502020204030204" pitchFamily="34" charset="0"/>
              </a:rPr>
              <a:t> hôtel , Douala</a:t>
            </a:r>
            <a:endParaRPr lang="fr-FR" b="1" dirty="0">
              <a:latin typeface="Calibri" panose="020F0502020204030204" pitchFamily="34" charset="0"/>
            </a:endParaRPr>
          </a:p>
          <a:p>
            <a:endParaRPr lang="fr-FR" sz="2000" b="1" dirty="0" smtClean="0">
              <a:latin typeface="Calibri" panose="020F0502020204030204" pitchFamily="34" charset="0"/>
            </a:endParaRPr>
          </a:p>
          <a:p>
            <a:r>
              <a:rPr lang="fr-FR" sz="2000" b="1" dirty="0" smtClean="0">
                <a:latin typeface="Calibri" panose="020F0502020204030204" pitchFamily="34" charset="0"/>
              </a:rPr>
              <a:t>Par </a:t>
            </a:r>
            <a:r>
              <a:rPr lang="fr-FR" sz="2000" b="1" dirty="0">
                <a:latin typeface="Calibri" panose="020F0502020204030204" pitchFamily="34" charset="0"/>
              </a:rPr>
              <a:t>Dr TSAMA Valérie</a:t>
            </a:r>
          </a:p>
          <a:p>
            <a:r>
              <a:rPr lang="fr-FR" sz="2000" b="1" dirty="0">
                <a:latin typeface="Calibri" panose="020F0502020204030204" pitchFamily="34" charset="0"/>
              </a:rPr>
              <a:t>Experte/Membre du Comité </a:t>
            </a:r>
            <a:r>
              <a:rPr lang="fr-FR" sz="2000" b="1" dirty="0" smtClean="0">
                <a:latin typeface="Calibri" panose="020F0502020204030204" pitchFamily="34" charset="0"/>
              </a:rPr>
              <a:t>Scientifique/Consultante</a:t>
            </a:r>
            <a:endParaRPr lang="fr-FR" sz="2000" b="1" dirty="0"/>
          </a:p>
          <a:p>
            <a:r>
              <a:rPr lang="fr-FR" sz="2000" b="1" dirty="0"/>
              <a:t> </a:t>
            </a:r>
          </a:p>
          <a:p>
            <a:endParaRPr lang="fr-FR" dirty="0"/>
          </a:p>
        </p:txBody>
      </p:sp>
      <p:pic>
        <p:nvPicPr>
          <p:cNvPr id="6" name="image2.png" descr="logo"/>
          <p:cNvPicPr/>
          <p:nvPr/>
        </p:nvPicPr>
        <p:blipFill>
          <a:blip r:embed="rId2"/>
          <a:srcRect/>
          <a:stretch>
            <a:fillRect/>
          </a:stretch>
        </p:blipFill>
        <p:spPr>
          <a:xfrm>
            <a:off x="10401300" y="53181"/>
            <a:ext cx="1790700" cy="782876"/>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574800"/>
          </a:xfrm>
          <a:prstGeom prst="rect">
            <a:avLst/>
          </a:prstGeom>
          <a:noFill/>
          <a:ln w="9525">
            <a:noFill/>
            <a:miter lim="800000"/>
            <a:headEnd/>
            <a:tailEnd/>
          </a:ln>
        </p:spPr>
      </p:pic>
    </p:spTree>
    <p:extLst>
      <p:ext uri="{BB962C8B-B14F-4D97-AF65-F5344CB8AC3E}">
        <p14:creationId xmlns:p14="http://schemas.microsoft.com/office/powerpoint/2010/main" val="30615184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Méthodologie</a:t>
            </a:r>
            <a:endParaRPr lang="fr-FR" sz="2800" b="1" dirty="0"/>
          </a:p>
        </p:txBody>
      </p:sp>
      <p:sp>
        <p:nvSpPr>
          <p:cNvPr id="3" name="Espace réservé du contenu 2"/>
          <p:cNvSpPr>
            <a:spLocks noGrp="1"/>
          </p:cNvSpPr>
          <p:nvPr>
            <p:ph idx="1"/>
          </p:nvPr>
        </p:nvSpPr>
        <p:spPr>
          <a:xfrm>
            <a:off x="90152" y="785610"/>
            <a:ext cx="12101848" cy="5937161"/>
          </a:xfrm>
        </p:spPr>
        <p:txBody>
          <a:bodyPr>
            <a:normAutofit fontScale="92500" lnSpcReduction="10000"/>
          </a:bodyPr>
          <a:lstStyle/>
          <a:p>
            <a:r>
              <a:rPr lang="fr-FR" sz="2000" b="1" dirty="0" smtClean="0"/>
              <a:t>Revue documentaire</a:t>
            </a:r>
          </a:p>
          <a:p>
            <a:endParaRPr lang="fr-FR" sz="2000" dirty="0"/>
          </a:p>
          <a:p>
            <a:r>
              <a:rPr lang="fr-FR" sz="2000" b="1" dirty="0" smtClean="0"/>
              <a:t>Collecte des données</a:t>
            </a:r>
          </a:p>
          <a:p>
            <a:pPr>
              <a:buFont typeface="Wingdings" panose="05000000000000000000" pitchFamily="2" charset="2"/>
              <a:buChar char="Ø"/>
            </a:pPr>
            <a:endParaRPr lang="fr-FR" sz="2000" dirty="0"/>
          </a:p>
          <a:p>
            <a:pPr>
              <a:buFont typeface="Wingdings" panose="05000000000000000000" pitchFamily="2" charset="2"/>
              <a:buChar char="Ø"/>
            </a:pPr>
            <a:r>
              <a:rPr lang="fr-FR" sz="2000" dirty="0" smtClean="0"/>
              <a:t>Réunion de consultation des parties prenantes;</a:t>
            </a:r>
          </a:p>
          <a:p>
            <a:pPr>
              <a:buFont typeface="Wingdings" panose="05000000000000000000" pitchFamily="2" charset="2"/>
              <a:buChar char="Ø"/>
            </a:pPr>
            <a:endParaRPr lang="fr-FR" sz="2000" dirty="0"/>
          </a:p>
          <a:p>
            <a:pPr>
              <a:buFont typeface="Wingdings" panose="05000000000000000000" pitchFamily="2" charset="2"/>
              <a:buChar char="Ø"/>
            </a:pPr>
            <a:r>
              <a:rPr lang="fr-FR" sz="2000" dirty="0" smtClean="0"/>
              <a:t>Consultations individuelles;</a:t>
            </a:r>
          </a:p>
          <a:p>
            <a:pPr>
              <a:buFont typeface="Wingdings" panose="05000000000000000000" pitchFamily="2" charset="2"/>
              <a:buChar char="Ø"/>
            </a:pPr>
            <a:r>
              <a:rPr lang="fr-FR" sz="2000" dirty="0" smtClean="0"/>
              <a:t>Outils de collecte: questionnaires,  entretiens  individuels </a:t>
            </a:r>
            <a:r>
              <a:rPr lang="fr-FR" sz="2000" dirty="0" err="1" smtClean="0"/>
              <a:t>etc</a:t>
            </a:r>
            <a:endParaRPr lang="fr-FR" sz="2000" dirty="0" smtClean="0"/>
          </a:p>
          <a:p>
            <a:pPr>
              <a:buFont typeface="Wingdings" panose="05000000000000000000" pitchFamily="2" charset="2"/>
              <a:buChar char="Ø"/>
            </a:pPr>
            <a:endParaRPr lang="fr-FR" sz="2000" dirty="0"/>
          </a:p>
          <a:p>
            <a:r>
              <a:rPr lang="fr-FR" sz="2000" b="1" dirty="0" smtClean="0"/>
              <a:t>Traitement et analyse des données</a:t>
            </a:r>
          </a:p>
          <a:p>
            <a:pPr>
              <a:buFont typeface="Wingdings" panose="05000000000000000000" pitchFamily="2" charset="2"/>
              <a:buChar char="Ø"/>
            </a:pPr>
            <a:r>
              <a:rPr lang="fr-FR" sz="2000" dirty="0" smtClean="0"/>
              <a:t>Dépouillement et analyse des données</a:t>
            </a:r>
          </a:p>
          <a:p>
            <a:pPr>
              <a:buFont typeface="Wingdings" panose="05000000000000000000" pitchFamily="2" charset="2"/>
              <a:buChar char="Ø"/>
            </a:pPr>
            <a:endParaRPr lang="fr-FR" sz="2000" dirty="0" smtClean="0"/>
          </a:p>
          <a:p>
            <a:pPr>
              <a:buFont typeface="Wingdings" panose="05000000000000000000" pitchFamily="2" charset="2"/>
              <a:buChar char="Ø"/>
            </a:pPr>
            <a:r>
              <a:rPr lang="fr-FR" sz="2000" strike="sngStrike" dirty="0"/>
              <a:t>l</a:t>
            </a:r>
            <a:r>
              <a:rPr lang="fr-FR" sz="2000" dirty="0"/>
              <a:t>’analyse a été faite sur les axes stratégiques, les actions et les fiches de projets. Chaque fiche de projet du PNACC a été analysée. Aussi les programmes et projets identifiés mis en œuvre sur le terrain ont été analysés et des propositions d’améliorations seront collectées auprès</a:t>
            </a:r>
            <a:endParaRPr lang="fr-FR" sz="2000" dirty="0"/>
          </a:p>
          <a:p>
            <a:pPr>
              <a:buFont typeface="Wingdings" panose="05000000000000000000" pitchFamily="2" charset="2"/>
              <a:buChar char="Ø"/>
            </a:pPr>
            <a:endParaRPr lang="fr-FR" sz="2000" dirty="0" smtClean="0"/>
          </a:p>
          <a:p>
            <a:pPr>
              <a:buFont typeface="Wingdings" panose="05000000000000000000" pitchFamily="2" charset="2"/>
              <a:buChar char="Ø"/>
            </a:pPr>
            <a:r>
              <a:rPr lang="fr-FR" sz="2000" dirty="0" smtClean="0"/>
              <a:t>Analyse SWOT</a:t>
            </a:r>
            <a:endParaRPr lang="fr-FR" sz="2000"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305323"/>
          </a:xfrm>
          <a:prstGeom prst="rect">
            <a:avLst/>
          </a:prstGeom>
          <a:noFill/>
          <a:ln w="9525">
            <a:noFill/>
            <a:miter lim="800000"/>
            <a:headEnd/>
            <a:tailEnd/>
          </a:ln>
        </p:spPr>
      </p:pic>
    </p:spTree>
    <p:extLst>
      <p:ext uri="{BB962C8B-B14F-4D97-AF65-F5344CB8AC3E}">
        <p14:creationId xmlns:p14="http://schemas.microsoft.com/office/powerpoint/2010/main" val="1065063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Résultat</a:t>
            </a:r>
            <a:endParaRPr lang="fr-FR" sz="2800" b="1" dirty="0"/>
          </a:p>
        </p:txBody>
      </p:sp>
      <p:sp>
        <p:nvSpPr>
          <p:cNvPr id="3" name="Espace réservé du contenu 2"/>
          <p:cNvSpPr>
            <a:spLocks noGrp="1"/>
          </p:cNvSpPr>
          <p:nvPr>
            <p:ph idx="1"/>
          </p:nvPr>
        </p:nvSpPr>
        <p:spPr>
          <a:xfrm>
            <a:off x="90152" y="785610"/>
            <a:ext cx="12101848" cy="5937161"/>
          </a:xfrm>
        </p:spPr>
        <p:txBody>
          <a:bodyPr>
            <a:normAutofit fontScale="62500" lnSpcReduction="20000"/>
          </a:bodyPr>
          <a:lstStyle/>
          <a:p>
            <a:pPr marL="0" lvl="0" indent="0">
              <a:buNone/>
            </a:pPr>
            <a:endParaRPr lang="fr-FR" b="1" dirty="0" smtClean="0"/>
          </a:p>
          <a:p>
            <a:pPr marL="0" lvl="0" indent="0">
              <a:buNone/>
            </a:pPr>
            <a:r>
              <a:rPr lang="fr-FR" b="1" dirty="0" smtClean="0"/>
              <a:t>Les </a:t>
            </a:r>
            <a:r>
              <a:rPr lang="fr-FR" b="1" dirty="0"/>
              <a:t>limites de la prise en compte du genre dans la stratégie d’adaptation et le plan d’actions du PNACC</a:t>
            </a:r>
          </a:p>
          <a:p>
            <a:pPr marL="0" lvl="0" indent="0">
              <a:buNone/>
            </a:pPr>
            <a:endParaRPr lang="fr-FR" b="1" dirty="0"/>
          </a:p>
          <a:p>
            <a:pPr>
              <a:lnSpc>
                <a:spcPct val="160000"/>
              </a:lnSpc>
            </a:pPr>
            <a:r>
              <a:rPr lang="fr-FR" b="1" dirty="0"/>
              <a:t>Au niveau des objectifs: La vision</a:t>
            </a:r>
            <a:r>
              <a:rPr lang="fr-FR" dirty="0"/>
              <a:t> est Genre sensible,</a:t>
            </a:r>
          </a:p>
          <a:p>
            <a:pPr lvl="0">
              <a:lnSpc>
                <a:spcPct val="160000"/>
              </a:lnSpc>
            </a:pPr>
            <a:r>
              <a:rPr lang="fr-FR" dirty="0"/>
              <a:t>Confusion dans le contenu du concept genre : le genre renvoie aux rapports sociaux de sexe ; </a:t>
            </a:r>
          </a:p>
          <a:p>
            <a:pPr lvl="0">
              <a:lnSpc>
                <a:spcPct val="160000"/>
              </a:lnSpc>
              <a:buFont typeface="Wingdings" panose="05000000000000000000" pitchFamily="2" charset="2"/>
              <a:buChar char="Ø"/>
            </a:pPr>
            <a:r>
              <a:rPr lang="fr-FR" dirty="0"/>
              <a:t>C’est le concept genre et inclusion/diversité qui inclus les couches vulnérables, jeunes, autochtones, enfants etc.. ;</a:t>
            </a:r>
          </a:p>
          <a:p>
            <a:pPr lvl="0">
              <a:lnSpc>
                <a:spcPct val="160000"/>
              </a:lnSpc>
            </a:pPr>
            <a:r>
              <a:rPr lang="fr-FR" dirty="0"/>
              <a:t>Absence d’un cadre conceptuel clair genre et vulnérabilité adaptée au contexte socioéconomique politique et environnemental des cinq zones </a:t>
            </a:r>
            <a:r>
              <a:rPr lang="fr-FR" dirty="0" err="1"/>
              <a:t>agroécologiques</a:t>
            </a:r>
            <a:r>
              <a:rPr lang="fr-FR" dirty="0"/>
              <a:t> du PNACC</a:t>
            </a:r>
          </a:p>
          <a:p>
            <a:pPr lvl="0">
              <a:lnSpc>
                <a:spcPct val="160000"/>
              </a:lnSpc>
            </a:pPr>
            <a:r>
              <a:rPr lang="fr-FR" dirty="0"/>
              <a:t>« Camerounais » est généraliste, en alignement avec la vision on se serait attendu à une identification « hommes, femmes, enfants, couches vulnérables »</a:t>
            </a:r>
          </a:p>
          <a:p>
            <a:pPr>
              <a:lnSpc>
                <a:spcPct val="160000"/>
              </a:lnSpc>
            </a:pPr>
            <a:endParaRPr lang="fr-FR" dirty="0"/>
          </a:p>
          <a:p>
            <a:pPr>
              <a:lnSpc>
                <a:spcPct val="160000"/>
              </a:lnSpc>
            </a:pPr>
            <a:r>
              <a:rPr lang="fr-FR" dirty="0"/>
              <a:t> </a:t>
            </a:r>
          </a:p>
          <a:p>
            <a:pPr>
              <a:lnSpc>
                <a:spcPct val="160000"/>
              </a:lnSpc>
            </a:pPr>
            <a:r>
              <a:rPr lang="fr-FR" dirty="0" smtClean="0"/>
              <a:t>). </a:t>
            </a:r>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105469" cy="943897"/>
          </a:xfrm>
          <a:prstGeom prst="rect">
            <a:avLst/>
          </a:prstGeom>
          <a:noFill/>
          <a:ln w="9525">
            <a:noFill/>
            <a:miter lim="800000"/>
            <a:headEnd/>
            <a:tailEnd/>
          </a:ln>
        </p:spPr>
      </p:pic>
    </p:spTree>
    <p:extLst>
      <p:ext uri="{BB962C8B-B14F-4D97-AF65-F5344CB8AC3E}">
        <p14:creationId xmlns:p14="http://schemas.microsoft.com/office/powerpoint/2010/main" val="836365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7672" y="-79770"/>
            <a:ext cx="12192000" cy="785611"/>
          </a:xfrm>
          <a:solidFill>
            <a:schemeClr val="accent1">
              <a:lumMod val="75000"/>
            </a:schemeClr>
          </a:solidFill>
        </p:spPr>
        <p:txBody>
          <a:bodyPr>
            <a:normAutofit/>
          </a:bodyPr>
          <a:lstStyle/>
          <a:p>
            <a:pPr algn="ctr"/>
            <a:r>
              <a:rPr lang="fr-FR" sz="2800" b="1" dirty="0" smtClean="0"/>
              <a:t>Résultats</a:t>
            </a:r>
            <a:endParaRPr lang="fr-FR" sz="2800" b="1" dirty="0"/>
          </a:p>
        </p:txBody>
      </p:sp>
      <p:sp>
        <p:nvSpPr>
          <p:cNvPr id="3" name="Espace réservé du contenu 2"/>
          <p:cNvSpPr>
            <a:spLocks noGrp="1"/>
          </p:cNvSpPr>
          <p:nvPr>
            <p:ph idx="1"/>
          </p:nvPr>
        </p:nvSpPr>
        <p:spPr>
          <a:xfrm>
            <a:off x="90152" y="785610"/>
            <a:ext cx="12101848" cy="5937161"/>
          </a:xfrm>
        </p:spPr>
        <p:txBody>
          <a:bodyPr>
            <a:normAutofit fontScale="25000" lnSpcReduction="20000"/>
          </a:bodyPr>
          <a:lstStyle/>
          <a:p>
            <a:endParaRPr lang="fr-FR" sz="2000" dirty="0" smtClean="0"/>
          </a:p>
          <a:p>
            <a:r>
              <a:rPr lang="fr-FR" sz="6200" b="1" dirty="0" smtClean="0"/>
              <a:t>Les </a:t>
            </a:r>
            <a:r>
              <a:rPr lang="fr-FR" sz="6200" b="1" dirty="0"/>
              <a:t>quatre axes stratégiques sont genre aveugle </a:t>
            </a:r>
            <a:endParaRPr lang="fr-FR" sz="6200" b="1" dirty="0" smtClean="0"/>
          </a:p>
          <a:p>
            <a:endParaRPr lang="fr-FR" sz="6200" b="1" dirty="0"/>
          </a:p>
          <a:p>
            <a:r>
              <a:rPr lang="fr-FR" sz="8000" dirty="0"/>
              <a:t>Ils font référence à « la population » de façon générale comme </a:t>
            </a:r>
            <a:r>
              <a:rPr lang="fr-FR" sz="8000" dirty="0" smtClean="0"/>
              <a:t>cibles</a:t>
            </a:r>
          </a:p>
          <a:p>
            <a:pPr marL="0" indent="0">
              <a:buNone/>
            </a:pPr>
            <a:endParaRPr lang="fr-FR" sz="8000" dirty="0"/>
          </a:p>
          <a:p>
            <a:r>
              <a:rPr lang="fr-FR" sz="8000" dirty="0"/>
              <a:t>Aucune spécificité n’est faite sur le genre pour l’axe stratégique 1 et 2 : </a:t>
            </a:r>
            <a:r>
              <a:rPr lang="fr-FR" sz="8000" b="1" dirty="0"/>
              <a:t>d’amélioration des connaissances sur le changement climatique/ Informer, éduquer et mobiliser la population camerounaise pour s’adapter aux changements climatiques</a:t>
            </a:r>
            <a:endParaRPr lang="fr-FR" sz="8000" dirty="0"/>
          </a:p>
          <a:p>
            <a:r>
              <a:rPr lang="fr-FR" sz="8000" dirty="0"/>
              <a:t> </a:t>
            </a:r>
          </a:p>
          <a:p>
            <a:r>
              <a:rPr lang="fr-FR" sz="8000" dirty="0"/>
              <a:t>Pour </a:t>
            </a:r>
            <a:r>
              <a:rPr lang="fr-FR" sz="8000" b="1" dirty="0"/>
              <a:t>l’axe stratégique 3</a:t>
            </a:r>
            <a:r>
              <a:rPr lang="fr-FR" sz="8000" dirty="0"/>
              <a:t> les recommandations ne prennent pas en compte la réduction de la vulnérabilité des hommes et des femmes par secteurs </a:t>
            </a:r>
            <a:endParaRPr lang="fr-FR" sz="8000" dirty="0" smtClean="0"/>
          </a:p>
          <a:p>
            <a:endParaRPr lang="fr-FR" sz="8000" dirty="0" smtClean="0"/>
          </a:p>
          <a:p>
            <a:r>
              <a:rPr lang="fr-FR" sz="8000" dirty="0"/>
              <a:t>Un seul secteur totalement dédié au genre (12) : </a:t>
            </a:r>
            <a:r>
              <a:rPr lang="fr-FR" sz="8000" b="1" dirty="0"/>
              <a:t>Genre, population vulnérable, protection</a:t>
            </a:r>
            <a:endParaRPr lang="fr-FR" sz="8000" dirty="0"/>
          </a:p>
          <a:p>
            <a:pPr marL="0" indent="0">
              <a:buNone/>
            </a:pPr>
            <a:r>
              <a:rPr lang="fr-FR" sz="8000" b="1" dirty="0"/>
              <a:t>Sociale et solidarité nationale</a:t>
            </a:r>
            <a:r>
              <a:rPr lang="fr-FR" sz="8000" b="1" dirty="0" smtClean="0"/>
              <a:t>.</a:t>
            </a:r>
          </a:p>
          <a:p>
            <a:pPr marL="0" indent="0">
              <a:buNone/>
            </a:pPr>
            <a:endParaRPr lang="fr-FR" sz="8000" b="1" dirty="0" smtClean="0"/>
          </a:p>
          <a:p>
            <a:r>
              <a:rPr lang="fr-FR" sz="8000" dirty="0"/>
              <a:t>Le Genre n’est pas transversal aux 11 secteurs prioritaires définis par le </a:t>
            </a:r>
            <a:r>
              <a:rPr lang="fr-FR" sz="8000" dirty="0" smtClean="0"/>
              <a:t>PNACC</a:t>
            </a:r>
          </a:p>
          <a:p>
            <a:endParaRPr lang="fr-FR" sz="8000" dirty="0"/>
          </a:p>
          <a:p>
            <a:r>
              <a:rPr lang="fr-FR" sz="8000" dirty="0"/>
              <a:t>La promotion du principe n°3 de la GIRE dans le secteur </a:t>
            </a:r>
            <a:r>
              <a:rPr lang="fr-FR" sz="8000" dirty="0" smtClean="0"/>
              <a:t>Eau</a:t>
            </a:r>
            <a:r>
              <a:rPr lang="fr-FR" sz="8000" dirty="0"/>
              <a:t> Limites dans la coordination et le suivi des activités liées au genre dans la mise en œuvre du PNACC</a:t>
            </a:r>
          </a:p>
          <a:p>
            <a:r>
              <a:rPr lang="fr-FR" sz="8000" dirty="0"/>
              <a:t> </a:t>
            </a:r>
          </a:p>
          <a:p>
            <a:r>
              <a:rPr lang="fr-FR" sz="8000" dirty="0"/>
              <a:t> </a:t>
            </a:r>
          </a:p>
          <a:p>
            <a:endParaRPr lang="fr-FR" sz="8000" dirty="0"/>
          </a:p>
          <a:p>
            <a:endParaRPr lang="fr-FR" sz="8000" dirty="0"/>
          </a:p>
          <a:p>
            <a:endParaRPr lang="fr-FR" sz="8000"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150125" y="-599482"/>
            <a:ext cx="1528762" cy="1305323"/>
          </a:xfrm>
          <a:prstGeom prst="rect">
            <a:avLst/>
          </a:prstGeom>
          <a:noFill/>
          <a:ln w="9525">
            <a:noFill/>
            <a:miter lim="800000"/>
            <a:headEnd/>
            <a:tailEnd/>
          </a:ln>
        </p:spPr>
      </p:pic>
    </p:spTree>
    <p:extLst>
      <p:ext uri="{BB962C8B-B14F-4D97-AF65-F5344CB8AC3E}">
        <p14:creationId xmlns:p14="http://schemas.microsoft.com/office/powerpoint/2010/main" val="3307378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Résultat</a:t>
            </a:r>
            <a:endParaRPr lang="fr-FR" sz="2800" b="1" dirty="0"/>
          </a:p>
        </p:txBody>
      </p:sp>
      <p:sp>
        <p:nvSpPr>
          <p:cNvPr id="3" name="Espace réservé du contenu 2"/>
          <p:cNvSpPr>
            <a:spLocks noGrp="1"/>
          </p:cNvSpPr>
          <p:nvPr>
            <p:ph idx="1"/>
          </p:nvPr>
        </p:nvSpPr>
        <p:spPr>
          <a:xfrm>
            <a:off x="90152" y="785610"/>
            <a:ext cx="12101848" cy="5937161"/>
          </a:xfrm>
        </p:spPr>
        <p:txBody>
          <a:bodyPr>
            <a:normAutofit fontScale="85000" lnSpcReduction="20000"/>
          </a:bodyPr>
          <a:lstStyle/>
          <a:p>
            <a:endParaRPr lang="fr-FR" sz="2000" dirty="0" smtClean="0"/>
          </a:p>
          <a:p>
            <a:pPr marL="0" lvl="0" indent="0">
              <a:buNone/>
            </a:pPr>
            <a:r>
              <a:rPr lang="fr-FR" sz="8000" dirty="0"/>
              <a:t> </a:t>
            </a:r>
            <a:r>
              <a:rPr lang="fr-FR" sz="8000" b="1" dirty="0"/>
              <a:t> </a:t>
            </a:r>
            <a:r>
              <a:rPr lang="fr-FR" sz="2000" b="1" dirty="0"/>
              <a:t>L</a:t>
            </a:r>
            <a:r>
              <a:rPr lang="fr-FR" sz="2000" b="1" dirty="0" smtClean="0"/>
              <a:t>’évaluation </a:t>
            </a:r>
            <a:r>
              <a:rPr lang="fr-FR" sz="2000" b="1" dirty="0"/>
              <a:t>de la prise en compte du genre au niveau opérationnel de la mise en œuvre du </a:t>
            </a:r>
            <a:r>
              <a:rPr lang="fr-FR" sz="2000" b="1" dirty="0" smtClean="0"/>
              <a:t>PNACC</a:t>
            </a:r>
          </a:p>
          <a:p>
            <a:pPr marL="0" lvl="0" indent="0">
              <a:buNone/>
            </a:pPr>
            <a:endParaRPr lang="fr-FR" sz="2000" b="1" dirty="0"/>
          </a:p>
          <a:p>
            <a:r>
              <a:rPr lang="fr-FR" sz="2000" dirty="0"/>
              <a:t>stratégique sensible au genre lors du développement des actions et projets est un frein pour l’obtention des résultats spécifiques sensibles au genre</a:t>
            </a:r>
          </a:p>
          <a:p>
            <a:endParaRPr lang="fr-FR" sz="2000" dirty="0"/>
          </a:p>
          <a:p>
            <a:r>
              <a:rPr lang="fr-FR" sz="2000" dirty="0"/>
              <a:t>Les résultats identifiés qui prennent plus ou moins en compte le genre relèvent parfois du « saupoudrage » ou des choix « hasardeux »</a:t>
            </a:r>
            <a:r>
              <a:rPr lang="fr-FR" sz="2000" dirty="0" smtClean="0"/>
              <a:t> </a:t>
            </a:r>
          </a:p>
          <a:p>
            <a:r>
              <a:rPr lang="fr-FR" sz="2000" dirty="0"/>
              <a:t>La tendance générale observée est de ramener le genre à l’amélioration du statut socioéconomique de la femme dans un contexte de changement climatique </a:t>
            </a:r>
          </a:p>
          <a:p>
            <a:pPr lvl="0"/>
            <a:r>
              <a:rPr lang="fr-FR" sz="2000" dirty="0"/>
              <a:t>  crédit accordé aux femmes n’ont pas pu être collectées.</a:t>
            </a:r>
          </a:p>
          <a:p>
            <a:r>
              <a:rPr lang="fr-FR" sz="2000" dirty="0"/>
              <a:t> </a:t>
            </a:r>
          </a:p>
          <a:p>
            <a:pPr lvl="0"/>
            <a:r>
              <a:rPr lang="fr-FR" sz="2000" dirty="0"/>
              <a:t>Les indicateurs sont essentiellement focalisés sur l’amélioration du statut de la femme ; et pourtant dans le PNACC les contenus du concept genre sont : femmes, enfants, jeunes, autochtones.</a:t>
            </a:r>
          </a:p>
          <a:p>
            <a:r>
              <a:rPr lang="fr-FR" sz="2000" dirty="0"/>
              <a:t> </a:t>
            </a:r>
          </a:p>
          <a:p>
            <a:pPr lvl="0"/>
            <a:r>
              <a:rPr lang="fr-FR" sz="2000" dirty="0"/>
              <a:t>Par ailleurs, considérer uniquement les femmes pour parler du genre est un biais. </a:t>
            </a:r>
          </a:p>
          <a:p>
            <a:r>
              <a:rPr lang="fr-FR" sz="2000" dirty="0"/>
              <a:t> </a:t>
            </a:r>
          </a:p>
          <a:p>
            <a:r>
              <a:rPr lang="fr-FR" sz="2000" dirty="0"/>
              <a:t>L’absence d’une planification stratégique est également un frein dans la définition des indicateurs sensibles au genre </a:t>
            </a:r>
          </a:p>
          <a:p>
            <a:endParaRPr lang="fr-FR" sz="2000" dirty="0"/>
          </a:p>
          <a:p>
            <a:pPr marL="0" indent="0">
              <a:buNone/>
            </a:pPr>
            <a:endParaRPr lang="fr-FR" sz="8000" dirty="0"/>
          </a:p>
          <a:p>
            <a:pPr marL="0" indent="0">
              <a:buNone/>
            </a:pPr>
            <a:endParaRPr lang="fr-FR" sz="8000" dirty="0"/>
          </a:p>
          <a:p>
            <a:endParaRPr lang="fr-FR" sz="8000" dirty="0"/>
          </a:p>
          <a:p>
            <a:endParaRPr lang="fr-FR" sz="8000"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150125" y="-599482"/>
            <a:ext cx="1528762" cy="1305323"/>
          </a:xfrm>
          <a:prstGeom prst="rect">
            <a:avLst/>
          </a:prstGeom>
          <a:noFill/>
          <a:ln w="9525">
            <a:noFill/>
            <a:miter lim="800000"/>
            <a:headEnd/>
            <a:tailEnd/>
          </a:ln>
        </p:spPr>
      </p:pic>
    </p:spTree>
    <p:extLst>
      <p:ext uri="{BB962C8B-B14F-4D97-AF65-F5344CB8AC3E}">
        <p14:creationId xmlns:p14="http://schemas.microsoft.com/office/powerpoint/2010/main" val="804707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Résultat</a:t>
            </a:r>
            <a:endParaRPr lang="fr-FR" sz="2800" b="1" dirty="0"/>
          </a:p>
        </p:txBody>
      </p:sp>
      <p:sp>
        <p:nvSpPr>
          <p:cNvPr id="3" name="Espace réservé du contenu 2"/>
          <p:cNvSpPr>
            <a:spLocks noGrp="1"/>
          </p:cNvSpPr>
          <p:nvPr>
            <p:ph idx="1"/>
          </p:nvPr>
        </p:nvSpPr>
        <p:spPr>
          <a:xfrm>
            <a:off x="90152" y="785610"/>
            <a:ext cx="12101848" cy="5937161"/>
          </a:xfrm>
        </p:spPr>
        <p:txBody>
          <a:bodyPr>
            <a:normAutofit fontScale="25000" lnSpcReduction="20000"/>
          </a:bodyPr>
          <a:lstStyle/>
          <a:p>
            <a:endParaRPr lang="fr-FR" sz="2000" dirty="0" smtClean="0"/>
          </a:p>
          <a:p>
            <a:pPr marL="0" lvl="0" indent="0">
              <a:buNone/>
            </a:pPr>
            <a:r>
              <a:rPr lang="fr-FR" sz="7200" dirty="0"/>
              <a:t> </a:t>
            </a:r>
            <a:r>
              <a:rPr lang="fr-FR" sz="7200" b="1" dirty="0" smtClean="0"/>
              <a:t>L’analyse SWOT révèle que</a:t>
            </a:r>
          </a:p>
          <a:p>
            <a:pPr lvl="0"/>
            <a:r>
              <a:rPr lang="fr-FR" sz="8000" dirty="0"/>
              <a:t>Les préjugés et stéréotypes autour de la prise en compte du genre dans la mise en œuvre des projets et programmes ;</a:t>
            </a:r>
          </a:p>
          <a:p>
            <a:pPr lvl="0"/>
            <a:r>
              <a:rPr lang="fr-FR" sz="8000" dirty="0"/>
              <a:t>Faible capacité des points focaux genre des ministères sectoriels ;</a:t>
            </a:r>
          </a:p>
          <a:p>
            <a:pPr lvl="0"/>
            <a:r>
              <a:rPr lang="fr-FR" sz="8000" dirty="0"/>
              <a:t>Absence de comité genre pour les sectoriels en charge de la mise en œuvre du PNACC dont le rôle sera d’assurer le suivi de la prise en compte du genre lors de la mise en œuvre des projets et programmes ; </a:t>
            </a:r>
          </a:p>
          <a:p>
            <a:pPr lvl="0"/>
            <a:r>
              <a:rPr lang="fr-FR" sz="8000" dirty="0"/>
              <a:t>Absence d’une analyse de vulnérabilité au changement climatique  sensible au genre ;</a:t>
            </a:r>
          </a:p>
          <a:p>
            <a:pPr lvl="0"/>
            <a:r>
              <a:rPr lang="fr-FR" sz="8000" dirty="0"/>
              <a:t>Absence d’un Plan National d’Investissement pour l’Adaptation au Changement Climatique sensible au genre ; </a:t>
            </a:r>
          </a:p>
          <a:p>
            <a:pPr lvl="0"/>
            <a:r>
              <a:rPr lang="fr-FR" sz="8000" dirty="0"/>
              <a:t>Les politiques existantes ne prennent pas suffisamment en compte le volet adaptation dans leur conception et leur mise en œuvre ;</a:t>
            </a:r>
          </a:p>
          <a:p>
            <a:pPr lvl="0"/>
            <a:r>
              <a:rPr lang="fr-FR" sz="8000" dirty="0"/>
              <a:t>L’absence d’un organe ad’ hoc spécifique de mise en œuvre du PNACC ; </a:t>
            </a:r>
          </a:p>
          <a:p>
            <a:pPr lvl="0"/>
            <a:r>
              <a:rPr lang="fr-FR" sz="8000" dirty="0"/>
              <a:t>Suivi approximatif de la prise en compte du genre dans les initiatives, projet, programmes d’adaptation au changement climatique </a:t>
            </a:r>
            <a:endParaRPr lang="fr-FR" sz="8000" dirty="0" smtClean="0"/>
          </a:p>
          <a:p>
            <a:pPr lvl="0"/>
            <a:endParaRPr lang="fr-FR" sz="8000" dirty="0"/>
          </a:p>
          <a:p>
            <a:pPr lvl="0"/>
            <a:r>
              <a:rPr lang="fr-FR" sz="8000" dirty="0"/>
              <a:t>Faible mobilisation des fonds pour la promotion du genre dans le secteur de l’adaptation au changement </a:t>
            </a:r>
            <a:r>
              <a:rPr lang="fr-FR" sz="8000" dirty="0" smtClean="0"/>
              <a:t>climatique</a:t>
            </a:r>
          </a:p>
          <a:p>
            <a:pPr lvl="0"/>
            <a:endParaRPr lang="fr-FR" sz="8000" dirty="0"/>
          </a:p>
          <a:p>
            <a:r>
              <a:rPr lang="fr-FR" sz="8000" dirty="0"/>
              <a:t>L’insuffisance des capacités des planificateurs sur la Planification-Budgétisation-Suivi-évaluation sensible au genre</a:t>
            </a:r>
            <a:endParaRPr lang="fr-FR" sz="8000"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150125" y="-599482"/>
            <a:ext cx="1528762" cy="1305323"/>
          </a:xfrm>
          <a:prstGeom prst="rect">
            <a:avLst/>
          </a:prstGeom>
          <a:noFill/>
          <a:ln w="9525">
            <a:noFill/>
            <a:miter lim="800000"/>
            <a:headEnd/>
            <a:tailEnd/>
          </a:ln>
        </p:spPr>
      </p:pic>
    </p:spTree>
    <p:extLst>
      <p:ext uri="{BB962C8B-B14F-4D97-AF65-F5344CB8AC3E}">
        <p14:creationId xmlns:p14="http://schemas.microsoft.com/office/powerpoint/2010/main" val="3338765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Résultat</a:t>
            </a:r>
            <a:endParaRPr lang="fr-FR" sz="2800" b="1" dirty="0"/>
          </a:p>
        </p:txBody>
      </p:sp>
      <p:sp>
        <p:nvSpPr>
          <p:cNvPr id="3" name="Espace réservé du contenu 2"/>
          <p:cNvSpPr>
            <a:spLocks noGrp="1"/>
          </p:cNvSpPr>
          <p:nvPr>
            <p:ph idx="1"/>
          </p:nvPr>
        </p:nvSpPr>
        <p:spPr>
          <a:xfrm>
            <a:off x="0" y="705841"/>
            <a:ext cx="12192000" cy="6016931"/>
          </a:xfrm>
        </p:spPr>
        <p:txBody>
          <a:bodyPr>
            <a:normAutofit lnSpcReduction="10000"/>
          </a:bodyPr>
          <a:lstStyle/>
          <a:p>
            <a:endParaRPr lang="fr-FR" sz="2000" dirty="0" smtClean="0"/>
          </a:p>
          <a:p>
            <a:pPr lvl="0">
              <a:lnSpc>
                <a:spcPct val="100000"/>
              </a:lnSpc>
              <a:buFont typeface="Wingdings" panose="05000000000000000000" pitchFamily="2" charset="2"/>
              <a:buChar char="v"/>
            </a:pPr>
            <a:r>
              <a:rPr lang="fr-FR" sz="7200" dirty="0"/>
              <a:t> </a:t>
            </a:r>
            <a:r>
              <a:rPr lang="fr-FR" sz="2000" dirty="0"/>
              <a:t>Identification et capitalisation pour le compte du PNACC révisé, des conclusions et </a:t>
            </a:r>
            <a:r>
              <a:rPr lang="fr-FR" sz="2000" dirty="0" smtClean="0"/>
              <a:t>piliers Stratégiques de </a:t>
            </a:r>
            <a:r>
              <a:rPr lang="fr-FR" sz="2000" dirty="0"/>
              <a:t>la COP26 en matière de genre et adaptation -Examen de la CDN </a:t>
            </a:r>
            <a:r>
              <a:rPr lang="fr-FR" sz="2000" dirty="0" smtClean="0"/>
              <a:t>actualisée;</a:t>
            </a:r>
          </a:p>
          <a:p>
            <a:pPr lvl="0">
              <a:lnSpc>
                <a:spcPct val="100000"/>
              </a:lnSpc>
              <a:buFont typeface="Wingdings" panose="05000000000000000000" pitchFamily="2" charset="2"/>
              <a:buChar char="v"/>
            </a:pPr>
            <a:r>
              <a:rPr lang="fr-FR" sz="2000" dirty="0"/>
              <a:t>Examen de la Politique Nationale Genre </a:t>
            </a:r>
            <a:r>
              <a:rPr lang="fr-FR" sz="2000" dirty="0" smtClean="0"/>
              <a:t>;</a:t>
            </a:r>
          </a:p>
          <a:p>
            <a:pPr lvl="0">
              <a:lnSpc>
                <a:spcPct val="100000"/>
              </a:lnSpc>
              <a:buFont typeface="Wingdings" panose="05000000000000000000" pitchFamily="2" charset="2"/>
              <a:buChar char="v"/>
            </a:pPr>
            <a:r>
              <a:rPr lang="fr-FR" sz="2000" dirty="0"/>
              <a:t>Mener une étude pour conceptualiser le genre, la vulnérabilité et l’adaptation au changement climatique suivant le contexte socio culturel économique et politique du Cameroun </a:t>
            </a:r>
            <a:r>
              <a:rPr lang="fr-FR" sz="2000" dirty="0" smtClean="0"/>
              <a:t>;</a:t>
            </a:r>
          </a:p>
          <a:p>
            <a:pPr lvl="0">
              <a:lnSpc>
                <a:spcPct val="100000"/>
              </a:lnSpc>
              <a:buFont typeface="Wingdings" panose="05000000000000000000" pitchFamily="2" charset="2"/>
              <a:buChar char="v"/>
            </a:pPr>
            <a:r>
              <a:rPr lang="fr-FR" sz="2000" dirty="0"/>
              <a:t>Mener une analyse genre différenciée sur les impacts et la vulnérabilité des hommes et des femmes au changement climatique dans les cinq zones </a:t>
            </a:r>
            <a:r>
              <a:rPr lang="fr-FR" sz="2000" dirty="0" err="1"/>
              <a:t>agroécologiques</a:t>
            </a:r>
            <a:r>
              <a:rPr lang="fr-FR" sz="2000" dirty="0"/>
              <a:t> identifiées dans le </a:t>
            </a:r>
            <a:r>
              <a:rPr lang="fr-FR" sz="2000" dirty="0" smtClean="0"/>
              <a:t>PNACC;</a:t>
            </a:r>
          </a:p>
          <a:p>
            <a:pPr>
              <a:buFont typeface="Wingdings" panose="05000000000000000000" pitchFamily="2" charset="2"/>
              <a:buChar char="v"/>
            </a:pPr>
            <a:r>
              <a:rPr lang="fr-FR" sz="2000" dirty="0"/>
              <a:t>Planification stratégique sensible au genre du </a:t>
            </a:r>
            <a:r>
              <a:rPr lang="fr-FR" sz="2000" dirty="0" smtClean="0"/>
              <a:t>PNACC,</a:t>
            </a:r>
            <a:r>
              <a:rPr lang="fr-FR" sz="2000" dirty="0"/>
              <a:t> Budgétisation sensible au genre du </a:t>
            </a:r>
            <a:r>
              <a:rPr lang="fr-FR" sz="2000" dirty="0" smtClean="0"/>
              <a:t>PNACC, Indicateurs </a:t>
            </a:r>
            <a:r>
              <a:rPr lang="fr-FR" sz="2000" dirty="0"/>
              <a:t>de suivi évaluation sensible au genre </a:t>
            </a:r>
            <a:endParaRPr lang="fr-FR" sz="2000" dirty="0" smtClean="0"/>
          </a:p>
          <a:p>
            <a:pPr>
              <a:buFont typeface="Wingdings" panose="05000000000000000000" pitchFamily="2" charset="2"/>
              <a:buChar char="v"/>
            </a:pPr>
            <a:r>
              <a:rPr lang="fr-FR" sz="2000" dirty="0"/>
              <a:t>Actualisation de la partie 3 PNACC pour l’élaboration d’une stratégie d’adaptation au changement climatique sensible au genre </a:t>
            </a:r>
            <a:r>
              <a:rPr lang="fr-FR" sz="2000" dirty="0"/>
              <a:t>,</a:t>
            </a:r>
            <a:endParaRPr lang="fr-FR" sz="2000" dirty="0" smtClean="0"/>
          </a:p>
          <a:p>
            <a:pPr>
              <a:buFont typeface="Wingdings" panose="05000000000000000000" pitchFamily="2" charset="2"/>
              <a:buChar char="v"/>
            </a:pPr>
            <a:r>
              <a:rPr lang="fr-FR" sz="2000" dirty="0"/>
              <a:t>Former les parties prenantes en charge de la coordination et du suivi-évaluation sur l’approche de transformation du genre </a:t>
            </a:r>
            <a:r>
              <a:rPr lang="fr-FR" sz="2000" dirty="0" smtClean="0"/>
              <a:t>,</a:t>
            </a:r>
          </a:p>
          <a:p>
            <a:pPr>
              <a:buFont typeface="Wingdings" panose="05000000000000000000" pitchFamily="2" charset="2"/>
              <a:buChar char="v"/>
            </a:pPr>
            <a:r>
              <a:rPr lang="fr-FR" sz="2000" dirty="0" smtClean="0"/>
              <a:t>Actualisation de l’étude de vulnérabilité des zones </a:t>
            </a:r>
            <a:r>
              <a:rPr lang="fr-FR" sz="2000" dirty="0" err="1" smtClean="0"/>
              <a:t>agroécologiques</a:t>
            </a:r>
            <a:r>
              <a:rPr lang="fr-FR" sz="2000" dirty="0" smtClean="0"/>
              <a:t> face aux changements climatiques;</a:t>
            </a:r>
            <a:endParaRPr lang="fr-FR" sz="2000" dirty="0"/>
          </a:p>
          <a:p>
            <a:pPr lvl="0">
              <a:lnSpc>
                <a:spcPct val="100000"/>
              </a:lnSpc>
              <a:buFont typeface="Wingdings" panose="05000000000000000000" pitchFamily="2" charset="2"/>
              <a:buChar char="v"/>
            </a:pPr>
            <a:endParaRPr lang="fr-FR" sz="2000" dirty="0"/>
          </a:p>
          <a:p>
            <a:pPr>
              <a:buFont typeface="Wingdings" panose="05000000000000000000" pitchFamily="2" charset="2"/>
              <a:buChar char="v"/>
            </a:pPr>
            <a:endParaRPr lang="fr-FR" sz="2000" dirty="0"/>
          </a:p>
          <a:p>
            <a:pPr>
              <a:buFont typeface="Wingdings" panose="05000000000000000000" pitchFamily="2" charset="2"/>
              <a:buChar char="v"/>
            </a:pPr>
            <a:endParaRPr lang="fr-FR" sz="2000" dirty="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150125" y="-599482"/>
            <a:ext cx="1528762" cy="1305323"/>
          </a:xfrm>
          <a:prstGeom prst="rect">
            <a:avLst/>
          </a:prstGeom>
          <a:noFill/>
          <a:ln w="9525">
            <a:noFill/>
            <a:miter lim="800000"/>
            <a:headEnd/>
            <a:tailEnd/>
          </a:ln>
        </p:spPr>
      </p:pic>
    </p:spTree>
    <p:extLst>
      <p:ext uri="{BB962C8B-B14F-4D97-AF65-F5344CB8AC3E}">
        <p14:creationId xmlns:p14="http://schemas.microsoft.com/office/powerpoint/2010/main" val="1778713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a:extLst>
              <a:ext uri="{FF2B5EF4-FFF2-40B4-BE49-F238E27FC236}">
                <a16:creationId xmlns:a16="http://schemas.microsoft.com/office/drawing/2014/main" xmlns="" id="{E23BFC93-E3D6-4F68-BA80-7E96BE030A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3544" y="-614364"/>
            <a:ext cx="5530890" cy="299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ZoneTexte 8">
            <a:extLst>
              <a:ext uri="{FF2B5EF4-FFF2-40B4-BE49-F238E27FC236}">
                <a16:creationId xmlns:a16="http://schemas.microsoft.com/office/drawing/2014/main" xmlns="" id="{6BBA2380-788E-4C72-AB41-7689F403547A}"/>
              </a:ext>
            </a:extLst>
          </p:cNvPr>
          <p:cNvSpPr txBox="1"/>
          <p:nvPr/>
        </p:nvSpPr>
        <p:spPr>
          <a:xfrm>
            <a:off x="1895552" y="2381560"/>
            <a:ext cx="7935984" cy="523220"/>
          </a:xfrm>
          <a:prstGeom prst="rect">
            <a:avLst/>
          </a:prstGeom>
          <a:noFill/>
        </p:spPr>
        <p:txBody>
          <a:bodyPr wrap="square" rtlCol="0">
            <a:spAutoFit/>
          </a:bodyPr>
          <a:lstStyle/>
          <a:p>
            <a:pPr algn="ctr"/>
            <a:r>
              <a:rPr lang="fr-FR" sz="2800" dirty="0"/>
              <a:t>THANK YOU FOR YOUR ATTENTION</a:t>
            </a:r>
          </a:p>
        </p:txBody>
      </p:sp>
      <p:pic>
        <p:nvPicPr>
          <p:cNvPr id="10" name="Image 290">
            <a:extLst>
              <a:ext uri="{FF2B5EF4-FFF2-40B4-BE49-F238E27FC236}">
                <a16:creationId xmlns:a16="http://schemas.microsoft.com/office/drawing/2014/main" xmlns="" id="{05F21882-546E-433D-8369-43926ABCDE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9602" y="2904780"/>
            <a:ext cx="3244198" cy="4308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Image 12">
            <a:extLst>
              <a:ext uri="{FF2B5EF4-FFF2-40B4-BE49-F238E27FC236}">
                <a16:creationId xmlns:a16="http://schemas.microsoft.com/office/drawing/2014/main" xmlns="" id="{91129956-683C-4B9A-85A5-94A9B70E306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5312" y="3125674"/>
            <a:ext cx="4176464" cy="3313134"/>
          </a:xfrm>
          <a:prstGeom prst="rect">
            <a:avLst/>
          </a:prstGeom>
        </p:spPr>
      </p:pic>
      <p:pic>
        <p:nvPicPr>
          <p:cNvPr id="14" name="Image 13">
            <a:extLst>
              <a:ext uri="{FF2B5EF4-FFF2-40B4-BE49-F238E27FC236}">
                <a16:creationId xmlns:a16="http://schemas.microsoft.com/office/drawing/2014/main" xmlns="" id="{8084612F-2D3E-4F24-B6C4-4D9D97C098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0507" y="3070166"/>
            <a:ext cx="4032117" cy="3315253"/>
          </a:xfrm>
          <a:prstGeom prst="rect">
            <a:avLst/>
          </a:prstGeom>
        </p:spPr>
      </p:pic>
      <p:sp>
        <p:nvSpPr>
          <p:cNvPr id="2" name="Espace réservé du contenu 1"/>
          <p:cNvSpPr>
            <a:spLocks noGrp="1"/>
          </p:cNvSpPr>
          <p:nvPr>
            <p:ph idx="1"/>
          </p:nvPr>
        </p:nvSpPr>
        <p:spPr/>
        <p:txBody>
          <a:bodyPr/>
          <a:lstStyle/>
          <a:p>
            <a:endParaRPr lang="fr-FR" dirty="0"/>
          </a:p>
        </p:txBody>
      </p:sp>
      <p:pic>
        <p:nvPicPr>
          <p:cNvPr id="15" name="Image 14" descr="C:\Users\Dell\Documents\Bureau 2015\Photos Maga Moulvoudaye\DSC00258.JPG"/>
          <p:cNvPicPr/>
          <p:nvPr/>
        </p:nvPicPr>
        <p:blipFill>
          <a:blip r:embed="rId6" cstate="print"/>
          <a:srcRect/>
          <a:stretch>
            <a:fillRect/>
          </a:stretch>
        </p:blipFill>
        <p:spPr bwMode="auto">
          <a:xfrm>
            <a:off x="-1" y="-723331"/>
            <a:ext cx="5199797" cy="3051502"/>
          </a:xfrm>
          <a:prstGeom prst="rect">
            <a:avLst/>
          </a:prstGeom>
          <a:noFill/>
          <a:ln w="9525">
            <a:noFill/>
            <a:miter lim="800000"/>
            <a:headEnd/>
            <a:tailEnd/>
          </a:ln>
        </p:spPr>
      </p:pic>
    </p:spTree>
    <p:extLst>
      <p:ext uri="{BB962C8B-B14F-4D97-AF65-F5344CB8AC3E}">
        <p14:creationId xmlns:p14="http://schemas.microsoft.com/office/powerpoint/2010/main" val="1571500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12192000" cy="1171976"/>
          </a:xfrm>
          <a:solidFill>
            <a:schemeClr val="accent1"/>
          </a:solidFill>
          <a:ln>
            <a:solidFill>
              <a:schemeClr val="accent1"/>
            </a:solidFill>
          </a:ln>
        </p:spPr>
        <p:txBody>
          <a:bodyPr/>
          <a:lstStyle/>
          <a:p>
            <a:pPr algn="ctr"/>
            <a:r>
              <a:rPr lang="fr-FR" dirty="0"/>
              <a:t>PLAN</a:t>
            </a:r>
          </a:p>
        </p:txBody>
      </p:sp>
      <p:sp>
        <p:nvSpPr>
          <p:cNvPr id="3" name="Espace réservé du contenu 2"/>
          <p:cNvSpPr>
            <a:spLocks noGrp="1"/>
          </p:cNvSpPr>
          <p:nvPr>
            <p:ph idx="1"/>
          </p:nvPr>
        </p:nvSpPr>
        <p:spPr>
          <a:xfrm>
            <a:off x="0" y="1171978"/>
            <a:ext cx="12214746" cy="5686021"/>
          </a:xfrm>
        </p:spPr>
        <p:txBody>
          <a:bodyPr>
            <a:normAutofit/>
          </a:bodyPr>
          <a:lstStyle/>
          <a:p>
            <a:pPr>
              <a:buFont typeface="Wingdings" panose="05000000000000000000" pitchFamily="2" charset="2"/>
              <a:buChar char="v"/>
            </a:pPr>
            <a:r>
              <a:rPr lang="fr-FR" sz="2400" dirty="0" smtClean="0"/>
              <a:t>Contexte</a:t>
            </a:r>
          </a:p>
          <a:p>
            <a:pPr>
              <a:buFont typeface="Wingdings" panose="05000000000000000000" pitchFamily="2" charset="2"/>
              <a:buChar char="v"/>
            </a:pPr>
            <a:endParaRPr lang="fr-FR" sz="2400" dirty="0" smtClean="0"/>
          </a:p>
          <a:p>
            <a:pPr>
              <a:buFont typeface="Wingdings" panose="05000000000000000000" pitchFamily="2" charset="2"/>
              <a:buChar char="v"/>
            </a:pPr>
            <a:r>
              <a:rPr lang="fr-FR" sz="2400" dirty="0" smtClean="0"/>
              <a:t>Rappel </a:t>
            </a:r>
            <a:r>
              <a:rPr lang="fr-FR" sz="2400" dirty="0" smtClean="0"/>
              <a:t>des </a:t>
            </a:r>
            <a:r>
              <a:rPr lang="fr-FR" sz="2400" dirty="0" smtClean="0"/>
              <a:t>concepts</a:t>
            </a:r>
          </a:p>
          <a:p>
            <a:pPr>
              <a:buFont typeface="Wingdings" panose="05000000000000000000" pitchFamily="2" charset="2"/>
              <a:buChar char="v"/>
            </a:pPr>
            <a:endParaRPr lang="fr-FR" sz="2400" dirty="0" smtClean="0"/>
          </a:p>
          <a:p>
            <a:pPr>
              <a:buFont typeface="Wingdings" panose="05000000000000000000" pitchFamily="2" charset="2"/>
              <a:buChar char="v"/>
            </a:pPr>
            <a:r>
              <a:rPr lang="fr-FR" sz="2400" dirty="0" smtClean="0"/>
              <a:t>Limite de la prise en compte du genre dans le PNACC</a:t>
            </a:r>
          </a:p>
          <a:p>
            <a:pPr>
              <a:buFont typeface="Wingdings" panose="05000000000000000000" pitchFamily="2" charset="2"/>
              <a:buChar char="v"/>
            </a:pPr>
            <a:endParaRPr lang="fr-FR" sz="2400" dirty="0"/>
          </a:p>
          <a:p>
            <a:pPr>
              <a:buFont typeface="Wingdings" panose="05000000000000000000" pitchFamily="2" charset="2"/>
              <a:buChar char="v"/>
            </a:pPr>
            <a:r>
              <a:rPr lang="fr-FR" sz="2400" dirty="0" smtClean="0"/>
              <a:t>Limite de la prise en compte du genre au niveau opérationnel</a:t>
            </a:r>
          </a:p>
          <a:p>
            <a:pPr>
              <a:buFont typeface="Wingdings" panose="05000000000000000000" pitchFamily="2" charset="2"/>
              <a:buChar char="v"/>
            </a:pPr>
            <a:endParaRPr lang="fr-FR" sz="2400" dirty="0"/>
          </a:p>
          <a:p>
            <a:pPr>
              <a:buFont typeface="Wingdings" panose="05000000000000000000" pitchFamily="2" charset="2"/>
              <a:buChar char="v"/>
            </a:pPr>
            <a:endParaRPr lang="fr-FR" sz="2400" dirty="0"/>
          </a:p>
          <a:p>
            <a:pPr>
              <a:buFont typeface="Wingdings" panose="05000000000000000000" pitchFamily="2" charset="2"/>
              <a:buChar char="v"/>
            </a:pPr>
            <a:r>
              <a:rPr lang="fr-FR" sz="2400" dirty="0" smtClean="0"/>
              <a:t>Orientations à prendre en compte pour  un PNACC genre transformateur</a:t>
            </a:r>
            <a:endParaRPr lang="fr-FR" sz="2400" dirty="0"/>
          </a:p>
          <a:p>
            <a:pPr>
              <a:buFont typeface="Wingdings" panose="05000000000000000000" pitchFamily="2" charset="2"/>
              <a:buChar char="v"/>
            </a:pPr>
            <a:endParaRPr lang="fr-FR" sz="2400" dirty="0" smtClean="0"/>
          </a:p>
          <a:p>
            <a:pPr>
              <a:buFont typeface="Wingdings" panose="05000000000000000000" pitchFamily="2" charset="2"/>
              <a:buChar char="v"/>
            </a:pPr>
            <a:endParaRPr lang="fr-FR" sz="2400" dirty="0"/>
          </a:p>
          <a:p>
            <a:pPr>
              <a:buFont typeface="Wingdings" panose="05000000000000000000" pitchFamily="2" charset="2"/>
              <a:buChar char="v"/>
            </a:pPr>
            <a:endParaRPr lang="fr-FR" sz="2400" dirty="0"/>
          </a:p>
          <a:p>
            <a:endParaRPr lang="fr-FR" dirty="0"/>
          </a:p>
          <a:p>
            <a:endParaRPr lang="fr-FR" dirty="0"/>
          </a:p>
          <a:p>
            <a:endParaRPr lang="fr-FR" dirty="0"/>
          </a:p>
        </p:txBody>
      </p:sp>
      <p:pic>
        <p:nvPicPr>
          <p:cNvPr id="5" name="image2.png" descr="logo">
            <a:extLst>
              <a:ext uri="{FF2B5EF4-FFF2-40B4-BE49-F238E27FC236}">
                <a16:creationId xmlns:a16="http://schemas.microsoft.com/office/drawing/2014/main" xmlns="" id="{34A588B5-27BA-4DDD-A887-20499BC6CB7D}"/>
              </a:ext>
            </a:extLst>
          </p:cNvPr>
          <p:cNvPicPr/>
          <p:nvPr/>
        </p:nvPicPr>
        <p:blipFill>
          <a:blip r:embed="rId2"/>
          <a:srcRect/>
          <a:stretch>
            <a:fillRect/>
          </a:stretch>
        </p:blipFill>
        <p:spPr>
          <a:xfrm>
            <a:off x="10401300" y="53180"/>
            <a:ext cx="1790700" cy="1171575"/>
          </a:xfrm>
          <a:prstGeom prst="rect">
            <a:avLst/>
          </a:prstGeom>
          <a:ln/>
        </p:spPr>
      </p:pic>
      <p:pic>
        <p:nvPicPr>
          <p:cNvPr id="6"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574800"/>
          </a:xfrm>
          <a:prstGeom prst="rect">
            <a:avLst/>
          </a:prstGeom>
          <a:noFill/>
          <a:ln w="9525">
            <a:noFill/>
            <a:miter lim="800000"/>
            <a:headEnd/>
            <a:tailEnd/>
          </a:ln>
        </p:spPr>
      </p:pic>
    </p:spTree>
    <p:extLst>
      <p:ext uri="{BB962C8B-B14F-4D97-AF65-F5344CB8AC3E}">
        <p14:creationId xmlns:p14="http://schemas.microsoft.com/office/powerpoint/2010/main" val="2989251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12192000" cy="1171976"/>
          </a:xfrm>
          <a:solidFill>
            <a:schemeClr val="accent1"/>
          </a:solidFill>
          <a:ln>
            <a:solidFill>
              <a:schemeClr val="accent1"/>
            </a:solidFill>
          </a:ln>
        </p:spPr>
        <p:txBody>
          <a:bodyPr/>
          <a:lstStyle/>
          <a:p>
            <a:pPr algn="ctr"/>
            <a:r>
              <a:rPr lang="fr-FR" dirty="0" smtClean="0"/>
              <a:t>Contexte</a:t>
            </a:r>
            <a:endParaRPr lang="fr-FR" dirty="0"/>
          </a:p>
        </p:txBody>
      </p:sp>
      <p:sp>
        <p:nvSpPr>
          <p:cNvPr id="3" name="Espace réservé du contenu 2"/>
          <p:cNvSpPr>
            <a:spLocks noGrp="1"/>
          </p:cNvSpPr>
          <p:nvPr>
            <p:ph idx="1"/>
          </p:nvPr>
        </p:nvSpPr>
        <p:spPr>
          <a:xfrm>
            <a:off x="0" y="1171978"/>
            <a:ext cx="12214746" cy="5686021"/>
          </a:xfrm>
        </p:spPr>
        <p:txBody>
          <a:bodyPr>
            <a:noAutofit/>
          </a:bodyPr>
          <a:lstStyle/>
          <a:p>
            <a:pPr marL="0" indent="0">
              <a:buNone/>
            </a:pPr>
            <a:r>
              <a:rPr lang="fr-FR" sz="2000" b="1" dirty="0"/>
              <a:t>Comment le genre influence t-il la </a:t>
            </a:r>
            <a:r>
              <a:rPr lang="fr-FR" sz="2000" b="1" dirty="0" smtClean="0"/>
              <a:t>vulnérabilité au </a:t>
            </a:r>
            <a:r>
              <a:rPr lang="fr-FR" sz="2000" b="1" dirty="0"/>
              <a:t>changement </a:t>
            </a:r>
            <a:r>
              <a:rPr lang="fr-FR" sz="2000" b="1" dirty="0" smtClean="0"/>
              <a:t>climatique</a:t>
            </a:r>
            <a:r>
              <a:rPr lang="fr-FR" sz="2000" dirty="0" smtClean="0"/>
              <a:t>?</a:t>
            </a:r>
          </a:p>
          <a:p>
            <a:endParaRPr lang="fr-FR" sz="2000" dirty="0"/>
          </a:p>
          <a:p>
            <a:r>
              <a:rPr lang="fr-FR" sz="2000" dirty="0"/>
              <a:t>S’adapter au changement climatique, c’est réduire la vulnérabilité aux risques climatiques en cours et à venir. Cette vulnérabilité se détermine essentiellement en fonction de la capacité d’adaptation des individus</a:t>
            </a:r>
            <a:r>
              <a:rPr lang="fr-FR" sz="2000" dirty="0" smtClean="0"/>
              <a:t>.</a:t>
            </a:r>
          </a:p>
          <a:p>
            <a:endParaRPr lang="fr-FR" sz="2000" dirty="0"/>
          </a:p>
          <a:p>
            <a:r>
              <a:rPr lang="fr-FR" sz="2000" dirty="0"/>
              <a:t>Un phénomène climatique spécifique, tel que la sécheresse, n’affecte pas de la même façon tous les membres d’une même communauté,     voire d’une même famille car certaines personnes ont une plus  grande capacité à gérer une crise que d’autres</a:t>
            </a:r>
            <a:r>
              <a:rPr lang="fr-FR" sz="2000" dirty="0" smtClean="0"/>
              <a:t>.</a:t>
            </a:r>
          </a:p>
          <a:p>
            <a:endParaRPr lang="fr-FR" sz="2000" dirty="0"/>
          </a:p>
          <a:p>
            <a:r>
              <a:rPr lang="fr-FR" sz="2000" dirty="0"/>
              <a:t>La répartition inéquitable des droits, des ressources et du pouvoir même que des normes et des règles culturelles répressives</a:t>
            </a:r>
            <a:r>
              <a:rPr lang="fr-FR" sz="2000" dirty="0" smtClean="0"/>
              <a:t>;</a:t>
            </a:r>
          </a:p>
          <a:p>
            <a:endParaRPr lang="fr-FR" sz="2000" dirty="0"/>
          </a:p>
          <a:p>
            <a:pPr algn="just"/>
            <a:r>
              <a:rPr lang="fr-FR" sz="2000" dirty="0"/>
              <a:t>Limite la capacité d’action de nombreuses personnes sur le changement climatique.</a:t>
            </a:r>
          </a:p>
          <a:p>
            <a:pPr algn="just"/>
            <a:endParaRPr lang="fr-FR" sz="2000" dirty="0"/>
          </a:p>
          <a:p>
            <a:pPr algn="just"/>
            <a:r>
              <a:rPr lang="fr-FR" sz="2000" dirty="0" smtClean="0"/>
              <a:t>Genre </a:t>
            </a:r>
            <a:r>
              <a:rPr lang="fr-FR" sz="2000" dirty="0"/>
              <a:t>facteur incontournable pour la compréhension de la vulnérabilité au changement climatique .</a:t>
            </a:r>
          </a:p>
          <a:p>
            <a:endParaRPr lang="fr-FR" sz="2000" dirty="0"/>
          </a:p>
          <a:p>
            <a:pPr algn="just"/>
            <a:r>
              <a:rPr lang="fr-FR" sz="2000" dirty="0" smtClean="0"/>
              <a:t>Les </a:t>
            </a:r>
            <a:r>
              <a:rPr lang="fr-FR" sz="2000" dirty="0"/>
              <a:t>stratégies d’adaptation commencent par une analyse intégrale qui comprend l’examen des différentes vulnérabilités dues aux inégalités sociales politiques et économiques.</a:t>
            </a:r>
          </a:p>
          <a:p>
            <a:pPr algn="just"/>
            <a:endParaRPr lang="fr-FR" sz="2000" dirty="0"/>
          </a:p>
          <a:p>
            <a:r>
              <a:rPr lang="fr-FR" sz="2000" dirty="0"/>
              <a:t/>
            </a:r>
            <a:br>
              <a:rPr lang="fr-FR" sz="2000" dirty="0"/>
            </a:br>
            <a:r>
              <a:rPr lang="fr-FR" sz="2000" dirty="0"/>
              <a:t/>
            </a:r>
            <a:br>
              <a:rPr lang="fr-FR" sz="2000" dirty="0"/>
            </a:br>
            <a:endParaRPr lang="fr-FR" sz="2000" dirty="0"/>
          </a:p>
        </p:txBody>
      </p:sp>
      <p:pic>
        <p:nvPicPr>
          <p:cNvPr id="5" name="image2.png" descr="logo">
            <a:extLst>
              <a:ext uri="{FF2B5EF4-FFF2-40B4-BE49-F238E27FC236}">
                <a16:creationId xmlns:a16="http://schemas.microsoft.com/office/drawing/2014/main" xmlns="" id="{34A588B5-27BA-4DDD-A887-20499BC6CB7D}"/>
              </a:ext>
            </a:extLst>
          </p:cNvPr>
          <p:cNvPicPr/>
          <p:nvPr/>
        </p:nvPicPr>
        <p:blipFill>
          <a:blip r:embed="rId2"/>
          <a:srcRect/>
          <a:stretch>
            <a:fillRect/>
          </a:stretch>
        </p:blipFill>
        <p:spPr>
          <a:xfrm>
            <a:off x="10401300" y="53180"/>
            <a:ext cx="1790700" cy="1171575"/>
          </a:xfrm>
          <a:prstGeom prst="rect">
            <a:avLst/>
          </a:prstGeom>
          <a:ln/>
        </p:spPr>
      </p:pic>
      <p:pic>
        <p:nvPicPr>
          <p:cNvPr id="6"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574800"/>
          </a:xfrm>
          <a:prstGeom prst="rect">
            <a:avLst/>
          </a:prstGeom>
          <a:noFill/>
          <a:ln w="9525">
            <a:noFill/>
            <a:miter lim="800000"/>
            <a:headEnd/>
            <a:tailEnd/>
          </a:ln>
        </p:spPr>
      </p:pic>
    </p:spTree>
    <p:extLst>
      <p:ext uri="{BB962C8B-B14F-4D97-AF65-F5344CB8AC3E}">
        <p14:creationId xmlns:p14="http://schemas.microsoft.com/office/powerpoint/2010/main" val="2507606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Clarification des concepts</a:t>
            </a:r>
            <a:endParaRPr lang="fr-FR" sz="2800" b="1" dirty="0"/>
          </a:p>
        </p:txBody>
      </p:sp>
      <p:sp>
        <p:nvSpPr>
          <p:cNvPr id="3" name="Espace réservé du contenu 2"/>
          <p:cNvSpPr>
            <a:spLocks noGrp="1"/>
          </p:cNvSpPr>
          <p:nvPr>
            <p:ph idx="1"/>
          </p:nvPr>
        </p:nvSpPr>
        <p:spPr>
          <a:xfrm>
            <a:off x="90152" y="785610"/>
            <a:ext cx="12101848" cy="5937161"/>
          </a:xfrm>
        </p:spPr>
        <p:txBody>
          <a:bodyPr>
            <a:normAutofit/>
          </a:bodyPr>
          <a:lstStyle/>
          <a:p>
            <a:pPr algn="just"/>
            <a:r>
              <a:rPr lang="fr-FR" b="1" dirty="0"/>
              <a:t>Le genre </a:t>
            </a:r>
            <a:r>
              <a:rPr lang="fr-FR" dirty="0"/>
              <a:t>renvoie aux rapports sociaux de sexe construits socialement ; il s’agit des relations sociales entre les hommes et les femmes dans divers champs sociaux : famille, groupe social, milieu professionnel, réseau social etc. Il fait donc référence aux inégalités, différences existantes entre les hommes et la femme dans un contexte donné et qui influencent leurs façons de penser, d’agir et de sentir dans ces différents champs </a:t>
            </a:r>
            <a:r>
              <a:rPr lang="fr-FR" dirty="0" smtClean="0"/>
              <a:t>sociaux.</a:t>
            </a:r>
          </a:p>
          <a:p>
            <a:pPr algn="just"/>
            <a:endParaRPr lang="fr-FR" dirty="0" smtClean="0"/>
          </a:p>
          <a:p>
            <a:pPr algn="just"/>
            <a:r>
              <a:rPr lang="fr-FR" dirty="0"/>
              <a:t>L’échelle genre est un outil de mesure, ou de classification du niveau de prise en compte du genre. Il faut relever que chaque institution en fonction de sa vision, de sa mission, et de ses objectifs et du contexte politique, socio-économique, culturel dans lequel elle travaille, définit les différents niveaux de l’échelle genre.</a:t>
            </a:r>
            <a:endParaRPr lang="fr-FR" dirty="0" smtClean="0"/>
          </a:p>
          <a:p>
            <a:pPr algn="just"/>
            <a:endParaRPr lang="fr-FR"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305323"/>
          </a:xfrm>
          <a:prstGeom prst="rect">
            <a:avLst/>
          </a:prstGeom>
          <a:noFill/>
          <a:ln w="9525">
            <a:noFill/>
            <a:miter lim="800000"/>
            <a:headEnd/>
            <a:tailEnd/>
          </a:ln>
        </p:spPr>
      </p:pic>
    </p:spTree>
    <p:extLst>
      <p:ext uri="{BB962C8B-B14F-4D97-AF65-F5344CB8AC3E}">
        <p14:creationId xmlns:p14="http://schemas.microsoft.com/office/powerpoint/2010/main" val="2690336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Clarification des concepts</a:t>
            </a:r>
            <a:endParaRPr lang="fr-FR" sz="2800" b="1" dirty="0"/>
          </a:p>
        </p:txBody>
      </p:sp>
      <p:sp>
        <p:nvSpPr>
          <p:cNvPr id="3" name="Espace réservé du contenu 2"/>
          <p:cNvSpPr>
            <a:spLocks noGrp="1"/>
          </p:cNvSpPr>
          <p:nvPr>
            <p:ph idx="1"/>
          </p:nvPr>
        </p:nvSpPr>
        <p:spPr>
          <a:xfrm>
            <a:off x="90152" y="785610"/>
            <a:ext cx="12101848" cy="5937161"/>
          </a:xfrm>
        </p:spPr>
        <p:txBody>
          <a:bodyPr>
            <a:normAutofit lnSpcReduction="10000"/>
          </a:bodyPr>
          <a:lstStyle/>
          <a:p>
            <a:pPr lvl="0"/>
            <a:r>
              <a:rPr lang="fr-FR" b="1" dirty="0"/>
              <a:t>Genre aveugle </a:t>
            </a:r>
            <a:r>
              <a:rPr lang="fr-FR" dirty="0"/>
              <a:t>: les inégalités de sexe ne sont pas traitées et les actions entreprises en faveur des hommes et des femmes tendent plutôt à perpétuer ses inégalités </a:t>
            </a:r>
            <a:r>
              <a:rPr lang="fr-FR" dirty="0" smtClean="0"/>
              <a:t>;</a:t>
            </a:r>
          </a:p>
          <a:p>
            <a:pPr lvl="0"/>
            <a:endParaRPr lang="fr-FR" dirty="0"/>
          </a:p>
          <a:p>
            <a:pPr lvl="0"/>
            <a:r>
              <a:rPr lang="fr-FR" b="1" dirty="0"/>
              <a:t>Genre sensible : </a:t>
            </a:r>
            <a:r>
              <a:rPr lang="fr-FR" dirty="0"/>
              <a:t>Les inégalités à ce niveau sont connues met aucune action n’est mise en œuvre pour y </a:t>
            </a:r>
            <a:r>
              <a:rPr lang="fr-FR" dirty="0" smtClean="0"/>
              <a:t>remédier.</a:t>
            </a:r>
          </a:p>
          <a:p>
            <a:pPr lvl="0"/>
            <a:endParaRPr lang="fr-FR" dirty="0"/>
          </a:p>
          <a:p>
            <a:pPr lvl="0"/>
            <a:r>
              <a:rPr lang="fr-FR" b="1" dirty="0"/>
              <a:t>Intégration du genre :</a:t>
            </a:r>
            <a:r>
              <a:rPr lang="fr-FR" dirty="0"/>
              <a:t> dans le cadre des programmes et projets, des déclarations sur le genre sont faites, mais elles ne se focalisent pas sur les normes de genre encore moins sur les pratiques néfastes dans les rapports sociaux de </a:t>
            </a:r>
            <a:r>
              <a:rPr lang="fr-FR" dirty="0" smtClean="0"/>
              <a:t>sexe.</a:t>
            </a:r>
          </a:p>
          <a:p>
            <a:pPr lvl="0"/>
            <a:endParaRPr lang="fr-FR" dirty="0"/>
          </a:p>
          <a:p>
            <a:pPr lvl="0" algn="just"/>
            <a:r>
              <a:rPr lang="fr-FR" b="1" dirty="0"/>
              <a:t>Genre transformateur :</a:t>
            </a:r>
            <a:r>
              <a:rPr lang="fr-FR" dirty="0"/>
              <a:t> Ce niveau s’attaque aux causes sous-jacentes des inégalités entre les sexes afin de pouvoir changer ou modifier les rôles ou relations sociales néfastes entre les hommes et les femmes.</a:t>
            </a:r>
          </a:p>
          <a:p>
            <a:pPr algn="just"/>
            <a:endParaRPr lang="fr-FR"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305323"/>
          </a:xfrm>
          <a:prstGeom prst="rect">
            <a:avLst/>
          </a:prstGeom>
          <a:noFill/>
          <a:ln w="9525">
            <a:noFill/>
            <a:miter lim="800000"/>
            <a:headEnd/>
            <a:tailEnd/>
          </a:ln>
        </p:spPr>
      </p:pic>
    </p:spTree>
    <p:extLst>
      <p:ext uri="{BB962C8B-B14F-4D97-AF65-F5344CB8AC3E}">
        <p14:creationId xmlns:p14="http://schemas.microsoft.com/office/powerpoint/2010/main" val="2865402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Clarification des concepts</a:t>
            </a:r>
            <a:endParaRPr lang="fr-FR" sz="2800" b="1" dirty="0"/>
          </a:p>
        </p:txBody>
      </p:sp>
      <p:sp>
        <p:nvSpPr>
          <p:cNvPr id="3" name="Espace réservé du contenu 2"/>
          <p:cNvSpPr>
            <a:spLocks noGrp="1"/>
          </p:cNvSpPr>
          <p:nvPr>
            <p:ph idx="1"/>
          </p:nvPr>
        </p:nvSpPr>
        <p:spPr>
          <a:xfrm>
            <a:off x="90152" y="785610"/>
            <a:ext cx="12101848" cy="5937161"/>
          </a:xfrm>
        </p:spPr>
        <p:txBody>
          <a:bodyPr>
            <a:normAutofit/>
          </a:bodyPr>
          <a:lstStyle/>
          <a:p>
            <a:pPr algn="just"/>
            <a:r>
              <a:rPr lang="fr-FR" b="1" dirty="0"/>
              <a:t>L’Approche de Transformation du Genre</a:t>
            </a:r>
            <a:r>
              <a:rPr lang="fr-FR" dirty="0"/>
              <a:t> est une méthode qui s’attaque aux inégalités </a:t>
            </a:r>
            <a:r>
              <a:rPr lang="fr-FR" dirty="0" err="1"/>
              <a:t>sexospécifiques</a:t>
            </a:r>
            <a:r>
              <a:rPr lang="fr-FR" dirty="0"/>
              <a:t> qui se manifestent dans la société (famille, communauté, milieu professionnel, sphère politique etc.) et qui sont enracinées dans les normes et les valeurs des sociétés. </a:t>
            </a:r>
            <a:endParaRPr lang="fr-FR" dirty="0" smtClean="0"/>
          </a:p>
          <a:p>
            <a:pPr algn="just"/>
            <a:endParaRPr lang="fr-FR" dirty="0"/>
          </a:p>
          <a:p>
            <a:pPr algn="just"/>
            <a:endParaRPr lang="fr-FR" dirty="0" smtClean="0"/>
          </a:p>
          <a:p>
            <a:pPr algn="just"/>
            <a:r>
              <a:rPr lang="fr-FR" dirty="0" smtClean="0"/>
              <a:t>Elle </a:t>
            </a:r>
            <a:r>
              <a:rPr lang="fr-FR" dirty="0"/>
              <a:t>s’appuie sur les droits humains en assurant une égalité entre les hommes et les femmes dans l’accès à l’éducation, aux ressources, aux biens et services etc. </a:t>
            </a:r>
            <a:endParaRPr lang="fr-FR" dirty="0" smtClean="0"/>
          </a:p>
          <a:p>
            <a:pPr algn="just"/>
            <a:r>
              <a:rPr lang="fr-FR" dirty="0" smtClean="0"/>
              <a:t> </a:t>
            </a:r>
          </a:p>
          <a:p>
            <a:pPr algn="just"/>
            <a:r>
              <a:rPr lang="fr-FR" dirty="0" smtClean="0"/>
              <a:t>Dans </a:t>
            </a:r>
            <a:r>
              <a:rPr lang="fr-FR" dirty="0"/>
              <a:t>la mise en œuvre de cette approche, le principe de </a:t>
            </a:r>
            <a:r>
              <a:rPr lang="fr-FR" dirty="0" err="1"/>
              <a:t>redevabilité</a:t>
            </a:r>
            <a:r>
              <a:rPr lang="fr-FR" dirty="0"/>
              <a:t>, Le principe participatif, la non-discrimination, l’égalité et la transparence sont requis. </a:t>
            </a:r>
          </a:p>
          <a:p>
            <a:pPr lvl="0"/>
            <a:endParaRPr lang="fr-FR"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305323"/>
          </a:xfrm>
          <a:prstGeom prst="rect">
            <a:avLst/>
          </a:prstGeom>
          <a:noFill/>
          <a:ln w="9525">
            <a:noFill/>
            <a:miter lim="800000"/>
            <a:headEnd/>
            <a:tailEnd/>
          </a:ln>
        </p:spPr>
      </p:pic>
    </p:spTree>
    <p:extLst>
      <p:ext uri="{BB962C8B-B14F-4D97-AF65-F5344CB8AC3E}">
        <p14:creationId xmlns:p14="http://schemas.microsoft.com/office/powerpoint/2010/main" val="911084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Clarification des concepts</a:t>
            </a:r>
            <a:endParaRPr lang="fr-FR" sz="2800" b="1" dirty="0"/>
          </a:p>
        </p:txBody>
      </p:sp>
      <p:sp>
        <p:nvSpPr>
          <p:cNvPr id="3" name="Espace réservé du contenu 2"/>
          <p:cNvSpPr>
            <a:spLocks noGrp="1"/>
          </p:cNvSpPr>
          <p:nvPr>
            <p:ph idx="1"/>
          </p:nvPr>
        </p:nvSpPr>
        <p:spPr>
          <a:xfrm>
            <a:off x="90152" y="785610"/>
            <a:ext cx="12101848" cy="5937161"/>
          </a:xfrm>
        </p:spPr>
        <p:txBody>
          <a:bodyPr>
            <a:normAutofit fontScale="92500" lnSpcReduction="10000"/>
          </a:bodyPr>
          <a:lstStyle/>
          <a:p>
            <a:r>
              <a:rPr lang="fr-FR" dirty="0"/>
              <a:t>Dans le cadre du programme WACDEP-G, l’approche de transformation genre est le cadre d’analyse de référence pour promouvoir une adaptation au changement climatique des hommes et des femmes</a:t>
            </a:r>
            <a:r>
              <a:rPr lang="fr-FR" dirty="0" smtClean="0"/>
              <a:t>.</a:t>
            </a:r>
          </a:p>
          <a:p>
            <a:endParaRPr lang="fr-FR" dirty="0" smtClean="0"/>
          </a:p>
          <a:p>
            <a:r>
              <a:rPr lang="fr-FR" dirty="0" smtClean="0"/>
              <a:t>ce </a:t>
            </a:r>
            <a:r>
              <a:rPr lang="fr-FR" dirty="0"/>
              <a:t>programme promeut une transformation des rapports sociaux de sexes pour la réduction de la vulnérabilité et l’adaptation au changement climatique à trois principaux niveaux : le niveau structurel/institutionnel qui se réfère aux normes sociales, sociétales, aux lois, à la culture, aux politiques, plans et stratégies de développement </a:t>
            </a:r>
            <a:r>
              <a:rPr lang="fr-FR" dirty="0" smtClean="0"/>
              <a:t>;</a:t>
            </a:r>
          </a:p>
          <a:p>
            <a:r>
              <a:rPr lang="fr-FR" dirty="0" smtClean="0"/>
              <a:t> </a:t>
            </a:r>
          </a:p>
          <a:p>
            <a:r>
              <a:rPr lang="fr-FR" dirty="0" smtClean="0"/>
              <a:t>le </a:t>
            </a:r>
            <a:r>
              <a:rPr lang="fr-FR" dirty="0"/>
              <a:t>niveau relationnel où il s’agit des différents rapports sociaux de sexe dans le cercle familial, dans le milieu professionnel, et dans les groupes sociaux (associations, réseaux, etc.) ; </a:t>
            </a:r>
            <a:endParaRPr lang="fr-FR" dirty="0" smtClean="0"/>
          </a:p>
          <a:p>
            <a:endParaRPr lang="fr-FR" dirty="0" smtClean="0"/>
          </a:p>
          <a:p>
            <a:r>
              <a:rPr lang="fr-FR" dirty="0" smtClean="0"/>
              <a:t>le </a:t>
            </a:r>
            <a:r>
              <a:rPr lang="fr-FR" dirty="0"/>
              <a:t>niveau individuel qui est focalisé sur les connaissances, compétences et capacités intrinsèques des individus (hommes/femmes). </a:t>
            </a:r>
            <a:endParaRPr lang="fr-FR"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305323"/>
          </a:xfrm>
          <a:prstGeom prst="rect">
            <a:avLst/>
          </a:prstGeom>
          <a:noFill/>
          <a:ln w="9525">
            <a:noFill/>
            <a:miter lim="800000"/>
            <a:headEnd/>
            <a:tailEnd/>
          </a:ln>
        </p:spPr>
      </p:pic>
    </p:spTree>
    <p:extLst>
      <p:ext uri="{BB962C8B-B14F-4D97-AF65-F5344CB8AC3E}">
        <p14:creationId xmlns:p14="http://schemas.microsoft.com/office/powerpoint/2010/main" val="135326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Questions de la mission</a:t>
            </a:r>
            <a:endParaRPr lang="fr-FR" sz="2800" b="1" dirty="0"/>
          </a:p>
        </p:txBody>
      </p:sp>
      <p:sp>
        <p:nvSpPr>
          <p:cNvPr id="3" name="Espace réservé du contenu 2"/>
          <p:cNvSpPr>
            <a:spLocks noGrp="1"/>
          </p:cNvSpPr>
          <p:nvPr>
            <p:ph idx="1"/>
          </p:nvPr>
        </p:nvSpPr>
        <p:spPr>
          <a:xfrm>
            <a:off x="90152" y="785610"/>
            <a:ext cx="12101848" cy="5937161"/>
          </a:xfrm>
        </p:spPr>
        <p:txBody>
          <a:bodyPr>
            <a:normAutofit fontScale="92500" lnSpcReduction="20000"/>
          </a:bodyPr>
          <a:lstStyle/>
          <a:p>
            <a:endParaRPr lang="fr-FR" dirty="0" smtClean="0"/>
          </a:p>
          <a:p>
            <a:pPr lvl="0"/>
            <a:r>
              <a:rPr lang="fr-FR" dirty="0" smtClean="0"/>
              <a:t>Comment </a:t>
            </a:r>
            <a:r>
              <a:rPr lang="fr-FR" dirty="0"/>
              <a:t>est-ce que l’approche genre a été intégré dans la mise en œuvre dans le projet de Développement d’une agriculture intégrée et résiliente face aux effets des changements climatiques ? </a:t>
            </a:r>
            <a:endParaRPr lang="fr-FR" dirty="0" smtClean="0"/>
          </a:p>
          <a:p>
            <a:pPr lvl="0"/>
            <a:endParaRPr lang="fr-FR" dirty="0"/>
          </a:p>
          <a:p>
            <a:pPr lvl="0"/>
            <a:r>
              <a:rPr lang="fr-FR" dirty="0"/>
              <a:t>Dans quelle mesure le projet d’Adaptation de la politique nationale genre et réduction de leur vulnérabilité au changement climatique a été mis en œuvre </a:t>
            </a:r>
            <a:r>
              <a:rPr lang="fr-FR" dirty="0" smtClean="0"/>
              <a:t>?</a:t>
            </a:r>
          </a:p>
          <a:p>
            <a:pPr lvl="0"/>
            <a:endParaRPr lang="fr-FR" dirty="0"/>
          </a:p>
          <a:p>
            <a:pPr lvl="0"/>
            <a:r>
              <a:rPr lang="fr-FR" dirty="0"/>
              <a:t>Dans quelle mesure ces interventions ciblent-elles les plus démunis et permettent de réduire les inégalités entre les groupes les plus aisés et les groupes les plus démunis </a:t>
            </a:r>
            <a:r>
              <a:rPr lang="fr-FR" dirty="0" smtClean="0"/>
              <a:t>?</a:t>
            </a:r>
          </a:p>
          <a:p>
            <a:pPr lvl="0"/>
            <a:endParaRPr lang="fr-FR" dirty="0"/>
          </a:p>
          <a:p>
            <a:pPr lvl="0"/>
            <a:r>
              <a:rPr lang="fr-FR" dirty="0"/>
              <a:t>Le genre (femmes, jeunes, couches vulnérables etc.) </a:t>
            </a:r>
            <a:r>
              <a:rPr lang="fr-FR" dirty="0" err="1"/>
              <a:t>a-t-il</a:t>
            </a:r>
            <a:r>
              <a:rPr lang="fr-FR" dirty="0"/>
              <a:t> effectivement été pris en compte dans la mise en œuvre des différentes actions et comment il a été transformateur ?</a:t>
            </a:r>
          </a:p>
          <a:p>
            <a:r>
              <a:rPr lang="fr-FR" dirty="0"/>
              <a:t>Dans quelle mesure le PNACC </a:t>
            </a:r>
            <a:r>
              <a:rPr lang="fr-FR" dirty="0" err="1"/>
              <a:t>a-t-il</a:t>
            </a:r>
            <a:r>
              <a:rPr lang="fr-FR" dirty="0"/>
              <a:t> contribué à une meilleur jouissance /protection des droits humains pour tous (aussi bien les droits civiles, politiques et droits économiques, sociaux et culturels) et à renforcer</a:t>
            </a:r>
            <a:endParaRPr lang="fr-FR" dirty="0" smtClean="0"/>
          </a:p>
          <a:p>
            <a:endParaRPr lang="fr-FR"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305323"/>
          </a:xfrm>
          <a:prstGeom prst="rect">
            <a:avLst/>
          </a:prstGeom>
          <a:noFill/>
          <a:ln w="9525">
            <a:noFill/>
            <a:miter lim="800000"/>
            <a:headEnd/>
            <a:tailEnd/>
          </a:ln>
        </p:spPr>
      </p:pic>
    </p:spTree>
    <p:extLst>
      <p:ext uri="{BB962C8B-B14F-4D97-AF65-F5344CB8AC3E}">
        <p14:creationId xmlns:p14="http://schemas.microsoft.com/office/powerpoint/2010/main" val="3495697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12192000" cy="785611"/>
          </a:xfrm>
          <a:solidFill>
            <a:schemeClr val="accent1">
              <a:lumMod val="75000"/>
            </a:schemeClr>
          </a:solidFill>
        </p:spPr>
        <p:txBody>
          <a:bodyPr>
            <a:normAutofit/>
          </a:bodyPr>
          <a:lstStyle/>
          <a:p>
            <a:pPr algn="ctr"/>
            <a:r>
              <a:rPr lang="fr-FR" sz="2800" b="1" dirty="0" smtClean="0"/>
              <a:t>Critères de l’évaluation</a:t>
            </a:r>
            <a:endParaRPr lang="fr-FR" sz="2800" b="1" dirty="0"/>
          </a:p>
        </p:txBody>
      </p:sp>
      <p:sp>
        <p:nvSpPr>
          <p:cNvPr id="3" name="Espace réservé du contenu 2"/>
          <p:cNvSpPr>
            <a:spLocks noGrp="1"/>
          </p:cNvSpPr>
          <p:nvPr>
            <p:ph idx="1"/>
          </p:nvPr>
        </p:nvSpPr>
        <p:spPr>
          <a:xfrm>
            <a:off x="90152" y="785610"/>
            <a:ext cx="12101848" cy="5937161"/>
          </a:xfrm>
        </p:spPr>
        <p:txBody>
          <a:bodyPr>
            <a:normAutofit fontScale="92500" lnSpcReduction="10000"/>
          </a:bodyPr>
          <a:lstStyle/>
          <a:p>
            <a:r>
              <a:rPr lang="fr-FR" b="1" dirty="0"/>
              <a:t>Pertinence et Cohérence : </a:t>
            </a:r>
            <a:endParaRPr lang="fr-FR" dirty="0"/>
          </a:p>
          <a:p>
            <a:r>
              <a:rPr lang="fr-FR" dirty="0"/>
              <a:t>La pertinence du PNACC-2015-2020 a mesuré le niveau de compatibilité entre la perception des besoins tels que planifiés (fiches de projets, mesures etc.) dans le document et la réalité des besoins du point de vue des bénéficiaires ciblés.</a:t>
            </a:r>
          </a:p>
          <a:p>
            <a:endParaRPr lang="fr-FR" dirty="0"/>
          </a:p>
          <a:p>
            <a:r>
              <a:rPr lang="fr-FR" b="1" dirty="0"/>
              <a:t>Efficacité :</a:t>
            </a:r>
            <a:endParaRPr lang="fr-FR" dirty="0"/>
          </a:p>
          <a:p>
            <a:r>
              <a:rPr lang="fr-FR" dirty="0"/>
              <a:t>L’efficacité est la mesure du niveau de réalisation des actions, fiches de projets, des mesures planifiés et des progrès réalisés pour l’atteinte des objectifs du PNACC.</a:t>
            </a:r>
          </a:p>
          <a:p>
            <a:endParaRPr lang="fr-FR" dirty="0"/>
          </a:p>
          <a:p>
            <a:endParaRPr lang="fr-FR" dirty="0"/>
          </a:p>
          <a:p>
            <a:r>
              <a:rPr lang="fr-FR" b="1" dirty="0"/>
              <a:t>Efficience :</a:t>
            </a:r>
            <a:endParaRPr lang="fr-FR" dirty="0"/>
          </a:p>
          <a:p>
            <a:r>
              <a:rPr lang="fr-FR" dirty="0"/>
              <a:t>L’efficience mesure la manière avec laquelle les ressources ou les apports (tels que les fonds, la compétence et le temps) sont transformés de façon économe en résultats. Une initiative est considérée efficiente lorsqu’elle utilise les ressources correctement et de façon économe pour atteindre les produits souhaités.</a:t>
            </a:r>
          </a:p>
          <a:p>
            <a:endParaRPr lang="fr-FR" dirty="0"/>
          </a:p>
          <a:p>
            <a:endParaRPr lang="fr-FR" dirty="0" smtClean="0"/>
          </a:p>
        </p:txBody>
      </p:sp>
      <p:pic>
        <p:nvPicPr>
          <p:cNvPr id="6" name="image2.png" descr="logo">
            <a:extLst>
              <a:ext uri="{FF2B5EF4-FFF2-40B4-BE49-F238E27FC236}">
                <a16:creationId xmlns:a16="http://schemas.microsoft.com/office/drawing/2014/main" xmlns="" id="{1AC9C8B6-EEF5-40AF-AC71-082165BBA255}"/>
              </a:ext>
            </a:extLst>
          </p:cNvPr>
          <p:cNvPicPr/>
          <p:nvPr/>
        </p:nvPicPr>
        <p:blipFill>
          <a:blip r:embed="rId2"/>
          <a:srcRect/>
          <a:stretch>
            <a:fillRect/>
          </a:stretch>
        </p:blipFill>
        <p:spPr>
          <a:xfrm>
            <a:off x="10401300" y="53180"/>
            <a:ext cx="1790700" cy="732429"/>
          </a:xfrm>
          <a:prstGeom prst="rect">
            <a:avLst/>
          </a:prstGeom>
          <a:ln/>
        </p:spPr>
      </p:pic>
      <p:pic>
        <p:nvPicPr>
          <p:cNvPr id="7" name="Picture 16" descr="http://www.minep.gov.cm/templates/index/images/logo-minepded.png">
            <a:hlinkClick r:id="rId3"/>
          </p:cNvPr>
          <p:cNvPicPr>
            <a:picLocks noChangeAspect="1" noChangeArrowheads="1"/>
          </p:cNvPicPr>
          <p:nvPr/>
        </p:nvPicPr>
        <p:blipFill>
          <a:blip r:embed="rId4"/>
          <a:srcRect/>
          <a:stretch>
            <a:fillRect/>
          </a:stretch>
        </p:blipFill>
        <p:spPr bwMode="auto">
          <a:xfrm>
            <a:off x="0" y="-290910"/>
            <a:ext cx="1528762" cy="1305323"/>
          </a:xfrm>
          <a:prstGeom prst="rect">
            <a:avLst/>
          </a:prstGeom>
          <a:noFill/>
          <a:ln w="9525">
            <a:noFill/>
            <a:miter lim="800000"/>
            <a:headEnd/>
            <a:tailEnd/>
          </a:ln>
        </p:spPr>
      </p:pic>
    </p:spTree>
    <p:extLst>
      <p:ext uri="{BB962C8B-B14F-4D97-AF65-F5344CB8AC3E}">
        <p14:creationId xmlns:p14="http://schemas.microsoft.com/office/powerpoint/2010/main" val="1530802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607</Words>
  <Application>Microsoft Office PowerPoint</Application>
  <PresentationFormat>Grand écran</PresentationFormat>
  <Paragraphs>180</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Calibri Light</vt:lpstr>
      <vt:lpstr>Wingdings</vt:lpstr>
      <vt:lpstr>Thème Office</vt:lpstr>
      <vt:lpstr>Présentation PowerPoint</vt:lpstr>
      <vt:lpstr>PLAN</vt:lpstr>
      <vt:lpstr>Contexte</vt:lpstr>
      <vt:lpstr>Clarification des concepts</vt:lpstr>
      <vt:lpstr>Clarification des concepts</vt:lpstr>
      <vt:lpstr>Clarification des concepts</vt:lpstr>
      <vt:lpstr>Clarification des concepts</vt:lpstr>
      <vt:lpstr>Questions de la mission</vt:lpstr>
      <vt:lpstr>Critères de l’évaluation</vt:lpstr>
      <vt:lpstr>Méthodologie</vt:lpstr>
      <vt:lpstr>Résultat</vt:lpstr>
      <vt:lpstr>Résultats</vt:lpstr>
      <vt:lpstr>Résultat</vt:lpstr>
      <vt:lpstr>Résultat</vt:lpstr>
      <vt:lpstr>Résultat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Valérie TSAMA</dc:creator>
  <cp:lastModifiedBy>Valérie TSAMA</cp:lastModifiedBy>
  <cp:revision>140</cp:revision>
  <dcterms:created xsi:type="dcterms:W3CDTF">2020-09-22T08:23:07Z</dcterms:created>
  <dcterms:modified xsi:type="dcterms:W3CDTF">2022-02-17T16:05:58Z</dcterms:modified>
</cp:coreProperties>
</file>