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2" r:id="rId3"/>
    <p:sldId id="310" r:id="rId4"/>
    <p:sldId id="309" r:id="rId5"/>
    <p:sldId id="352" r:id="rId6"/>
    <p:sldId id="299" r:id="rId7"/>
    <p:sldId id="353" r:id="rId8"/>
    <p:sldId id="354" r:id="rId9"/>
    <p:sldId id="355" r:id="rId10"/>
    <p:sldId id="357" r:id="rId11"/>
    <p:sldId id="359" r:id="rId12"/>
    <p:sldId id="360" r:id="rId13"/>
    <p:sldId id="361" r:id="rId14"/>
    <p:sldId id="362" r:id="rId15"/>
    <p:sldId id="363" r:id="rId16"/>
    <p:sldId id="364" r:id="rId17"/>
    <p:sldId id="365" r:id="rId18"/>
    <p:sldId id="366" r:id="rId19"/>
    <p:sldId id="367" r:id="rId20"/>
    <p:sldId id="368" r:id="rId21"/>
    <p:sldId id="338" r:id="rId22"/>
    <p:sldId id="339" r:id="rId23"/>
    <p:sldId id="369" r:id="rId24"/>
    <p:sldId id="374" r:id="rId25"/>
    <p:sldId id="375" r:id="rId26"/>
    <p:sldId id="376"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9F3A-B730-48CA-88D2-9E3F6A12E33D}" type="datetimeFigureOut">
              <a:rPr lang="es-ES" smtClean="0"/>
              <a:t>25/04/2019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73499-22B5-4C2C-A333-6566AE94151E}" type="slidenum">
              <a:rPr lang="es-ES" smtClean="0"/>
              <a:t>‹Nº›</a:t>
            </a:fld>
            <a:endParaRPr lang="es-ES"/>
          </a:p>
        </p:txBody>
      </p:sp>
    </p:spTree>
    <p:extLst>
      <p:ext uri="{BB962C8B-B14F-4D97-AF65-F5344CB8AC3E}">
        <p14:creationId xmlns:p14="http://schemas.microsoft.com/office/powerpoint/2010/main" val="157484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n-US"/>
          </a:p>
        </p:txBody>
      </p:sp>
      <p:sp>
        <p:nvSpPr>
          <p:cNvPr id="160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9D47D-1383-4283-B741-CE4F45EBF0BE}"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149205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n-US"/>
          </a:p>
        </p:txBody>
      </p:sp>
      <p:sp>
        <p:nvSpPr>
          <p:cNvPr id="160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9D47D-1383-4283-B741-CE4F45EBF0BE}"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402063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C7AC681-7756-45CE-98D3-6B3B75F84673}" type="datetimeFigureOut">
              <a:rPr lang="es-ES" smtClean="0"/>
              <a:t>25/04/2019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391101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7AC681-7756-45CE-98D3-6B3B75F84673}" type="datetimeFigureOut">
              <a:rPr lang="es-ES" smtClean="0"/>
              <a:t>25/04/2019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369651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7AC681-7756-45CE-98D3-6B3B75F84673}" type="datetimeFigureOut">
              <a:rPr lang="es-ES" smtClean="0"/>
              <a:t>25/04/2019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365267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7AC681-7756-45CE-98D3-6B3B75F84673}" type="datetimeFigureOut">
              <a:rPr lang="es-ES" smtClean="0"/>
              <a:t>25/04/2019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41386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C7AC681-7756-45CE-98D3-6B3B75F84673}" type="datetimeFigureOut">
              <a:rPr lang="es-ES" smtClean="0"/>
              <a:t>25/04/2019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148990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C7AC681-7756-45CE-98D3-6B3B75F84673}" type="datetimeFigureOut">
              <a:rPr lang="es-ES" smtClean="0"/>
              <a:t>25/04/2019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27580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C7AC681-7756-45CE-98D3-6B3B75F84673}" type="datetimeFigureOut">
              <a:rPr lang="es-ES" smtClean="0"/>
              <a:t>25/04/2019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182235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C7AC681-7756-45CE-98D3-6B3B75F84673}" type="datetimeFigureOut">
              <a:rPr lang="es-ES" smtClean="0"/>
              <a:t>25/04/2019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5566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7AC681-7756-45CE-98D3-6B3B75F84673}" type="datetimeFigureOut">
              <a:rPr lang="es-ES" smtClean="0"/>
              <a:t>25/04/2019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166292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C7AC681-7756-45CE-98D3-6B3B75F84673}" type="datetimeFigureOut">
              <a:rPr lang="es-ES" smtClean="0"/>
              <a:t>25/04/2019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425489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C7AC681-7756-45CE-98D3-6B3B75F84673}" type="datetimeFigureOut">
              <a:rPr lang="es-ES" smtClean="0"/>
              <a:t>25/04/2019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6488439-825B-496C-8228-4FA4CEF28E64}" type="slidenum">
              <a:rPr lang="es-ES" smtClean="0"/>
              <a:t>‹Nº›</a:t>
            </a:fld>
            <a:endParaRPr lang="es-ES"/>
          </a:p>
        </p:txBody>
      </p:sp>
    </p:spTree>
    <p:extLst>
      <p:ext uri="{BB962C8B-B14F-4D97-AF65-F5344CB8AC3E}">
        <p14:creationId xmlns:p14="http://schemas.microsoft.com/office/powerpoint/2010/main" val="273250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AC681-7756-45CE-98D3-6B3B75F84673}" type="datetimeFigureOut">
              <a:rPr lang="es-ES" smtClean="0"/>
              <a:t>25/04/2019</a:t>
            </a:fld>
            <a:endParaRPr lang="es-ES"/>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88439-825B-496C-8228-4FA4CEF28E64}" type="slidenum">
              <a:rPr lang="es-ES" smtClean="0"/>
              <a:t>‹Nº›</a:t>
            </a:fld>
            <a:endParaRPr lang="es-ES"/>
          </a:p>
        </p:txBody>
      </p:sp>
    </p:spTree>
    <p:extLst>
      <p:ext uri="{BB962C8B-B14F-4D97-AF65-F5344CB8AC3E}">
        <p14:creationId xmlns:p14="http://schemas.microsoft.com/office/powerpoint/2010/main" val="311697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72056" y="1238184"/>
            <a:ext cx="6949396" cy="3508653"/>
          </a:xfrm>
          <a:prstGeom prst="rect">
            <a:avLst/>
          </a:prstGeom>
          <a:noFill/>
        </p:spPr>
        <p:txBody>
          <a:bodyPr wrap="square" rtlCol="0">
            <a:spAutoFit/>
          </a:bodyPr>
          <a:lstStyle/>
          <a:p>
            <a:r>
              <a:rPr lang="en-US" sz="2200" b="1" cap="all" dirty="0">
                <a:solidFill>
                  <a:srgbClr val="7030A0"/>
                </a:solidFill>
                <a:latin typeface="Trebuchet MS" panose="020B0603020202020204" pitchFamily="34" charset="0"/>
              </a:rPr>
              <a:t>PROGRESS of the aquatic ecosystems governance and challenges in south </a:t>
            </a:r>
            <a:r>
              <a:rPr lang="en-US" sz="2200" b="1" cap="all" dirty="0" err="1">
                <a:solidFill>
                  <a:srgbClr val="7030A0"/>
                </a:solidFill>
                <a:latin typeface="Trebuchet MS" panose="020B0603020202020204" pitchFamily="34" charset="0"/>
              </a:rPr>
              <a:t>america</a:t>
            </a:r>
            <a:endParaRPr lang="en-US" sz="2200" b="1" cap="all" dirty="0">
              <a:solidFill>
                <a:srgbClr val="7030A0"/>
              </a:solidFill>
              <a:latin typeface="Trebuchet MS" panose="020B0603020202020204" pitchFamily="34" charset="0"/>
            </a:endParaRPr>
          </a:p>
          <a:p>
            <a:endParaRPr lang="en-US" sz="2200" b="1" cap="all" dirty="0">
              <a:solidFill>
                <a:srgbClr val="7030A0"/>
              </a:solidFill>
              <a:latin typeface="Trebuchet MS" panose="020B0603020202020204" pitchFamily="34" charset="0"/>
            </a:endParaRPr>
          </a:p>
          <a:p>
            <a:r>
              <a:rPr lang="es-UY" b="1" dirty="0">
                <a:latin typeface="Trebuchet MS" panose="020B0603020202020204" pitchFamily="34" charset="0"/>
              </a:rPr>
              <a:t>Néstor Mazzeo</a:t>
            </a:r>
            <a:r>
              <a:rPr lang="es-UY" b="1" baseline="30000" dirty="0">
                <a:latin typeface="Trebuchet MS" panose="020B0603020202020204" pitchFamily="34" charset="0"/>
              </a:rPr>
              <a:t>12</a:t>
            </a:r>
            <a:r>
              <a:rPr lang="es-UY" b="1" dirty="0">
                <a:latin typeface="Trebuchet MS" panose="020B0603020202020204" pitchFamily="34" charset="0"/>
              </a:rPr>
              <a:t>, Pedro Jacobi</a:t>
            </a:r>
            <a:r>
              <a:rPr lang="es-UY" b="1" baseline="30000" dirty="0">
                <a:latin typeface="Trebuchet MS" panose="020B0603020202020204" pitchFamily="34" charset="0"/>
              </a:rPr>
              <a:t>3</a:t>
            </a:r>
            <a:r>
              <a:rPr lang="es-UY" b="1" dirty="0">
                <a:latin typeface="Trebuchet MS" panose="020B0603020202020204" pitchFamily="34" charset="0"/>
              </a:rPr>
              <a:t>, Cristina Zurbriggen</a:t>
            </a:r>
            <a:r>
              <a:rPr lang="es-UY" b="1" baseline="30000" dirty="0">
                <a:latin typeface="Trebuchet MS" panose="020B0603020202020204" pitchFamily="34" charset="0"/>
              </a:rPr>
              <a:t>4</a:t>
            </a:r>
            <a:r>
              <a:rPr lang="es-UY" b="1" dirty="0">
                <a:latin typeface="Trebuchet MS" panose="020B0603020202020204" pitchFamily="34" charset="0"/>
              </a:rPr>
              <a:t>, María Mancilla</a:t>
            </a:r>
            <a:r>
              <a:rPr lang="es-UY" b="1" baseline="30000" dirty="0">
                <a:latin typeface="Trebuchet MS" panose="020B0603020202020204" pitchFamily="34" charset="0"/>
              </a:rPr>
              <a:t>5</a:t>
            </a:r>
            <a:r>
              <a:rPr lang="es-UY" b="1" dirty="0">
                <a:latin typeface="Trebuchet MS" panose="020B0603020202020204" pitchFamily="34" charset="0"/>
              </a:rPr>
              <a:t>, Guillermo Goyenola</a:t>
            </a:r>
            <a:r>
              <a:rPr lang="es-UY" b="1" baseline="30000" dirty="0">
                <a:latin typeface="Trebuchet MS" panose="020B0603020202020204" pitchFamily="34" charset="0"/>
              </a:rPr>
              <a:t>1</a:t>
            </a:r>
            <a:r>
              <a:rPr lang="es-UY" b="1" dirty="0">
                <a:latin typeface="Trebuchet MS" panose="020B0603020202020204" pitchFamily="34" charset="0"/>
              </a:rPr>
              <a:t>, Paula Bianchi</a:t>
            </a:r>
            <a:r>
              <a:rPr lang="es-UY" b="1" baseline="30000" dirty="0">
                <a:latin typeface="Trebuchet MS" panose="020B0603020202020204" pitchFamily="34" charset="0"/>
              </a:rPr>
              <a:t>2</a:t>
            </a:r>
            <a:r>
              <a:rPr lang="es-UY" b="1" dirty="0">
                <a:latin typeface="Trebuchet MS" panose="020B0603020202020204" pitchFamily="34" charset="0"/>
              </a:rPr>
              <a:t>, Micaela Trimble</a:t>
            </a:r>
            <a:r>
              <a:rPr lang="es-UY" b="1" baseline="30000" dirty="0">
                <a:latin typeface="Trebuchet MS" panose="020B0603020202020204" pitchFamily="34" charset="0"/>
              </a:rPr>
              <a:t>2</a:t>
            </a:r>
            <a:r>
              <a:rPr lang="es-UY" b="1" dirty="0">
                <a:latin typeface="Trebuchet MS" panose="020B0603020202020204" pitchFamily="34" charset="0"/>
              </a:rPr>
              <a:t> y Manfred Steffen</a:t>
            </a:r>
            <a:r>
              <a:rPr lang="es-UY" b="1" baseline="30000" dirty="0">
                <a:latin typeface="Trebuchet MS" panose="020B0603020202020204" pitchFamily="34" charset="0"/>
              </a:rPr>
              <a:t>2</a:t>
            </a:r>
            <a:endParaRPr lang="en-US" b="1" baseline="30000" dirty="0">
              <a:latin typeface="Trebuchet MS" panose="020B0603020202020204" pitchFamily="34" charset="0"/>
            </a:endParaRPr>
          </a:p>
          <a:p>
            <a:pPr lvl="0"/>
            <a:endParaRPr lang="es-UY" b="1" dirty="0">
              <a:latin typeface="Trebuchet MS" panose="020B0603020202020204" pitchFamily="34" charset="0"/>
            </a:endParaRPr>
          </a:p>
          <a:p>
            <a:pPr lvl="0"/>
            <a:r>
              <a:rPr lang="es-UY" sz="1400" b="1" dirty="0">
                <a:latin typeface="Trebuchet MS" panose="020B0603020202020204" pitchFamily="34" charset="0"/>
              </a:rPr>
              <a:t>1 CURE-Facultad de Ciencias, Universidad de la República, Maldonado-Uruguay</a:t>
            </a:r>
            <a:endParaRPr lang="en-US" sz="1400" b="1" dirty="0">
              <a:latin typeface="Trebuchet MS" panose="020B0603020202020204" pitchFamily="34" charset="0"/>
            </a:endParaRPr>
          </a:p>
          <a:p>
            <a:pPr lvl="0"/>
            <a:r>
              <a:rPr lang="es-UY" sz="1400" b="1" dirty="0">
                <a:latin typeface="Trebuchet MS" panose="020B0603020202020204" pitchFamily="34" charset="0"/>
              </a:rPr>
              <a:t>2 Instituto SARAS2, Maldonado-Uruguay</a:t>
            </a:r>
            <a:endParaRPr lang="en-US" sz="1400" b="1" dirty="0">
              <a:latin typeface="Trebuchet MS" panose="020B0603020202020204" pitchFamily="34" charset="0"/>
            </a:endParaRPr>
          </a:p>
          <a:p>
            <a:pPr lvl="0"/>
            <a:r>
              <a:rPr lang="es-UY" sz="1400" b="1" dirty="0">
                <a:latin typeface="Trebuchet MS" panose="020B0603020202020204" pitchFamily="34" charset="0"/>
              </a:rPr>
              <a:t>3 Universidad de Sao Paulo; Brasil</a:t>
            </a:r>
            <a:endParaRPr lang="en-US" sz="1400" b="1" dirty="0">
              <a:latin typeface="Trebuchet MS" panose="020B0603020202020204" pitchFamily="34" charset="0"/>
            </a:endParaRPr>
          </a:p>
          <a:p>
            <a:pPr lvl="0"/>
            <a:r>
              <a:rPr lang="es-UY" sz="1400" b="1" dirty="0">
                <a:latin typeface="Trebuchet MS" panose="020B0603020202020204" pitchFamily="34" charset="0"/>
              </a:rPr>
              <a:t>4 Facultad de Ciencias Sociales, Universidad de la República, Uruguay</a:t>
            </a:r>
            <a:endParaRPr lang="en-US" sz="1400" b="1" dirty="0">
              <a:latin typeface="Trebuchet MS" panose="020B0603020202020204" pitchFamily="34" charset="0"/>
            </a:endParaRPr>
          </a:p>
          <a:p>
            <a:pPr lvl="0"/>
            <a:r>
              <a:rPr lang="es-UY" sz="1400" b="1" dirty="0">
                <a:latin typeface="Trebuchet MS" panose="020B0603020202020204" pitchFamily="34" charset="0"/>
              </a:rPr>
              <a:t>5 </a:t>
            </a:r>
            <a:r>
              <a:rPr lang="es-UY" sz="1400" b="1" dirty="0" err="1">
                <a:latin typeface="Trebuchet MS" panose="020B0603020202020204" pitchFamily="34" charset="0"/>
              </a:rPr>
              <a:t>Stockholm</a:t>
            </a:r>
            <a:r>
              <a:rPr lang="es-UY" sz="1400" b="1" dirty="0">
                <a:latin typeface="Trebuchet MS" panose="020B0603020202020204" pitchFamily="34" charset="0"/>
              </a:rPr>
              <a:t> </a:t>
            </a:r>
            <a:r>
              <a:rPr lang="es-UY" sz="1400" b="1" dirty="0" err="1">
                <a:latin typeface="Trebuchet MS" panose="020B0603020202020204" pitchFamily="34" charset="0"/>
              </a:rPr>
              <a:t>Resilience</a:t>
            </a:r>
            <a:r>
              <a:rPr lang="es-UY" sz="1400" b="1" dirty="0">
                <a:latin typeface="Trebuchet MS" panose="020B0603020202020204" pitchFamily="34" charset="0"/>
              </a:rPr>
              <a:t> Center, </a:t>
            </a:r>
            <a:r>
              <a:rPr lang="es-UY" sz="1400" b="1" dirty="0" err="1">
                <a:latin typeface="Trebuchet MS" panose="020B0603020202020204" pitchFamily="34" charset="0"/>
              </a:rPr>
              <a:t>Sweden</a:t>
            </a:r>
            <a:endParaRPr lang="es-ES" b="1" dirty="0">
              <a:latin typeface="Trebuchet MS" panose="020B0603020202020204" pitchFamily="34" charset="0"/>
            </a:endParaRPr>
          </a:p>
          <a:p>
            <a:r>
              <a:rPr lang="es-ES" sz="1400" b="1" dirty="0">
                <a:latin typeface="Trebuchet MS" panose="020B0603020202020204" pitchFamily="34" charset="0"/>
              </a:rPr>
              <a:t>Email: mazzeobeyhaut@yahoo.com</a:t>
            </a:r>
          </a:p>
        </p:txBody>
      </p:sp>
      <p:pic>
        <p:nvPicPr>
          <p:cNvPr id="5" name="Imagen 4"/>
          <p:cNvPicPr>
            <a:picLocks noChangeAspect="1"/>
          </p:cNvPicPr>
          <p:nvPr/>
        </p:nvPicPr>
        <p:blipFill>
          <a:blip r:embed="rId2"/>
          <a:stretch>
            <a:fillRect/>
          </a:stretch>
        </p:blipFill>
        <p:spPr>
          <a:xfrm>
            <a:off x="2706929" y="5619816"/>
            <a:ext cx="672381" cy="1095238"/>
          </a:xfrm>
          <a:prstGeom prst="rect">
            <a:avLst/>
          </a:prstGeom>
        </p:spPr>
      </p:pic>
      <p:pic>
        <p:nvPicPr>
          <p:cNvPr id="6"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81" y="5920527"/>
            <a:ext cx="1512571" cy="495300"/>
          </a:xfrm>
          <a:prstGeom prst="rect">
            <a:avLst/>
          </a:prstGeom>
          <a:noFill/>
          <a:ln>
            <a:noFill/>
          </a:ln>
        </p:spPr>
      </p:pic>
    </p:spTree>
    <p:extLst>
      <p:ext uri="{BB962C8B-B14F-4D97-AF65-F5344CB8AC3E}">
        <p14:creationId xmlns:p14="http://schemas.microsoft.com/office/powerpoint/2010/main" val="199336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001427" y="1259175"/>
            <a:ext cx="622433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Water crisis in </a:t>
            </a:r>
            <a:r>
              <a:rPr lang="en-US" sz="2800" b="1" cap="all" dirty="0" err="1">
                <a:solidFill>
                  <a:srgbClr val="7030A0"/>
                </a:solidFill>
                <a:latin typeface="Trebuchet MS" panose="020B0603020202020204" pitchFamily="34" charset="0"/>
              </a:rPr>
              <a:t>sao</a:t>
            </a:r>
            <a:r>
              <a:rPr lang="en-US" sz="2800" b="1" cap="all" dirty="0">
                <a:solidFill>
                  <a:srgbClr val="7030A0"/>
                </a:solidFill>
                <a:latin typeface="Trebuchet MS" panose="020B0603020202020204" pitchFamily="34" charset="0"/>
              </a:rPr>
              <a:t> Paulo</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The increase of urban areas in the metropolitan region and its impacts on recharge of surface and groundwater systems.</a:t>
            </a:r>
          </a:p>
          <a:p>
            <a:pPr eaLnBrk="1" hangingPunct="1"/>
            <a:r>
              <a:rPr lang="en-US" sz="2000" dirty="0">
                <a:latin typeface="Trebuchet MS" panose="020B0603020202020204" pitchFamily="34" charset="0"/>
              </a:rPr>
              <a:t> </a:t>
            </a:r>
          </a:p>
          <a:p>
            <a:pPr eaLnBrk="1" hangingPunct="1"/>
            <a:r>
              <a:rPr lang="en-US" sz="2000" dirty="0">
                <a:latin typeface="Trebuchet MS" panose="020B0603020202020204" pitchFamily="34" charset="0"/>
              </a:rPr>
              <a:t>+ Unplanned occupation of key reservoir margins.</a:t>
            </a:r>
          </a:p>
          <a:p>
            <a:pPr eaLnBrk="1" hangingPunct="1"/>
            <a:endParaRPr lang="en-US" sz="2000" dirty="0">
              <a:latin typeface="Trebuchet MS" panose="020B0603020202020204" pitchFamily="34" charset="0"/>
            </a:endParaRPr>
          </a:p>
          <a:p>
            <a:pPr eaLnBrk="1" hangingPunct="1"/>
            <a:r>
              <a:rPr lang="en-US" sz="2000" dirty="0">
                <a:latin typeface="Trebuchet MS" panose="020B0603020202020204" pitchFamily="34" charset="0"/>
              </a:rPr>
              <a:t>+ Deterioration of the water quality of several crucial reservoirs of the water supply system.</a:t>
            </a:r>
          </a:p>
          <a:p>
            <a:pPr eaLnBrk="1" hangingPunct="1"/>
            <a:endParaRPr lang="en-US" sz="2000" dirty="0">
              <a:latin typeface="Trebuchet MS" panose="020B0603020202020204" pitchFamily="34" charset="0"/>
            </a:endParaRPr>
          </a:p>
          <a:p>
            <a:pPr eaLnBrk="1" hangingPunct="1"/>
            <a:r>
              <a:rPr lang="en-US" sz="2000" dirty="0">
                <a:latin typeface="Trebuchet MS" panose="020B0603020202020204" pitchFamily="34" charset="0"/>
              </a:rPr>
              <a:t>+ Structural problems of the management system (Jacobi et al. 2012; Souza, 2015).</a:t>
            </a:r>
            <a:endParaRPr lang="es-UY" sz="2000" dirty="0">
              <a:latin typeface="Trebuchet MS" panose="020B0603020202020204" pitchFamily="34" charset="0"/>
            </a:endParaRPr>
          </a:p>
        </p:txBody>
      </p:sp>
      <p:pic>
        <p:nvPicPr>
          <p:cNvPr id="3" name="Imagen 2">
            <a:extLst>
              <a:ext uri="{FF2B5EF4-FFF2-40B4-BE49-F238E27FC236}">
                <a16:creationId xmlns:a16="http://schemas.microsoft.com/office/drawing/2014/main" id="{CE8ADE37-6261-4F2B-99AF-6D1338ACB7BB}"/>
              </a:ext>
            </a:extLst>
          </p:cNvPr>
          <p:cNvPicPr>
            <a:picLocks noChangeAspect="1"/>
          </p:cNvPicPr>
          <p:nvPr/>
        </p:nvPicPr>
        <p:blipFill>
          <a:blip r:embed="rId2"/>
          <a:stretch>
            <a:fillRect/>
          </a:stretch>
        </p:blipFill>
        <p:spPr>
          <a:xfrm>
            <a:off x="0" y="0"/>
            <a:ext cx="2809875" cy="2109788"/>
          </a:xfrm>
          <a:prstGeom prst="rect">
            <a:avLst/>
          </a:prstGeom>
        </p:spPr>
      </p:pic>
      <p:pic>
        <p:nvPicPr>
          <p:cNvPr id="4" name="Imagen 3">
            <a:extLst>
              <a:ext uri="{FF2B5EF4-FFF2-40B4-BE49-F238E27FC236}">
                <a16:creationId xmlns:a16="http://schemas.microsoft.com/office/drawing/2014/main" id="{BBFDAFE0-7ACD-4E2F-AF30-B8888AC984A8}"/>
              </a:ext>
            </a:extLst>
          </p:cNvPr>
          <p:cNvPicPr>
            <a:picLocks noChangeAspect="1"/>
          </p:cNvPicPr>
          <p:nvPr/>
        </p:nvPicPr>
        <p:blipFill rotWithShape="1">
          <a:blip r:embed="rId3"/>
          <a:srcRect t="9592" r="24359"/>
          <a:stretch/>
        </p:blipFill>
        <p:spPr>
          <a:xfrm>
            <a:off x="0" y="4748212"/>
            <a:ext cx="2809875" cy="2109788"/>
          </a:xfrm>
          <a:prstGeom prst="rect">
            <a:avLst/>
          </a:prstGeom>
        </p:spPr>
      </p:pic>
      <p:pic>
        <p:nvPicPr>
          <p:cNvPr id="5" name="Imagen 4">
            <a:extLst>
              <a:ext uri="{FF2B5EF4-FFF2-40B4-BE49-F238E27FC236}">
                <a16:creationId xmlns:a16="http://schemas.microsoft.com/office/drawing/2014/main" id="{B9C01815-4C46-42C7-B43C-E799659DB238}"/>
              </a:ext>
            </a:extLst>
          </p:cNvPr>
          <p:cNvPicPr>
            <a:picLocks noChangeAspect="1"/>
          </p:cNvPicPr>
          <p:nvPr/>
        </p:nvPicPr>
        <p:blipFill rotWithShape="1">
          <a:blip r:embed="rId4"/>
          <a:srcRect l="11411" r="25823" b="16646"/>
          <a:stretch/>
        </p:blipFill>
        <p:spPr>
          <a:xfrm>
            <a:off x="9382125" y="-6237"/>
            <a:ext cx="2809875" cy="2099983"/>
          </a:xfrm>
          <a:prstGeom prst="rect">
            <a:avLst/>
          </a:prstGeom>
        </p:spPr>
      </p:pic>
      <p:pic>
        <p:nvPicPr>
          <p:cNvPr id="7" name="Imagen 6">
            <a:extLst>
              <a:ext uri="{FF2B5EF4-FFF2-40B4-BE49-F238E27FC236}">
                <a16:creationId xmlns:a16="http://schemas.microsoft.com/office/drawing/2014/main" id="{E6A0A0C7-776A-467D-94FD-3382D6F65E77}"/>
              </a:ext>
            </a:extLst>
          </p:cNvPr>
          <p:cNvPicPr>
            <a:picLocks noChangeAspect="1"/>
          </p:cNvPicPr>
          <p:nvPr/>
        </p:nvPicPr>
        <p:blipFill rotWithShape="1">
          <a:blip r:embed="rId5"/>
          <a:srcRect l="15714" b="15415"/>
          <a:stretch/>
        </p:blipFill>
        <p:spPr>
          <a:xfrm>
            <a:off x="9417317" y="4743107"/>
            <a:ext cx="2809875" cy="2114893"/>
          </a:xfrm>
          <a:prstGeom prst="rect">
            <a:avLst/>
          </a:prstGeom>
        </p:spPr>
      </p:pic>
    </p:spTree>
    <p:extLst>
      <p:ext uri="{BB962C8B-B14F-4D97-AF65-F5344CB8AC3E}">
        <p14:creationId xmlns:p14="http://schemas.microsoft.com/office/powerpoint/2010/main" val="142973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145806" y="1162480"/>
            <a:ext cx="593558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Water crisis in </a:t>
            </a:r>
            <a:r>
              <a:rPr lang="en-US" sz="2800" b="1" cap="all" dirty="0" err="1">
                <a:solidFill>
                  <a:srgbClr val="7030A0"/>
                </a:solidFill>
                <a:latin typeface="Trebuchet MS" panose="020B0603020202020204" pitchFamily="34" charset="0"/>
              </a:rPr>
              <a:t>sao</a:t>
            </a:r>
            <a:r>
              <a:rPr lang="en-US" sz="2800" b="1" cap="all" dirty="0">
                <a:solidFill>
                  <a:srgbClr val="7030A0"/>
                </a:solidFill>
                <a:latin typeface="Trebuchet MS" panose="020B0603020202020204" pitchFamily="34" charset="0"/>
              </a:rPr>
              <a:t> Paulo</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Brazil is a regional example of the transitions between command-control and integrated management observed in various regions of the planet. </a:t>
            </a:r>
          </a:p>
          <a:p>
            <a:pPr eaLnBrk="1" hangingPunct="1"/>
            <a:endParaRPr lang="en-US" sz="2000" dirty="0">
              <a:latin typeface="Trebuchet MS" panose="020B0603020202020204" pitchFamily="34" charset="0"/>
            </a:endParaRPr>
          </a:p>
          <a:p>
            <a:pPr eaLnBrk="1" hangingPunct="1"/>
            <a:r>
              <a:rPr lang="en-US" sz="2000" dirty="0">
                <a:latin typeface="Trebuchet MS" panose="020B0603020202020204" pitchFamily="34" charset="0"/>
              </a:rPr>
              <a:t>+ In the case of San Pablo, the transition tried to overcome the fragmented, centralized management, organized according to political-administrative scales and in the hands of a state technocracy, controlled almost exclusively by the interests of the electricity sector (Souza Jr. and </a:t>
            </a:r>
            <a:r>
              <a:rPr lang="en-US" sz="2000" dirty="0" err="1">
                <a:latin typeface="Trebuchet MS" panose="020B0603020202020204" pitchFamily="34" charset="0"/>
              </a:rPr>
              <a:t>Fidelman</a:t>
            </a:r>
            <a:r>
              <a:rPr lang="en-US" sz="2000" dirty="0">
                <a:latin typeface="Trebuchet MS" panose="020B0603020202020204" pitchFamily="34" charset="0"/>
              </a:rPr>
              <a:t> 2009).</a:t>
            </a:r>
            <a:endParaRPr lang="es-UY" sz="2000" dirty="0">
              <a:latin typeface="Trebuchet MS" panose="020B0603020202020204" pitchFamily="34" charset="0"/>
            </a:endParaRPr>
          </a:p>
        </p:txBody>
      </p:sp>
      <p:pic>
        <p:nvPicPr>
          <p:cNvPr id="3" name="Imagen 2">
            <a:extLst>
              <a:ext uri="{FF2B5EF4-FFF2-40B4-BE49-F238E27FC236}">
                <a16:creationId xmlns:a16="http://schemas.microsoft.com/office/drawing/2014/main" id="{9394D16C-CB8F-4F15-859C-E14036EAF133}"/>
              </a:ext>
            </a:extLst>
          </p:cNvPr>
          <p:cNvPicPr>
            <a:picLocks noChangeAspect="1"/>
          </p:cNvPicPr>
          <p:nvPr/>
        </p:nvPicPr>
        <p:blipFill>
          <a:blip r:embed="rId2"/>
          <a:stretch>
            <a:fillRect/>
          </a:stretch>
        </p:blipFill>
        <p:spPr>
          <a:xfrm>
            <a:off x="0" y="0"/>
            <a:ext cx="2809875" cy="2109788"/>
          </a:xfrm>
          <a:prstGeom prst="rect">
            <a:avLst/>
          </a:prstGeom>
        </p:spPr>
      </p:pic>
      <p:pic>
        <p:nvPicPr>
          <p:cNvPr id="4" name="Imagen 3">
            <a:extLst>
              <a:ext uri="{FF2B5EF4-FFF2-40B4-BE49-F238E27FC236}">
                <a16:creationId xmlns:a16="http://schemas.microsoft.com/office/drawing/2014/main" id="{8C9CB83D-F68B-4E98-814B-1A2713EAAE4D}"/>
              </a:ext>
            </a:extLst>
          </p:cNvPr>
          <p:cNvPicPr>
            <a:picLocks noChangeAspect="1"/>
          </p:cNvPicPr>
          <p:nvPr/>
        </p:nvPicPr>
        <p:blipFill rotWithShape="1">
          <a:blip r:embed="rId3"/>
          <a:srcRect t="9592" r="24359"/>
          <a:stretch/>
        </p:blipFill>
        <p:spPr>
          <a:xfrm>
            <a:off x="0" y="4748212"/>
            <a:ext cx="2809875" cy="2109788"/>
          </a:xfrm>
          <a:prstGeom prst="rect">
            <a:avLst/>
          </a:prstGeom>
        </p:spPr>
      </p:pic>
      <p:pic>
        <p:nvPicPr>
          <p:cNvPr id="5" name="Imagen 4">
            <a:extLst>
              <a:ext uri="{FF2B5EF4-FFF2-40B4-BE49-F238E27FC236}">
                <a16:creationId xmlns:a16="http://schemas.microsoft.com/office/drawing/2014/main" id="{EB21E444-9ADF-4535-A02A-AC54D73A618E}"/>
              </a:ext>
            </a:extLst>
          </p:cNvPr>
          <p:cNvPicPr>
            <a:picLocks noChangeAspect="1"/>
          </p:cNvPicPr>
          <p:nvPr/>
        </p:nvPicPr>
        <p:blipFill rotWithShape="1">
          <a:blip r:embed="rId4"/>
          <a:srcRect l="11411" r="25823" b="16646"/>
          <a:stretch/>
        </p:blipFill>
        <p:spPr>
          <a:xfrm>
            <a:off x="9382125" y="-6237"/>
            <a:ext cx="2809875" cy="2099983"/>
          </a:xfrm>
          <a:prstGeom prst="rect">
            <a:avLst/>
          </a:prstGeom>
        </p:spPr>
      </p:pic>
      <p:pic>
        <p:nvPicPr>
          <p:cNvPr id="7" name="Imagen 6">
            <a:extLst>
              <a:ext uri="{FF2B5EF4-FFF2-40B4-BE49-F238E27FC236}">
                <a16:creationId xmlns:a16="http://schemas.microsoft.com/office/drawing/2014/main" id="{97BD0C0D-DAC8-46DA-A1C8-82F1556DE102}"/>
              </a:ext>
            </a:extLst>
          </p:cNvPr>
          <p:cNvPicPr>
            <a:picLocks noChangeAspect="1"/>
          </p:cNvPicPr>
          <p:nvPr/>
        </p:nvPicPr>
        <p:blipFill rotWithShape="1">
          <a:blip r:embed="rId5"/>
          <a:srcRect l="15714" b="15415"/>
          <a:stretch/>
        </p:blipFill>
        <p:spPr>
          <a:xfrm>
            <a:off x="9417317" y="4743107"/>
            <a:ext cx="2809875" cy="2114893"/>
          </a:xfrm>
          <a:prstGeom prst="rect">
            <a:avLst/>
          </a:prstGeom>
        </p:spPr>
      </p:pic>
    </p:spTree>
    <p:extLst>
      <p:ext uri="{BB962C8B-B14F-4D97-AF65-F5344CB8AC3E}">
        <p14:creationId xmlns:p14="http://schemas.microsoft.com/office/powerpoint/2010/main" val="350530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386280" y="1259175"/>
            <a:ext cx="580724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Water crisis in </a:t>
            </a:r>
            <a:r>
              <a:rPr lang="en-US" sz="2800" b="1" cap="all" dirty="0" err="1">
                <a:solidFill>
                  <a:srgbClr val="7030A0"/>
                </a:solidFill>
                <a:latin typeface="Trebuchet MS" panose="020B0603020202020204" pitchFamily="34" charset="0"/>
              </a:rPr>
              <a:t>sao</a:t>
            </a:r>
            <a:r>
              <a:rPr lang="en-US" sz="2800" b="1" cap="all" dirty="0">
                <a:solidFill>
                  <a:srgbClr val="7030A0"/>
                </a:solidFill>
                <a:latin typeface="Trebuchet MS" panose="020B0603020202020204" pitchFamily="34" charset="0"/>
              </a:rPr>
              <a:t> Paulo</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Unfortunately, the new institutional arrangement of the 1990s failed to establish negotiation and collaboration spaces, with little participation in the new bridges institutions (basin committees) (Jacobi et al., 2015). </a:t>
            </a:r>
          </a:p>
          <a:p>
            <a:pPr eaLnBrk="1" hangingPunct="1"/>
            <a:endParaRPr lang="en-US" sz="2000" dirty="0">
              <a:latin typeface="Trebuchet MS" panose="020B0603020202020204" pitchFamily="34" charset="0"/>
            </a:endParaRPr>
          </a:p>
          <a:p>
            <a:pPr eaLnBrk="1" hangingPunct="1"/>
            <a:r>
              <a:rPr lang="en-US" sz="2000" dirty="0">
                <a:latin typeface="Trebuchet MS" panose="020B0603020202020204" pitchFamily="34" charset="0"/>
              </a:rPr>
              <a:t>+ At the moment, it is not possible to consolidate a system of integrated management of water resources according with their full potential and transition to adaptive management appear very distant in time.</a:t>
            </a:r>
            <a:endParaRPr lang="es-UY" sz="2000" dirty="0">
              <a:latin typeface="Trebuchet MS" panose="020B0603020202020204" pitchFamily="34" charset="0"/>
            </a:endParaRPr>
          </a:p>
        </p:txBody>
      </p:sp>
      <p:pic>
        <p:nvPicPr>
          <p:cNvPr id="3" name="Imagen 2">
            <a:extLst>
              <a:ext uri="{FF2B5EF4-FFF2-40B4-BE49-F238E27FC236}">
                <a16:creationId xmlns:a16="http://schemas.microsoft.com/office/drawing/2014/main" id="{0D1FB2E4-5167-4E13-AFED-EA6EB3F2C809}"/>
              </a:ext>
            </a:extLst>
          </p:cNvPr>
          <p:cNvPicPr>
            <a:picLocks noChangeAspect="1"/>
          </p:cNvPicPr>
          <p:nvPr/>
        </p:nvPicPr>
        <p:blipFill>
          <a:blip r:embed="rId2"/>
          <a:stretch>
            <a:fillRect/>
          </a:stretch>
        </p:blipFill>
        <p:spPr>
          <a:xfrm>
            <a:off x="0" y="0"/>
            <a:ext cx="2809875" cy="2109788"/>
          </a:xfrm>
          <a:prstGeom prst="rect">
            <a:avLst/>
          </a:prstGeom>
        </p:spPr>
      </p:pic>
      <p:pic>
        <p:nvPicPr>
          <p:cNvPr id="4" name="Imagen 3">
            <a:extLst>
              <a:ext uri="{FF2B5EF4-FFF2-40B4-BE49-F238E27FC236}">
                <a16:creationId xmlns:a16="http://schemas.microsoft.com/office/drawing/2014/main" id="{60BA992C-097D-46AF-A859-5431F98299B9}"/>
              </a:ext>
            </a:extLst>
          </p:cNvPr>
          <p:cNvPicPr>
            <a:picLocks noChangeAspect="1"/>
          </p:cNvPicPr>
          <p:nvPr/>
        </p:nvPicPr>
        <p:blipFill rotWithShape="1">
          <a:blip r:embed="rId3"/>
          <a:srcRect t="9592" r="24359"/>
          <a:stretch/>
        </p:blipFill>
        <p:spPr>
          <a:xfrm>
            <a:off x="0" y="4748212"/>
            <a:ext cx="2809875" cy="2109788"/>
          </a:xfrm>
          <a:prstGeom prst="rect">
            <a:avLst/>
          </a:prstGeom>
        </p:spPr>
      </p:pic>
      <p:pic>
        <p:nvPicPr>
          <p:cNvPr id="5" name="Imagen 4">
            <a:extLst>
              <a:ext uri="{FF2B5EF4-FFF2-40B4-BE49-F238E27FC236}">
                <a16:creationId xmlns:a16="http://schemas.microsoft.com/office/drawing/2014/main" id="{1919536B-E2D7-4CE4-8723-BD0D25D58B1B}"/>
              </a:ext>
            </a:extLst>
          </p:cNvPr>
          <p:cNvPicPr>
            <a:picLocks noChangeAspect="1"/>
          </p:cNvPicPr>
          <p:nvPr/>
        </p:nvPicPr>
        <p:blipFill rotWithShape="1">
          <a:blip r:embed="rId4"/>
          <a:srcRect l="11411" r="25823" b="16646"/>
          <a:stretch/>
        </p:blipFill>
        <p:spPr>
          <a:xfrm>
            <a:off x="9382125" y="-6237"/>
            <a:ext cx="2809875" cy="2099983"/>
          </a:xfrm>
          <a:prstGeom prst="rect">
            <a:avLst/>
          </a:prstGeom>
        </p:spPr>
      </p:pic>
      <p:pic>
        <p:nvPicPr>
          <p:cNvPr id="7" name="Imagen 6">
            <a:extLst>
              <a:ext uri="{FF2B5EF4-FFF2-40B4-BE49-F238E27FC236}">
                <a16:creationId xmlns:a16="http://schemas.microsoft.com/office/drawing/2014/main" id="{86573C41-036B-4E22-A15C-740F09D670BA}"/>
              </a:ext>
            </a:extLst>
          </p:cNvPr>
          <p:cNvPicPr>
            <a:picLocks noChangeAspect="1"/>
          </p:cNvPicPr>
          <p:nvPr/>
        </p:nvPicPr>
        <p:blipFill rotWithShape="1">
          <a:blip r:embed="rId5"/>
          <a:srcRect l="15714" b="15415"/>
          <a:stretch/>
        </p:blipFill>
        <p:spPr>
          <a:xfrm>
            <a:off x="9417317" y="4743107"/>
            <a:ext cx="2809875" cy="2114893"/>
          </a:xfrm>
          <a:prstGeom prst="rect">
            <a:avLst/>
          </a:prstGeom>
        </p:spPr>
      </p:pic>
    </p:spTree>
    <p:extLst>
      <p:ext uri="{BB962C8B-B14F-4D97-AF65-F5344CB8AC3E}">
        <p14:creationId xmlns:p14="http://schemas.microsoft.com/office/powerpoint/2010/main" val="387364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242058" y="1345998"/>
            <a:ext cx="574307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Water crisis in </a:t>
            </a:r>
            <a:r>
              <a:rPr lang="en-US" sz="2800" b="1" cap="all" dirty="0" err="1">
                <a:solidFill>
                  <a:srgbClr val="7030A0"/>
                </a:solidFill>
                <a:latin typeface="Trebuchet MS" panose="020B0603020202020204" pitchFamily="34" charset="0"/>
              </a:rPr>
              <a:t>sao</a:t>
            </a:r>
            <a:r>
              <a:rPr lang="en-US" sz="2800" b="1" cap="all" dirty="0">
                <a:solidFill>
                  <a:srgbClr val="7030A0"/>
                </a:solidFill>
                <a:latin typeface="Trebuchet MS" panose="020B0603020202020204" pitchFamily="34" charset="0"/>
              </a:rPr>
              <a:t> Paulo</a:t>
            </a:r>
          </a:p>
          <a:p>
            <a:pPr eaLnBrk="1" hangingPunct="1"/>
            <a:endParaRPr lang="en-US" sz="2800" b="1" cap="all" dirty="0">
              <a:solidFill>
                <a:srgbClr val="7030A0"/>
              </a:solidFill>
              <a:latin typeface="Trebuchet MS" panose="020B0603020202020204" pitchFamily="34" charset="0"/>
            </a:endParaRPr>
          </a:p>
          <a:p>
            <a:pPr eaLnBrk="1" hangingPunct="1"/>
            <a:r>
              <a:rPr lang="en-US" b="1" dirty="0">
                <a:solidFill>
                  <a:srgbClr val="FF0000"/>
                </a:solidFill>
                <a:latin typeface="Trebuchet MS" panose="020B0603020202020204" pitchFamily="34" charset="0"/>
              </a:rPr>
              <a:t>+</a:t>
            </a:r>
            <a:r>
              <a:rPr lang="en-US" dirty="0">
                <a:latin typeface="Trebuchet MS" panose="020B0603020202020204" pitchFamily="34" charset="0"/>
              </a:rPr>
              <a:t> </a:t>
            </a:r>
            <a:r>
              <a:rPr lang="en-US" b="1" dirty="0">
                <a:solidFill>
                  <a:srgbClr val="7030A0"/>
                </a:solidFill>
                <a:latin typeface="Trebuchet MS" panose="020B0603020202020204" pitchFamily="34" charset="0"/>
              </a:rPr>
              <a:t>Crucial message: changes in the structure of the systems do not guarantee, by themselves, the fulfillment of the objectives or goals. </a:t>
            </a:r>
          </a:p>
          <a:p>
            <a:pPr eaLnBrk="1" hangingPunct="1"/>
            <a:endParaRPr lang="en-US" dirty="0">
              <a:latin typeface="Trebuchet MS" panose="020B0603020202020204" pitchFamily="34" charset="0"/>
            </a:endParaRPr>
          </a:p>
          <a:p>
            <a:pPr eaLnBrk="1" hangingPunct="1"/>
            <a:r>
              <a:rPr lang="en-US" b="1" dirty="0">
                <a:solidFill>
                  <a:srgbClr val="FF0000"/>
                </a:solidFill>
                <a:latin typeface="Trebuchet MS" panose="020B0603020202020204" pitchFamily="34" charset="0"/>
              </a:rPr>
              <a:t>+ </a:t>
            </a:r>
            <a:r>
              <a:rPr lang="en-US" b="1" dirty="0">
                <a:solidFill>
                  <a:srgbClr val="7030A0"/>
                </a:solidFill>
                <a:latin typeface="Trebuchet MS" panose="020B0603020202020204" pitchFamily="34" charset="0"/>
              </a:rPr>
              <a:t>The characteristics and skills of the actors are as relevant or more than the structure of the management system.</a:t>
            </a:r>
          </a:p>
          <a:p>
            <a:pPr eaLnBrk="1" hangingPunct="1"/>
            <a:endParaRPr lang="en-US" dirty="0">
              <a:latin typeface="Trebuchet MS" panose="020B0603020202020204" pitchFamily="34" charset="0"/>
            </a:endParaRPr>
          </a:p>
        </p:txBody>
      </p:sp>
      <p:pic>
        <p:nvPicPr>
          <p:cNvPr id="3" name="Imagen 2">
            <a:extLst>
              <a:ext uri="{FF2B5EF4-FFF2-40B4-BE49-F238E27FC236}">
                <a16:creationId xmlns:a16="http://schemas.microsoft.com/office/drawing/2014/main" id="{DC2FAA84-BFC3-4979-B596-682EEC2E697D}"/>
              </a:ext>
            </a:extLst>
          </p:cNvPr>
          <p:cNvPicPr>
            <a:picLocks noChangeAspect="1"/>
          </p:cNvPicPr>
          <p:nvPr/>
        </p:nvPicPr>
        <p:blipFill>
          <a:blip r:embed="rId2"/>
          <a:stretch>
            <a:fillRect/>
          </a:stretch>
        </p:blipFill>
        <p:spPr>
          <a:xfrm>
            <a:off x="0" y="0"/>
            <a:ext cx="2809875" cy="2109788"/>
          </a:xfrm>
          <a:prstGeom prst="rect">
            <a:avLst/>
          </a:prstGeom>
        </p:spPr>
      </p:pic>
      <p:pic>
        <p:nvPicPr>
          <p:cNvPr id="4" name="Imagen 3">
            <a:extLst>
              <a:ext uri="{FF2B5EF4-FFF2-40B4-BE49-F238E27FC236}">
                <a16:creationId xmlns:a16="http://schemas.microsoft.com/office/drawing/2014/main" id="{19EBD337-BF85-4AA1-BE5D-6C793F4B6641}"/>
              </a:ext>
            </a:extLst>
          </p:cNvPr>
          <p:cNvPicPr>
            <a:picLocks noChangeAspect="1"/>
          </p:cNvPicPr>
          <p:nvPr/>
        </p:nvPicPr>
        <p:blipFill rotWithShape="1">
          <a:blip r:embed="rId3"/>
          <a:srcRect t="9592" r="24359"/>
          <a:stretch/>
        </p:blipFill>
        <p:spPr>
          <a:xfrm>
            <a:off x="0" y="4748212"/>
            <a:ext cx="2809875" cy="2109788"/>
          </a:xfrm>
          <a:prstGeom prst="rect">
            <a:avLst/>
          </a:prstGeom>
        </p:spPr>
      </p:pic>
      <p:pic>
        <p:nvPicPr>
          <p:cNvPr id="5" name="Imagen 4">
            <a:extLst>
              <a:ext uri="{FF2B5EF4-FFF2-40B4-BE49-F238E27FC236}">
                <a16:creationId xmlns:a16="http://schemas.microsoft.com/office/drawing/2014/main" id="{C0F639F7-46E1-4AF3-A63E-EC7E35CAD4E7}"/>
              </a:ext>
            </a:extLst>
          </p:cNvPr>
          <p:cNvPicPr>
            <a:picLocks noChangeAspect="1"/>
          </p:cNvPicPr>
          <p:nvPr/>
        </p:nvPicPr>
        <p:blipFill rotWithShape="1">
          <a:blip r:embed="rId4"/>
          <a:srcRect l="11411" r="25823" b="16646"/>
          <a:stretch/>
        </p:blipFill>
        <p:spPr>
          <a:xfrm>
            <a:off x="9382125" y="-6237"/>
            <a:ext cx="2809875" cy="2099983"/>
          </a:xfrm>
          <a:prstGeom prst="rect">
            <a:avLst/>
          </a:prstGeom>
        </p:spPr>
      </p:pic>
      <p:pic>
        <p:nvPicPr>
          <p:cNvPr id="7" name="Imagen 6">
            <a:extLst>
              <a:ext uri="{FF2B5EF4-FFF2-40B4-BE49-F238E27FC236}">
                <a16:creationId xmlns:a16="http://schemas.microsoft.com/office/drawing/2014/main" id="{9E3226F4-106D-4F32-BF79-3E79C152E5D3}"/>
              </a:ext>
            </a:extLst>
          </p:cNvPr>
          <p:cNvPicPr>
            <a:picLocks noChangeAspect="1"/>
          </p:cNvPicPr>
          <p:nvPr/>
        </p:nvPicPr>
        <p:blipFill rotWithShape="1">
          <a:blip r:embed="rId5"/>
          <a:srcRect l="15714" b="15415"/>
          <a:stretch/>
        </p:blipFill>
        <p:spPr>
          <a:xfrm>
            <a:off x="9417317" y="4743107"/>
            <a:ext cx="2809875" cy="2114893"/>
          </a:xfrm>
          <a:prstGeom prst="rect">
            <a:avLst/>
          </a:prstGeom>
        </p:spPr>
      </p:pic>
    </p:spTree>
    <p:extLst>
      <p:ext uri="{BB962C8B-B14F-4D97-AF65-F5344CB8AC3E}">
        <p14:creationId xmlns:p14="http://schemas.microsoft.com/office/powerpoint/2010/main" val="334631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172849" y="1136064"/>
            <a:ext cx="563078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drinking water supply in the metropolitan region of Uruguay </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The main reservoirs show eutrophic conditions and recurrent blooms of cyanobacteria with cyanotoxins productions (Mazzeo et al. 2015).</a:t>
            </a:r>
          </a:p>
          <a:p>
            <a:pPr eaLnBrk="1" hangingPunct="1"/>
            <a:endParaRPr lang="en-US" sz="2000" dirty="0">
              <a:latin typeface="Trebuchet MS" panose="020B0603020202020204" pitchFamily="34" charset="0"/>
            </a:endParaRPr>
          </a:p>
          <a:p>
            <a:pPr eaLnBrk="1" hangingPunct="1"/>
            <a:r>
              <a:rPr lang="en-US" sz="2000" dirty="0">
                <a:latin typeface="Trebuchet MS" panose="020B0603020202020204" pitchFamily="34" charset="0"/>
              </a:rPr>
              <a:t>+ The water quality crisis is due to the interaction of important transformations of land use, climatic variability and the inefficiency of management systems. </a:t>
            </a:r>
          </a:p>
        </p:txBody>
      </p:sp>
      <p:pic>
        <p:nvPicPr>
          <p:cNvPr id="2" name="Imagen 1">
            <a:extLst>
              <a:ext uri="{FF2B5EF4-FFF2-40B4-BE49-F238E27FC236}">
                <a16:creationId xmlns:a16="http://schemas.microsoft.com/office/drawing/2014/main" id="{3C8F3154-06A7-49A7-9494-FD47AA1FFF73}"/>
              </a:ext>
            </a:extLst>
          </p:cNvPr>
          <p:cNvPicPr>
            <a:picLocks noChangeAspect="1"/>
          </p:cNvPicPr>
          <p:nvPr/>
        </p:nvPicPr>
        <p:blipFill>
          <a:blip r:embed="rId2"/>
          <a:stretch>
            <a:fillRect/>
          </a:stretch>
        </p:blipFill>
        <p:spPr>
          <a:xfrm>
            <a:off x="0" y="0"/>
            <a:ext cx="2933700" cy="1790700"/>
          </a:xfrm>
          <a:prstGeom prst="rect">
            <a:avLst/>
          </a:prstGeom>
        </p:spPr>
      </p:pic>
      <p:pic>
        <p:nvPicPr>
          <p:cNvPr id="3" name="Imagen 2">
            <a:extLst>
              <a:ext uri="{FF2B5EF4-FFF2-40B4-BE49-F238E27FC236}">
                <a16:creationId xmlns:a16="http://schemas.microsoft.com/office/drawing/2014/main" id="{D0819ED5-084D-488B-BC75-56B7458C8D04}"/>
              </a:ext>
            </a:extLst>
          </p:cNvPr>
          <p:cNvPicPr>
            <a:picLocks noChangeAspect="1"/>
          </p:cNvPicPr>
          <p:nvPr/>
        </p:nvPicPr>
        <p:blipFill rotWithShape="1">
          <a:blip r:embed="rId3"/>
          <a:srcRect r="3750" b="12355"/>
          <a:stretch/>
        </p:blipFill>
        <p:spPr>
          <a:xfrm>
            <a:off x="0" y="5067300"/>
            <a:ext cx="2933700" cy="1790700"/>
          </a:xfrm>
          <a:prstGeom prst="rect">
            <a:avLst/>
          </a:prstGeom>
        </p:spPr>
      </p:pic>
      <p:pic>
        <p:nvPicPr>
          <p:cNvPr id="4" name="Imagen 3">
            <a:extLst>
              <a:ext uri="{FF2B5EF4-FFF2-40B4-BE49-F238E27FC236}">
                <a16:creationId xmlns:a16="http://schemas.microsoft.com/office/drawing/2014/main" id="{3DBC062D-5DBC-454A-8A4B-B19F89804C9F}"/>
              </a:ext>
            </a:extLst>
          </p:cNvPr>
          <p:cNvPicPr>
            <a:picLocks noChangeAspect="1"/>
          </p:cNvPicPr>
          <p:nvPr/>
        </p:nvPicPr>
        <p:blipFill rotWithShape="1">
          <a:blip r:embed="rId4"/>
          <a:srcRect l="3742" b="19665"/>
          <a:stretch/>
        </p:blipFill>
        <p:spPr>
          <a:xfrm>
            <a:off x="9307030" y="-4329"/>
            <a:ext cx="2888080" cy="1810443"/>
          </a:xfrm>
          <a:prstGeom prst="rect">
            <a:avLst/>
          </a:prstGeom>
        </p:spPr>
      </p:pic>
      <p:pic>
        <p:nvPicPr>
          <p:cNvPr id="5" name="Imagen 4">
            <a:extLst>
              <a:ext uri="{FF2B5EF4-FFF2-40B4-BE49-F238E27FC236}">
                <a16:creationId xmlns:a16="http://schemas.microsoft.com/office/drawing/2014/main" id="{03870BF4-0A51-4682-95CB-D3A807A3D89E}"/>
              </a:ext>
            </a:extLst>
          </p:cNvPr>
          <p:cNvPicPr>
            <a:picLocks noChangeAspect="1"/>
          </p:cNvPicPr>
          <p:nvPr/>
        </p:nvPicPr>
        <p:blipFill rotWithShape="1">
          <a:blip r:embed="rId5"/>
          <a:srcRect l="24279" b="29114"/>
          <a:stretch/>
        </p:blipFill>
        <p:spPr>
          <a:xfrm>
            <a:off x="9307030" y="5067300"/>
            <a:ext cx="2884970" cy="1806114"/>
          </a:xfrm>
          <a:prstGeom prst="rect">
            <a:avLst/>
          </a:prstGeom>
        </p:spPr>
      </p:pic>
    </p:spTree>
    <p:extLst>
      <p:ext uri="{BB962C8B-B14F-4D97-AF65-F5344CB8AC3E}">
        <p14:creationId xmlns:p14="http://schemas.microsoft.com/office/powerpoint/2010/main" val="186008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425291" y="1566952"/>
            <a:ext cx="539014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drinking water supply in the metropolitan region of Uruguay </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The transition between command-control and integrated management occurred through a constitutional reform approved by a referendum in 2004, the last referendum approved by popular vote.</a:t>
            </a:r>
          </a:p>
          <a:p>
            <a:pPr eaLnBrk="1" hangingPunct="1"/>
            <a:endParaRPr lang="es-UY" dirty="0">
              <a:latin typeface="Trebuchet MS" panose="020B0603020202020204" pitchFamily="34" charset="0"/>
            </a:endParaRPr>
          </a:p>
        </p:txBody>
      </p:sp>
      <p:pic>
        <p:nvPicPr>
          <p:cNvPr id="3" name="Imagen 2">
            <a:extLst>
              <a:ext uri="{FF2B5EF4-FFF2-40B4-BE49-F238E27FC236}">
                <a16:creationId xmlns:a16="http://schemas.microsoft.com/office/drawing/2014/main" id="{DA10ADBC-4FF0-4E21-A46B-DC37752036E0}"/>
              </a:ext>
            </a:extLst>
          </p:cNvPr>
          <p:cNvPicPr>
            <a:picLocks noChangeAspect="1"/>
          </p:cNvPicPr>
          <p:nvPr/>
        </p:nvPicPr>
        <p:blipFill>
          <a:blip r:embed="rId2"/>
          <a:stretch>
            <a:fillRect/>
          </a:stretch>
        </p:blipFill>
        <p:spPr>
          <a:xfrm>
            <a:off x="0" y="0"/>
            <a:ext cx="2933700" cy="1790700"/>
          </a:xfrm>
          <a:prstGeom prst="rect">
            <a:avLst/>
          </a:prstGeom>
        </p:spPr>
      </p:pic>
      <p:pic>
        <p:nvPicPr>
          <p:cNvPr id="4" name="Imagen 3">
            <a:extLst>
              <a:ext uri="{FF2B5EF4-FFF2-40B4-BE49-F238E27FC236}">
                <a16:creationId xmlns:a16="http://schemas.microsoft.com/office/drawing/2014/main" id="{9FEE2A9C-288B-417F-A553-1665F8B93B20}"/>
              </a:ext>
            </a:extLst>
          </p:cNvPr>
          <p:cNvPicPr>
            <a:picLocks noChangeAspect="1"/>
          </p:cNvPicPr>
          <p:nvPr/>
        </p:nvPicPr>
        <p:blipFill rotWithShape="1">
          <a:blip r:embed="rId3"/>
          <a:srcRect r="3750" b="12355"/>
          <a:stretch/>
        </p:blipFill>
        <p:spPr>
          <a:xfrm>
            <a:off x="0" y="5067300"/>
            <a:ext cx="2933700" cy="1790700"/>
          </a:xfrm>
          <a:prstGeom prst="rect">
            <a:avLst/>
          </a:prstGeom>
        </p:spPr>
      </p:pic>
      <p:pic>
        <p:nvPicPr>
          <p:cNvPr id="5" name="Imagen 4">
            <a:extLst>
              <a:ext uri="{FF2B5EF4-FFF2-40B4-BE49-F238E27FC236}">
                <a16:creationId xmlns:a16="http://schemas.microsoft.com/office/drawing/2014/main" id="{34845084-24B0-49B6-B579-076C12F911D5}"/>
              </a:ext>
            </a:extLst>
          </p:cNvPr>
          <p:cNvPicPr>
            <a:picLocks noChangeAspect="1"/>
          </p:cNvPicPr>
          <p:nvPr/>
        </p:nvPicPr>
        <p:blipFill rotWithShape="1">
          <a:blip r:embed="rId4"/>
          <a:srcRect l="3742" b="19665"/>
          <a:stretch/>
        </p:blipFill>
        <p:spPr>
          <a:xfrm>
            <a:off x="9307030" y="-4329"/>
            <a:ext cx="2888080" cy="1810443"/>
          </a:xfrm>
          <a:prstGeom prst="rect">
            <a:avLst/>
          </a:prstGeom>
        </p:spPr>
      </p:pic>
      <p:pic>
        <p:nvPicPr>
          <p:cNvPr id="7" name="Imagen 6">
            <a:extLst>
              <a:ext uri="{FF2B5EF4-FFF2-40B4-BE49-F238E27FC236}">
                <a16:creationId xmlns:a16="http://schemas.microsoft.com/office/drawing/2014/main" id="{ABB7A317-9EBF-423A-9076-C3388789C238}"/>
              </a:ext>
            </a:extLst>
          </p:cNvPr>
          <p:cNvPicPr>
            <a:picLocks noChangeAspect="1"/>
          </p:cNvPicPr>
          <p:nvPr/>
        </p:nvPicPr>
        <p:blipFill rotWithShape="1">
          <a:blip r:embed="rId5"/>
          <a:srcRect l="24279" b="29114"/>
          <a:stretch/>
        </p:blipFill>
        <p:spPr>
          <a:xfrm>
            <a:off x="9307030" y="5067300"/>
            <a:ext cx="2884970" cy="1806114"/>
          </a:xfrm>
          <a:prstGeom prst="rect">
            <a:avLst/>
          </a:prstGeom>
        </p:spPr>
      </p:pic>
    </p:spTree>
    <p:extLst>
      <p:ext uri="{BB962C8B-B14F-4D97-AF65-F5344CB8AC3E}">
        <p14:creationId xmlns:p14="http://schemas.microsoft.com/office/powerpoint/2010/main" val="373675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403717" y="1905506"/>
            <a:ext cx="564682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drinking water supply in the metropolitan region of Uruguay </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The creation of the watershed commissions and other bridge structures foreseen in the referendum and the Water Policy of 2009, began to be implemented in 2010. </a:t>
            </a:r>
          </a:p>
        </p:txBody>
      </p:sp>
      <p:pic>
        <p:nvPicPr>
          <p:cNvPr id="3" name="Imagen 2">
            <a:extLst>
              <a:ext uri="{FF2B5EF4-FFF2-40B4-BE49-F238E27FC236}">
                <a16:creationId xmlns:a16="http://schemas.microsoft.com/office/drawing/2014/main" id="{C4332D80-E517-4FB6-86F0-71375560CA2D}"/>
              </a:ext>
            </a:extLst>
          </p:cNvPr>
          <p:cNvPicPr>
            <a:picLocks noChangeAspect="1"/>
          </p:cNvPicPr>
          <p:nvPr/>
        </p:nvPicPr>
        <p:blipFill>
          <a:blip r:embed="rId2"/>
          <a:stretch>
            <a:fillRect/>
          </a:stretch>
        </p:blipFill>
        <p:spPr>
          <a:xfrm>
            <a:off x="0" y="0"/>
            <a:ext cx="2933700" cy="1790700"/>
          </a:xfrm>
          <a:prstGeom prst="rect">
            <a:avLst/>
          </a:prstGeom>
        </p:spPr>
      </p:pic>
      <p:pic>
        <p:nvPicPr>
          <p:cNvPr id="4" name="Imagen 3">
            <a:extLst>
              <a:ext uri="{FF2B5EF4-FFF2-40B4-BE49-F238E27FC236}">
                <a16:creationId xmlns:a16="http://schemas.microsoft.com/office/drawing/2014/main" id="{AF8FA1A3-0515-48C2-8C3E-84995FC92E6E}"/>
              </a:ext>
            </a:extLst>
          </p:cNvPr>
          <p:cNvPicPr>
            <a:picLocks noChangeAspect="1"/>
          </p:cNvPicPr>
          <p:nvPr/>
        </p:nvPicPr>
        <p:blipFill rotWithShape="1">
          <a:blip r:embed="rId3"/>
          <a:srcRect r="3750" b="12355"/>
          <a:stretch/>
        </p:blipFill>
        <p:spPr>
          <a:xfrm>
            <a:off x="0" y="5067300"/>
            <a:ext cx="2933700" cy="1790700"/>
          </a:xfrm>
          <a:prstGeom prst="rect">
            <a:avLst/>
          </a:prstGeom>
        </p:spPr>
      </p:pic>
      <p:pic>
        <p:nvPicPr>
          <p:cNvPr id="5" name="Imagen 4">
            <a:extLst>
              <a:ext uri="{FF2B5EF4-FFF2-40B4-BE49-F238E27FC236}">
                <a16:creationId xmlns:a16="http://schemas.microsoft.com/office/drawing/2014/main" id="{5DC87047-311F-419B-B2E3-1258FB8242CF}"/>
              </a:ext>
            </a:extLst>
          </p:cNvPr>
          <p:cNvPicPr>
            <a:picLocks noChangeAspect="1"/>
          </p:cNvPicPr>
          <p:nvPr/>
        </p:nvPicPr>
        <p:blipFill rotWithShape="1">
          <a:blip r:embed="rId4"/>
          <a:srcRect l="3742" b="19665"/>
          <a:stretch/>
        </p:blipFill>
        <p:spPr>
          <a:xfrm>
            <a:off x="9307030" y="-4329"/>
            <a:ext cx="2888080" cy="1810443"/>
          </a:xfrm>
          <a:prstGeom prst="rect">
            <a:avLst/>
          </a:prstGeom>
        </p:spPr>
      </p:pic>
      <p:pic>
        <p:nvPicPr>
          <p:cNvPr id="7" name="Imagen 6">
            <a:extLst>
              <a:ext uri="{FF2B5EF4-FFF2-40B4-BE49-F238E27FC236}">
                <a16:creationId xmlns:a16="http://schemas.microsoft.com/office/drawing/2014/main" id="{067D6BA8-A554-4B70-89FE-F90C2BD60FDA}"/>
              </a:ext>
            </a:extLst>
          </p:cNvPr>
          <p:cNvPicPr>
            <a:picLocks noChangeAspect="1"/>
          </p:cNvPicPr>
          <p:nvPr/>
        </p:nvPicPr>
        <p:blipFill rotWithShape="1">
          <a:blip r:embed="rId5"/>
          <a:srcRect l="24279" b="29114"/>
          <a:stretch/>
        </p:blipFill>
        <p:spPr>
          <a:xfrm>
            <a:off x="9307030" y="5067300"/>
            <a:ext cx="2884970" cy="1806114"/>
          </a:xfrm>
          <a:prstGeom prst="rect">
            <a:avLst/>
          </a:prstGeom>
        </p:spPr>
      </p:pic>
    </p:spTree>
    <p:extLst>
      <p:ext uri="{BB962C8B-B14F-4D97-AF65-F5344CB8AC3E}">
        <p14:creationId xmlns:p14="http://schemas.microsoft.com/office/powerpoint/2010/main" val="21596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485321" y="1399704"/>
            <a:ext cx="550244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drinking water supply in the metropolitan region of Uruguay </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The performance of the basin commissions in Uruguay represents an important advance, creating formal spaces for the coordination and complementation of a constellation of institutions located at different levels (national, departmental, and municipal), and also promotes the interaction with users and the different interests of society. </a:t>
            </a:r>
          </a:p>
        </p:txBody>
      </p:sp>
      <p:pic>
        <p:nvPicPr>
          <p:cNvPr id="3" name="Imagen 2">
            <a:extLst>
              <a:ext uri="{FF2B5EF4-FFF2-40B4-BE49-F238E27FC236}">
                <a16:creationId xmlns:a16="http://schemas.microsoft.com/office/drawing/2014/main" id="{4D8786A4-2F86-49E9-8778-00FFCB554EDB}"/>
              </a:ext>
            </a:extLst>
          </p:cNvPr>
          <p:cNvPicPr>
            <a:picLocks noChangeAspect="1"/>
          </p:cNvPicPr>
          <p:nvPr/>
        </p:nvPicPr>
        <p:blipFill>
          <a:blip r:embed="rId2"/>
          <a:stretch>
            <a:fillRect/>
          </a:stretch>
        </p:blipFill>
        <p:spPr>
          <a:xfrm>
            <a:off x="0" y="0"/>
            <a:ext cx="2933700" cy="1790700"/>
          </a:xfrm>
          <a:prstGeom prst="rect">
            <a:avLst/>
          </a:prstGeom>
        </p:spPr>
      </p:pic>
      <p:pic>
        <p:nvPicPr>
          <p:cNvPr id="4" name="Imagen 3">
            <a:extLst>
              <a:ext uri="{FF2B5EF4-FFF2-40B4-BE49-F238E27FC236}">
                <a16:creationId xmlns:a16="http://schemas.microsoft.com/office/drawing/2014/main" id="{C13E443D-2E32-4D03-8266-FCC7D7532587}"/>
              </a:ext>
            </a:extLst>
          </p:cNvPr>
          <p:cNvPicPr>
            <a:picLocks noChangeAspect="1"/>
          </p:cNvPicPr>
          <p:nvPr/>
        </p:nvPicPr>
        <p:blipFill rotWithShape="1">
          <a:blip r:embed="rId3"/>
          <a:srcRect r="3750" b="12355"/>
          <a:stretch/>
        </p:blipFill>
        <p:spPr>
          <a:xfrm>
            <a:off x="0" y="5067300"/>
            <a:ext cx="2933700" cy="1790700"/>
          </a:xfrm>
          <a:prstGeom prst="rect">
            <a:avLst/>
          </a:prstGeom>
        </p:spPr>
      </p:pic>
      <p:pic>
        <p:nvPicPr>
          <p:cNvPr id="5" name="Imagen 4">
            <a:extLst>
              <a:ext uri="{FF2B5EF4-FFF2-40B4-BE49-F238E27FC236}">
                <a16:creationId xmlns:a16="http://schemas.microsoft.com/office/drawing/2014/main" id="{93723E12-45AC-4C6F-8E73-6F473934FA27}"/>
              </a:ext>
            </a:extLst>
          </p:cNvPr>
          <p:cNvPicPr>
            <a:picLocks noChangeAspect="1"/>
          </p:cNvPicPr>
          <p:nvPr/>
        </p:nvPicPr>
        <p:blipFill rotWithShape="1">
          <a:blip r:embed="rId4"/>
          <a:srcRect l="3742" b="19665"/>
          <a:stretch/>
        </p:blipFill>
        <p:spPr>
          <a:xfrm>
            <a:off x="9307030" y="-4329"/>
            <a:ext cx="2888080" cy="1810443"/>
          </a:xfrm>
          <a:prstGeom prst="rect">
            <a:avLst/>
          </a:prstGeom>
        </p:spPr>
      </p:pic>
      <p:pic>
        <p:nvPicPr>
          <p:cNvPr id="7" name="Imagen 6">
            <a:extLst>
              <a:ext uri="{FF2B5EF4-FFF2-40B4-BE49-F238E27FC236}">
                <a16:creationId xmlns:a16="http://schemas.microsoft.com/office/drawing/2014/main" id="{97523FDE-3796-4104-9C93-C13935D4F899}"/>
              </a:ext>
            </a:extLst>
          </p:cNvPr>
          <p:cNvPicPr>
            <a:picLocks noChangeAspect="1"/>
          </p:cNvPicPr>
          <p:nvPr/>
        </p:nvPicPr>
        <p:blipFill rotWithShape="1">
          <a:blip r:embed="rId5"/>
          <a:srcRect l="24279" b="29114"/>
          <a:stretch/>
        </p:blipFill>
        <p:spPr>
          <a:xfrm>
            <a:off x="9307030" y="5067300"/>
            <a:ext cx="2884970" cy="1806114"/>
          </a:xfrm>
          <a:prstGeom prst="rect">
            <a:avLst/>
          </a:prstGeom>
        </p:spPr>
      </p:pic>
    </p:spTree>
    <p:extLst>
      <p:ext uri="{BB962C8B-B14F-4D97-AF65-F5344CB8AC3E}">
        <p14:creationId xmlns:p14="http://schemas.microsoft.com/office/powerpoint/2010/main" val="202245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497481" y="1975826"/>
            <a:ext cx="5245768"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drinking water supply in the metropolitan region of Uruguay </a:t>
            </a:r>
          </a:p>
          <a:p>
            <a:pPr eaLnBrk="1" hangingPunct="1"/>
            <a:endParaRPr lang="en-US" sz="20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The agreements reached in the bridge institutions are not binding and the control of implementation is social.</a:t>
            </a:r>
          </a:p>
          <a:p>
            <a:pPr eaLnBrk="1" hangingPunct="1"/>
            <a:endParaRPr lang="en-US" dirty="0">
              <a:latin typeface="Trebuchet MS" panose="020B0603020202020204" pitchFamily="34" charset="0"/>
            </a:endParaRPr>
          </a:p>
          <a:p>
            <a:pPr eaLnBrk="1" hangingPunct="1"/>
            <a:r>
              <a:rPr lang="en-US" dirty="0">
                <a:latin typeface="Trebuchet MS" panose="020B0603020202020204" pitchFamily="34" charset="0"/>
              </a:rPr>
              <a:t> </a:t>
            </a:r>
          </a:p>
        </p:txBody>
      </p:sp>
      <p:pic>
        <p:nvPicPr>
          <p:cNvPr id="3" name="Imagen 2">
            <a:extLst>
              <a:ext uri="{FF2B5EF4-FFF2-40B4-BE49-F238E27FC236}">
                <a16:creationId xmlns:a16="http://schemas.microsoft.com/office/drawing/2014/main" id="{3992EEE9-7FE5-4FFD-A964-399753F645D5}"/>
              </a:ext>
            </a:extLst>
          </p:cNvPr>
          <p:cNvPicPr>
            <a:picLocks noChangeAspect="1"/>
          </p:cNvPicPr>
          <p:nvPr/>
        </p:nvPicPr>
        <p:blipFill>
          <a:blip r:embed="rId2"/>
          <a:stretch>
            <a:fillRect/>
          </a:stretch>
        </p:blipFill>
        <p:spPr>
          <a:xfrm>
            <a:off x="0" y="0"/>
            <a:ext cx="2933700" cy="1790700"/>
          </a:xfrm>
          <a:prstGeom prst="rect">
            <a:avLst/>
          </a:prstGeom>
        </p:spPr>
      </p:pic>
      <p:pic>
        <p:nvPicPr>
          <p:cNvPr id="4" name="Imagen 3">
            <a:extLst>
              <a:ext uri="{FF2B5EF4-FFF2-40B4-BE49-F238E27FC236}">
                <a16:creationId xmlns:a16="http://schemas.microsoft.com/office/drawing/2014/main" id="{E045CD57-B8AC-4747-A000-5A548D371492}"/>
              </a:ext>
            </a:extLst>
          </p:cNvPr>
          <p:cNvPicPr>
            <a:picLocks noChangeAspect="1"/>
          </p:cNvPicPr>
          <p:nvPr/>
        </p:nvPicPr>
        <p:blipFill rotWithShape="1">
          <a:blip r:embed="rId3"/>
          <a:srcRect r="3750" b="12355"/>
          <a:stretch/>
        </p:blipFill>
        <p:spPr>
          <a:xfrm>
            <a:off x="0" y="5067300"/>
            <a:ext cx="2933700" cy="1790700"/>
          </a:xfrm>
          <a:prstGeom prst="rect">
            <a:avLst/>
          </a:prstGeom>
        </p:spPr>
      </p:pic>
      <p:pic>
        <p:nvPicPr>
          <p:cNvPr id="5" name="Imagen 4">
            <a:extLst>
              <a:ext uri="{FF2B5EF4-FFF2-40B4-BE49-F238E27FC236}">
                <a16:creationId xmlns:a16="http://schemas.microsoft.com/office/drawing/2014/main" id="{2FC2097C-1935-40F3-9689-3DBC0BBA9400}"/>
              </a:ext>
            </a:extLst>
          </p:cNvPr>
          <p:cNvPicPr>
            <a:picLocks noChangeAspect="1"/>
          </p:cNvPicPr>
          <p:nvPr/>
        </p:nvPicPr>
        <p:blipFill rotWithShape="1">
          <a:blip r:embed="rId4"/>
          <a:srcRect l="3742" b="19665"/>
          <a:stretch/>
        </p:blipFill>
        <p:spPr>
          <a:xfrm>
            <a:off x="9307030" y="-4329"/>
            <a:ext cx="2888080" cy="1810443"/>
          </a:xfrm>
          <a:prstGeom prst="rect">
            <a:avLst/>
          </a:prstGeom>
        </p:spPr>
      </p:pic>
      <p:pic>
        <p:nvPicPr>
          <p:cNvPr id="7" name="Imagen 6">
            <a:extLst>
              <a:ext uri="{FF2B5EF4-FFF2-40B4-BE49-F238E27FC236}">
                <a16:creationId xmlns:a16="http://schemas.microsoft.com/office/drawing/2014/main" id="{0A614181-4072-439C-95B2-9F53E015B3E8}"/>
              </a:ext>
            </a:extLst>
          </p:cNvPr>
          <p:cNvPicPr>
            <a:picLocks noChangeAspect="1"/>
          </p:cNvPicPr>
          <p:nvPr/>
        </p:nvPicPr>
        <p:blipFill rotWithShape="1">
          <a:blip r:embed="rId5"/>
          <a:srcRect l="24279" b="29114"/>
          <a:stretch/>
        </p:blipFill>
        <p:spPr>
          <a:xfrm>
            <a:off x="9307030" y="5067300"/>
            <a:ext cx="2884970" cy="1806114"/>
          </a:xfrm>
          <a:prstGeom prst="rect">
            <a:avLst/>
          </a:prstGeom>
        </p:spPr>
      </p:pic>
    </p:spTree>
    <p:extLst>
      <p:ext uri="{BB962C8B-B14F-4D97-AF65-F5344CB8AC3E}">
        <p14:creationId xmlns:p14="http://schemas.microsoft.com/office/powerpoint/2010/main" val="272104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393206" y="567608"/>
            <a:ext cx="545431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drinking water supply in the metropolitan region of Uruguay </a:t>
            </a:r>
          </a:p>
          <a:p>
            <a:pPr eaLnBrk="1" hangingPunct="1"/>
            <a:endParaRPr lang="en-US" sz="2800" b="1" cap="all" dirty="0">
              <a:solidFill>
                <a:srgbClr val="7030A0"/>
              </a:solidFill>
              <a:latin typeface="Trebuchet MS" panose="020B0603020202020204" pitchFamily="34" charset="0"/>
            </a:endParaRPr>
          </a:p>
          <a:p>
            <a:pPr eaLnBrk="1" hangingPunct="1"/>
            <a:r>
              <a:rPr lang="en-US" sz="3200" b="1" dirty="0">
                <a:solidFill>
                  <a:srgbClr val="FF0000"/>
                </a:solidFill>
                <a:latin typeface="Trebuchet MS" panose="020B0603020202020204" pitchFamily="34" charset="0"/>
              </a:rPr>
              <a:t>+</a:t>
            </a:r>
            <a:r>
              <a:rPr lang="en-US" dirty="0">
                <a:latin typeface="Trebuchet MS" panose="020B0603020202020204" pitchFamily="34" charset="0"/>
              </a:rPr>
              <a:t> </a:t>
            </a:r>
            <a:r>
              <a:rPr lang="en-US" b="1" dirty="0">
                <a:solidFill>
                  <a:srgbClr val="7030A0"/>
                </a:solidFill>
                <a:latin typeface="Trebuchet MS" panose="020B0603020202020204" pitchFamily="34" charset="0"/>
              </a:rPr>
              <a:t>The main difficulty is the significant inertia found in the institutional structure directly responsible for the implementation, control and monitoring of the agreed measures and strategies defined in the basin commissions and other bridge structures recently created.</a:t>
            </a:r>
          </a:p>
          <a:p>
            <a:pPr eaLnBrk="1" hangingPunct="1"/>
            <a:endParaRPr lang="en-US" dirty="0">
              <a:latin typeface="Trebuchet MS" panose="020B0603020202020204" pitchFamily="34" charset="0"/>
            </a:endParaRPr>
          </a:p>
          <a:p>
            <a:pPr eaLnBrk="1" hangingPunct="1"/>
            <a:r>
              <a:rPr lang="en-US" dirty="0">
                <a:latin typeface="Trebuchet MS" panose="020B0603020202020204" pitchFamily="34" charset="0"/>
              </a:rPr>
              <a:t> </a:t>
            </a:r>
          </a:p>
        </p:txBody>
      </p:sp>
      <p:pic>
        <p:nvPicPr>
          <p:cNvPr id="3" name="Imagen 2">
            <a:extLst>
              <a:ext uri="{FF2B5EF4-FFF2-40B4-BE49-F238E27FC236}">
                <a16:creationId xmlns:a16="http://schemas.microsoft.com/office/drawing/2014/main" id="{4808267F-54FF-4A20-831D-D0FE3789BFE0}"/>
              </a:ext>
            </a:extLst>
          </p:cNvPr>
          <p:cNvPicPr>
            <a:picLocks noChangeAspect="1"/>
          </p:cNvPicPr>
          <p:nvPr/>
        </p:nvPicPr>
        <p:blipFill>
          <a:blip r:embed="rId2"/>
          <a:stretch>
            <a:fillRect/>
          </a:stretch>
        </p:blipFill>
        <p:spPr>
          <a:xfrm>
            <a:off x="0" y="0"/>
            <a:ext cx="2933700" cy="1790700"/>
          </a:xfrm>
          <a:prstGeom prst="rect">
            <a:avLst/>
          </a:prstGeom>
        </p:spPr>
      </p:pic>
      <p:pic>
        <p:nvPicPr>
          <p:cNvPr id="4" name="Imagen 3">
            <a:extLst>
              <a:ext uri="{FF2B5EF4-FFF2-40B4-BE49-F238E27FC236}">
                <a16:creationId xmlns:a16="http://schemas.microsoft.com/office/drawing/2014/main" id="{078EAD40-85FC-4109-963D-8D628E2406B7}"/>
              </a:ext>
            </a:extLst>
          </p:cNvPr>
          <p:cNvPicPr>
            <a:picLocks noChangeAspect="1"/>
          </p:cNvPicPr>
          <p:nvPr/>
        </p:nvPicPr>
        <p:blipFill rotWithShape="1">
          <a:blip r:embed="rId3"/>
          <a:srcRect r="3750" b="12355"/>
          <a:stretch/>
        </p:blipFill>
        <p:spPr>
          <a:xfrm>
            <a:off x="0" y="5067300"/>
            <a:ext cx="2933700" cy="1790700"/>
          </a:xfrm>
          <a:prstGeom prst="rect">
            <a:avLst/>
          </a:prstGeom>
        </p:spPr>
      </p:pic>
      <p:pic>
        <p:nvPicPr>
          <p:cNvPr id="5" name="Imagen 4">
            <a:extLst>
              <a:ext uri="{FF2B5EF4-FFF2-40B4-BE49-F238E27FC236}">
                <a16:creationId xmlns:a16="http://schemas.microsoft.com/office/drawing/2014/main" id="{DA59923B-6DAA-4D30-B698-D18217658E16}"/>
              </a:ext>
            </a:extLst>
          </p:cNvPr>
          <p:cNvPicPr>
            <a:picLocks noChangeAspect="1"/>
          </p:cNvPicPr>
          <p:nvPr/>
        </p:nvPicPr>
        <p:blipFill rotWithShape="1">
          <a:blip r:embed="rId4"/>
          <a:srcRect l="3742" b="19665"/>
          <a:stretch/>
        </p:blipFill>
        <p:spPr>
          <a:xfrm>
            <a:off x="9307030" y="-4329"/>
            <a:ext cx="2888080" cy="1810443"/>
          </a:xfrm>
          <a:prstGeom prst="rect">
            <a:avLst/>
          </a:prstGeom>
        </p:spPr>
      </p:pic>
      <p:pic>
        <p:nvPicPr>
          <p:cNvPr id="7" name="Imagen 6">
            <a:extLst>
              <a:ext uri="{FF2B5EF4-FFF2-40B4-BE49-F238E27FC236}">
                <a16:creationId xmlns:a16="http://schemas.microsoft.com/office/drawing/2014/main" id="{ADC49C1C-8463-4DD3-BFEF-5EBA7F3AAB62}"/>
              </a:ext>
            </a:extLst>
          </p:cNvPr>
          <p:cNvPicPr>
            <a:picLocks noChangeAspect="1"/>
          </p:cNvPicPr>
          <p:nvPr/>
        </p:nvPicPr>
        <p:blipFill rotWithShape="1">
          <a:blip r:embed="rId5"/>
          <a:srcRect l="24279" b="29114"/>
          <a:stretch/>
        </p:blipFill>
        <p:spPr>
          <a:xfrm>
            <a:off x="9307030" y="5067300"/>
            <a:ext cx="2884970" cy="1806114"/>
          </a:xfrm>
          <a:prstGeom prst="rect">
            <a:avLst/>
          </a:prstGeom>
        </p:spPr>
      </p:pic>
    </p:spTree>
    <p:extLst>
      <p:ext uri="{BB962C8B-B14F-4D97-AF65-F5344CB8AC3E}">
        <p14:creationId xmlns:p14="http://schemas.microsoft.com/office/powerpoint/2010/main" val="165237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2361550" y="1628625"/>
            <a:ext cx="7468899"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eaLnBrk="1" hangingPunct="1">
              <a:buFontTx/>
              <a:buAutoNum type="arabicPeriod"/>
            </a:pPr>
            <a:r>
              <a:rPr lang="en-US" sz="2000" b="1" dirty="0">
                <a:solidFill>
                  <a:srgbClr val="7030A0"/>
                </a:solidFill>
                <a:latin typeface="Trebuchet MS" panose="020B0603020202020204" pitchFamily="34" charset="0"/>
              </a:rPr>
              <a:t>Development of the main paradigms of water resources management</a:t>
            </a:r>
          </a:p>
          <a:p>
            <a:pPr marL="457200" indent="-457200" eaLnBrk="1" hangingPunct="1">
              <a:buFontTx/>
              <a:buAutoNum type="arabicPeriod"/>
            </a:pPr>
            <a:r>
              <a:rPr lang="en-US" sz="2000" b="1" dirty="0">
                <a:solidFill>
                  <a:srgbClr val="7030A0"/>
                </a:solidFill>
                <a:latin typeface="Trebuchet MS" panose="020B0603020202020204" pitchFamily="34" charset="0"/>
              </a:rPr>
              <a:t>Focus</a:t>
            </a:r>
          </a:p>
          <a:p>
            <a:pPr marL="457200" indent="-457200" eaLnBrk="1" hangingPunct="1">
              <a:buFontTx/>
              <a:buAutoNum type="arabicPeriod"/>
            </a:pPr>
            <a:r>
              <a:rPr lang="en-US" sz="2000" b="1" dirty="0">
                <a:solidFill>
                  <a:srgbClr val="7030A0"/>
                </a:solidFill>
                <a:latin typeface="Trebuchet MS" panose="020B0603020202020204" pitchFamily="34" charset="0"/>
              </a:rPr>
              <a:t>Lessons from two water crisis: Sao Paulo and metropolitan area of Uruguay </a:t>
            </a:r>
          </a:p>
          <a:p>
            <a:pPr marL="457200" indent="-457200" eaLnBrk="1" hangingPunct="1">
              <a:buFontTx/>
              <a:buAutoNum type="arabicPeriod"/>
            </a:pPr>
            <a:r>
              <a:rPr lang="es-UY" sz="2000" b="1" dirty="0">
                <a:solidFill>
                  <a:srgbClr val="7030A0"/>
                </a:solidFill>
                <a:latin typeface="Trebuchet MS" panose="020B0603020202020204" pitchFamily="34" charset="0"/>
              </a:rPr>
              <a:t>C</a:t>
            </a:r>
            <a:r>
              <a:rPr lang="en-US" sz="2000" b="1" dirty="0" err="1">
                <a:solidFill>
                  <a:srgbClr val="7030A0"/>
                </a:solidFill>
                <a:latin typeface="Trebuchet MS" panose="020B0603020202020204" pitchFamily="34" charset="0"/>
              </a:rPr>
              <a:t>hallenges</a:t>
            </a:r>
            <a:endParaRPr lang="en-US" sz="2000" b="1" dirty="0">
              <a:solidFill>
                <a:srgbClr val="7030A0"/>
              </a:solidFill>
              <a:latin typeface="Trebuchet MS" panose="020B0603020202020204" pitchFamily="34" charset="0"/>
            </a:endParaRPr>
          </a:p>
          <a:p>
            <a:pPr marL="457200" indent="-457200" eaLnBrk="1" hangingPunct="1">
              <a:buFontTx/>
              <a:buAutoNum type="arabicPeriod"/>
            </a:pPr>
            <a:r>
              <a:rPr lang="en-US" altLang="en-US" sz="2000" b="1" dirty="0">
                <a:solidFill>
                  <a:srgbClr val="7030A0"/>
                </a:solidFill>
                <a:latin typeface="Trebuchet MS" panose="020B0603020202020204" pitchFamily="34" charset="0"/>
              </a:rPr>
              <a:t>Do scientists have adequate training and an attractive incentive scheme of academic evaluation to make relevant transformations of water resources management?</a:t>
            </a:r>
          </a:p>
          <a:p>
            <a:pPr marL="457200" indent="-457200" eaLnBrk="1" hangingPunct="1">
              <a:buFontTx/>
              <a:buAutoNum type="arabicPeriod"/>
            </a:pPr>
            <a:r>
              <a:rPr lang="en-US" altLang="en-US" sz="2000" b="1" dirty="0">
                <a:solidFill>
                  <a:srgbClr val="7030A0"/>
                </a:solidFill>
                <a:latin typeface="Trebuchet MS" panose="020B0603020202020204" pitchFamily="34" charset="0"/>
              </a:rPr>
              <a:t>IAI Proposal </a:t>
            </a:r>
            <a:endParaRPr lang="es-UY" altLang="en-US" sz="2000" b="1" dirty="0">
              <a:solidFill>
                <a:srgbClr val="7030A0"/>
              </a:solidFill>
              <a:latin typeface="Trebuchet MS" panose="020B0603020202020204" pitchFamily="34" charset="0"/>
            </a:endParaRPr>
          </a:p>
          <a:p>
            <a:pPr marL="457200" indent="-457200" eaLnBrk="1" hangingPunct="1">
              <a:buAutoNum type="arabicPeriod"/>
            </a:pPr>
            <a:endParaRPr lang="en-US" sz="2200" dirty="0">
              <a:latin typeface="Trebuchet MS" panose="020B0603020202020204" pitchFamily="34" charset="0"/>
            </a:endParaRPr>
          </a:p>
          <a:p>
            <a:pPr marL="457200" indent="-457200" eaLnBrk="1" hangingPunct="1">
              <a:buAutoNum type="arabicPeriod"/>
            </a:pPr>
            <a:endParaRPr lang="en-US" sz="2200" dirty="0">
              <a:latin typeface="Trebuchet MS" panose="020B0603020202020204" pitchFamily="34" charset="0"/>
            </a:endParaRPr>
          </a:p>
          <a:p>
            <a:pPr marL="457200" indent="-457200" eaLnBrk="1" hangingPunct="1">
              <a:buAutoNum type="arabicPeriod"/>
            </a:pPr>
            <a:endParaRPr lang="en-US" sz="2200" dirty="0">
              <a:latin typeface="Trebuchet MS" panose="020B0603020202020204" pitchFamily="34" charset="0"/>
            </a:endParaRPr>
          </a:p>
          <a:p>
            <a:pPr marL="457200" indent="-457200" eaLnBrk="1" hangingPunct="1">
              <a:buAutoNum type="arabicPeriod"/>
            </a:pPr>
            <a:endParaRPr lang="es-UY" sz="2200" dirty="0">
              <a:latin typeface="Trebuchet MS" panose="020B0603020202020204" pitchFamily="34" charset="0"/>
            </a:endParaRPr>
          </a:p>
          <a:p>
            <a:pPr marL="457200" indent="-457200" eaLnBrk="1" hangingPunct="1">
              <a:buAutoNum type="arabicPeriod"/>
            </a:pPr>
            <a:endParaRPr lang="es-UY" sz="2200" dirty="0">
              <a:latin typeface="Trebuchet MS" panose="020B0603020202020204" pitchFamily="34" charset="0"/>
            </a:endParaRPr>
          </a:p>
        </p:txBody>
      </p:sp>
    </p:spTree>
    <p:extLst>
      <p:ext uri="{BB962C8B-B14F-4D97-AF65-F5344CB8AC3E}">
        <p14:creationId xmlns:p14="http://schemas.microsoft.com/office/powerpoint/2010/main" val="76308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2281089" y="1054452"/>
            <a:ext cx="7023338"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Challenges for ACADEMIC SECTOR</a:t>
            </a:r>
          </a:p>
          <a:p>
            <a:pPr eaLnBrk="1" hangingPunct="1"/>
            <a:endParaRPr lang="en-US" sz="2800" b="1" cap="all" dirty="0">
              <a:solidFill>
                <a:srgbClr val="7030A0"/>
              </a:solidFill>
              <a:latin typeface="Trebuchet MS" panose="020B0603020202020204" pitchFamily="34" charset="0"/>
            </a:endParaRPr>
          </a:p>
          <a:p>
            <a:pPr eaLnBrk="1" hangingPunct="1"/>
            <a:r>
              <a:rPr lang="en-US" dirty="0">
                <a:latin typeface="Trebuchet MS" panose="020B0603020202020204" pitchFamily="34" charset="0"/>
              </a:rPr>
              <a:t>+ A substantial part of the inertia and difficulties in the transition between command-control and integrated management is supported by the university education of the actors (the majority) involved in the management system. </a:t>
            </a:r>
          </a:p>
          <a:p>
            <a:pPr eaLnBrk="1" hangingPunct="1"/>
            <a:endParaRPr lang="en-US" dirty="0">
              <a:latin typeface="Trebuchet MS" panose="020B0603020202020204" pitchFamily="34" charset="0"/>
            </a:endParaRPr>
          </a:p>
          <a:p>
            <a:pPr eaLnBrk="1" hangingPunct="1"/>
            <a:r>
              <a:rPr lang="en-US" dirty="0">
                <a:latin typeface="Trebuchet MS" panose="020B0603020202020204" pitchFamily="34" charset="0"/>
              </a:rPr>
              <a:t>+ University education is built on reductionism and a very weak formation in systems theory, complex and dynamic systems and resilient thinking. </a:t>
            </a:r>
          </a:p>
          <a:p>
            <a:pPr eaLnBrk="1" hangingPunct="1"/>
            <a:endParaRPr lang="en-US" dirty="0">
              <a:latin typeface="Trebuchet MS" panose="020B0603020202020204" pitchFamily="34" charset="0"/>
            </a:endParaRPr>
          </a:p>
          <a:p>
            <a:pPr eaLnBrk="1" hangingPunct="1"/>
            <a:r>
              <a:rPr lang="en-US" dirty="0">
                <a:latin typeface="Trebuchet MS" panose="020B0603020202020204" pitchFamily="34" charset="0"/>
              </a:rPr>
              <a:t> </a:t>
            </a:r>
          </a:p>
        </p:txBody>
      </p:sp>
      <p:pic>
        <p:nvPicPr>
          <p:cNvPr id="3" name="Picture 4" descr="http://masoneriabarcelona.com/wp-content/uploads/2014/05/descartes-home.png">
            <a:extLst>
              <a:ext uri="{FF2B5EF4-FFF2-40B4-BE49-F238E27FC236}">
                <a16:creationId xmlns:a16="http://schemas.microsoft.com/office/drawing/2014/main" id="{09F6B5D7-11D7-41B1-BA9B-385A918EA1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4346" y="2449815"/>
            <a:ext cx="212598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4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AutoShape 2" descr="data:image/jpeg;base64,/9j/4AAQSkZJRgABAQAAAQABAAD/2wCEAAkGBhQSERUTExMWFRUUFxcYGBcXFxgXGBgXFxcVFxgYGBgXGyYfHBojHBcUHy8gJCcpLCwsFx4xNTAqNSYrLCkBCQoKDgwOFw8PGCkcHBwpKSkpKSkpKSkpKSksKSkpKSkpLCkpKSkpKSksLCkpKSkpKSkpLCwpLCkpLCwsLCwpKf/AABEIALgBEgMBIgACEQEDEQH/xAAcAAACAwEBAQEAAAAAAAAAAAADBAIFBgABBwj/xABGEAABAwIDBAcGAwUGBAcAAAABAAIRAyEEEjEFQVFhBiJxgZGhsRMUMsHR8EJS4RVicpLxByMkU4KyNHOiozNjZIOTwuL/xAAYAQEBAQEBAAAAAAAAAAAAAAABAAIDBP/EACYRAQEBAAEEAQMEAwAAAAAAAAABEQISEyExUQMiQWFxwfBSgZH/2gAMAwEAAhEDEQA/AMfTbeQmX4bMLa8EFuHc3fIXPxRG7Re1wA9sWnK6U9SAI0BSlTGNfrqp0TvAKU8qUDeEu0PaYn+qb9oZmLI7cO1wlpQSzMURcxzlGoYmT1bqD6J0In5IFPDFrtCBP3oorJmNj4gVN+Na639Ui6sXWaZ7bJeps15Mh0cv1UDThDuobHcU8ypAvqlsJQy6t03o7sIXwRZFpRbnuTYLmNabnRLYis+kfzN9Aq12OJ+E/TwWaV9QxLQPvRHe0ETJk9yo8BtETBbI3k693BaKpRluZolp53b2rGtRnsbnDgGCY+7nelcXSqPAc6AJ3a23RwVy5tz1v07kFjhmDj2X39ytWD4G4jQ80SpXDbOEHyTBLTFr+aEMEHA5zPyQkqdOW38V422/MPMD5qFMBktbrwKMylaXX4QEIvVx4aJaZ08DZV+K2v1suWS7w/RWrq7HAty300v3c0nhcPSpVJfpzN43AJgSwGzqhzOAADgIMkNEcyrN+y6rWNeCC3eRPzvCK/brABERw5ckZ20c9PID1XESRq3ejyTeFwDqzNAwcYBce/cp0+iuHcZucpvLi640md03Uf2sKLbkGBuPy1SD+lLGl2WBMGJjddSaPC7Rb8IPWaYI5cZ4QuxW2iHBrA0knLqJg7+SxlXbDnEvYcw3iwBPLjv8lKhWIfmqWBIiZAk3mJ08FYNbXZuIe9pNS2QnI3cTJvzCcbiKdJmZ2pMnfJ+9ywmI20c5FR7ms0GQE5u/d2JUdJHGAHEAcRuB1k71YtfS6W1SQSBDfwg2kceKzvSvaFUFlQAAMmIN5cCAByM6rO1ul0uHWvyk90+dkliOk7gSANbm06cSVqcaOpomdIcRA/unacHfRcse7pRVn4z/ADFerXSzozWxvQ61Mnd3pfC1Z5pkVo3roAqeGBd1u3knMsbrIbazTYxKFiA4Xbpz0UTgavadCDZBp15b92RqI5rJTqDh5qDBuKK+lzUM+WxCiRxlAtOYWPqncLi2usRBXmKq6AhEfgmxmJur9wPUoDL1Tfikv2m3Qu08CUptDHOb1Wm2W8X+7KrpHkilZ4/agc0tA3WPDuVM2kU+MISOPYiDBOMABYphXDU4K0uy8YG03NeWgERJ15BVWK2PUo5S6OtpHJGpYbqySFitLbBbMa4lxMy0kHW4B0KR2ngIDXNu8G8ctbb1YUNotZSybzvO7jEL2rtCnLDTcfaD4i4SJ5GdO0I1Yp8JiHP1ltt4IPK6OMeB1byPvcrnpFsN7cJTqgX0eQJhhmHW0APqsnhsI5onMesdTv4QtzyKtGVpIOm89yHV2q0unNpu3f1VXVo1H3cLX3wfPVTw9MlxcaIytHw215mbpwGX4h9UTSAJiC7gNYlI4vZlQt6z5iLC9+3VN0sM4tPsxkDj+HUDnNvNWeB2WSDD814M3vvkJ9BkHUagdBJ4CxPaBZavBvbTY0ua5g79YsTzTeH2aGfBdw4tInv3dxRquJdqQdBYtzAeBRbqJVBmbZ7TMzxjmeKlhdksyn+7yiIk9YEnhPqlhipJDhTDZ1y9Yu4cgi1Kby0FrS5p4E5bcJViCxGDbTEiQRAkX33iDZUuIfUeYzy3mb8p1WhwmzXOaMwynTrOMlLYzZbmEiGkxpIgeGpTKKp2VqhIGYnsPol61IybEcjzWhqYFlMAip1nC5ygRyA3JGrAneeJ19VuMVV+7ka71xZO5HySiNoreMaT9iuT3slyVprCEAQQi0sFeWuntTNKkEY0Queu2E6mCB1aJ4hDNAgdV0HgdE8RA1S2braTzVqQwwdvbflomrDkpNk6KbaQOvgi0otDom0IfvAc7KbcypVZnqmD5KZw+ax14wpPMRhQYuUjtLGCQ0Gcuqjjcf7OabbiBc69yrGum5VUtWvD23Atv3pI0JPCE3gSwtcCcpi0XvpfkrmrsqmaZcKhDmgmHAQY3Tx1WNaxT4akQd91oNh7JaHtc4jUE74B4qowpYZzki1ov/RWmwabXvIL8og3idFi0yGelGBqVHwykSxlmkXJvqYNlk67nMJDgWkbiIPmvp2xmSx7QW1BoYJDo4wQqj+0DZJdSpmnE082cEjOQYiCdQI0WNax8/OJlP7IBc8WmTqqdtQTey1XR7aTabx7NjXG0FwvPfYKofUdm7NAw4DodLHBwPCNO/RfHK2IqM1ZYkgHnylfXcLtRrg1rqeV7xfW0750ASm1cK3KGkAZTmmBu7ky4rNfMcOXPkPGSNQdfPRNVjlAa0F3Lij7Z2s11dzhdosIjRthMX43Sb9psBzRI7/JdGB6jQKW8E3g8V7gsZDOq2L3PPt1SzNqB34XQd50CRqub1iJg/lM35X1WpBq6oYt3WzE8i06tPZvQMVtBgaQOsTabug81THF1A4QHDhJA8V2IxL97h3EfJPSOpY0q1NrjLxLrAAaeauMNtdtJrcji4AQRlPZuJ0WMf1j9P1RKZcLAOHinpGtLX6Ri7ogEEHS/KDfgqqvtkuECw3D6pVmznk3EcyUWpsojn2A/RUkgtpX25Nl5lVns/YjqhIs2Bq6QPIao1TYRD8oOaBJLdAON9BzK1sZyqprUxhsO55hgnnoPFW+B2dSBJqAOHCT8hfs0TmI2izLcboaBAgdx+SdGEx0Vf8A51Ncoe8U/wAh/mK5LIlJvEo4pys5jNplhAJEEWPPd99isdnY7OWjPcC458ZXDqenMPVsNIulQ2NLqzDTGqXdTGhEHyWwBTqDmitiZBUaYmQQVB9AAzryNkEas8EXVPiNsFroA04p3G/DERPes7iaZBRqSxFfM4niohyE9pGqi16zqWOHG/mPVXWDdmOWRwuYvwWWwz3uB64bePg4f6lPC0qhqk+1uwNMhjd+ceQ9VmtNVi9mkPy9UECfiF+EHSU5R2U9gzOb1dMzTIntCzLMTUNVodUc6f3Wxa8G3d3r6N0UrkU5L2hpN2j5zxWaUOjr3tqCCYNjF/JT6f4Z5q0msvmaZaBJLvotJj6rKBz020y0BztIuABEjtnuVFgNpuxtaofZxlBLCTcACwjmZ0Kw0+V7XwhZUMiNYgHylG2bj3NcOr98VpOmOHc4simQKLS0k773MKu2VRzOAjVIxqcFttzmiGnqxJI5EAACx3Jn9sPcwh/wAHM4m8EXAHFP4RrKVMCxMacFkNqUHy6XCLkG57oVPYUu1Npdce70ixrbXEBw4mbzdKOxdTQx1uZuUOpiXAzM91vNc3FOP4Wg8YGq9E9OVprD4UuJL8oj975XUv2TmE5hPAW9YQjUqU3EO1gWNxe+5MnaUiC0dv8AVIAdslojM6J4m6lX2S1okEu7l6MdGjRA3EAhQdjr/AAOAKV4Go02Ou3qmNJA9EkYDusfNE95My0Qh1TJkqZ0XFNYCCzMBzM+CmzGhoted5ue6UFmHJ7OfyCZpYYDt4pFrygXSJJA5/pon6u0HRlHVHLfzS2RehisG14XniuRA1cKaWUcq8U8q5Opjq1WBEi0wZm0j6nyUsPtI07C97637/CFKixsPJyyBpdxHxg3HAAOlEdSLqpd7ORoCBlb4byvE9jU7E2vmbDmuGkWtfRXVSI3FZXZ1KrRbmMFtur+IDUGL9XzVlsvaDXuGZwuBvFp0k8V141mxZvaYsl6lD8wT9S1xolKlbitsgucBpKr8ZSJPwjuVmwg77Lns7FnGtZ2pgybQk6+HLToVqbaT5JTFUJmQrFrNAwmNl1uvU/0f/ZJ1nXXmBrw5/8Ap9Cs6l0zEhpBIk3Wq6MUn1XNMdTMAYWMwwDntnSfJbCjTNEuFKu0NJAkuiZEmw1jkjk1HbUe84mowOJaCYg/h3TC1PQrDspB1R7pm065b7wsJjadRtTrm7hmkEw4G09hhX+zdvmnhzTYOs4/FwCx+DvlsNq4RhcXNge1Fz+EyI3rJHYL6Tv7sNfMwQYvzV9sd7qjWuqmabQZBgxG8byZUHYqgHgh1iRusLXtuQWGrbWcXw8lpBgjS4N1b0ttMAIDQYFp60xuVL0j2M+lVNR3XZUdLXg6kyYM70pRxwA+FdJGNxZ4fEU+vmoscakyYjKT+XhCarbDpMpNJaA517m+nE6BUYxp3QFxxLiIcSQeJWpKzeUDxbQXk+mncg5eCMGIgpro50sKa99im6dOdBPp4o9PC8b+ih5V7cMToO/cj0sFFzf73J/KuFNIwD2S9FFNBikKatRT2K9ygJp1Dgoe6lWgsSuyptuEUvdFaimRcmvdTwXK1MHiKeVxbBLXyIn8douBcTBjsWoOKAoh7Qw1WhoaCD1Q3U5pGoBBAbGgVDicMTiWNJLpOcgAEATfQ8BxU6teXZQJEmC05YJuRe268c15XrFxm1jUBMSRGhJEaciBojuomhlLcudwaS0tubXLTp4eqrsLSaINXqDKA3LJm5IJIOpNtFB7CYLWFo1DoNhJ/FHZ3hOhttm13VGZnESeF/VFq0j2lIdFqJ3uc8Dfc6jfOncr6vQXacmLxUooXuvXUuRTlSjyQDT5KvIYXLOaXqsTbgUF8o1Yodo4CJgKqw2HM1LaFv8AtWqq05SODw3/ABMahzR/22rF9txXUGkmJTrMS6m8FwzQerJtG/x7kpSrtaetZWLK4fOhAgDW5Mz6JTVNx5xWDe4hpdTLIgdZvWIPWJJy5SBCU2fgXv0i0WLgCZO6VXbPxppktbAbUBz23NgiL2VrhMc2mC4tDjFgSQJ4mO+y54WnwFOp7OpTcJcwWaCMwIEgjl4pbYbKdUkPAkxJDhmBNvhKU2X0zFJz3CncgReRI47470bo2KRre1qOZmzZjJDbk7kYSPS7Ew0Ycasd1ouCQLRwPFZb2K3/AEq6My/2tIZs7jmy3u45ge+/ks1iNkuY4tc2CNV142Y5cpdVTaSnk5J33Ur04XdvWtZIQpbKpuqPq5rhjmwNwBYD3p4YSFPYVOKuJbH+Sf8AocPkrqWeHpowvRSKtvd5XgwytWKwUTwRmUOSsG4STCNU2c5hE2nRWrFaME7gijZxPBW7NnGJXNwrpVqxWt2bzRm4JWAwx3ogwqdWK1uECl7sOCtPcwvfcldTOKv3UcAuVr7iF4rqWPktOkauPygubmZLiCASCSDcDfIkkSgbdwwp1W02unqyW5WdW3Vs0ATEQItqge+OZXo1KcGrme2GmAQcsCQNAS6/JazZvR5rWg1WurPe7MXB3xODN5yzEzBJgRErzvTjL4XYvtS1xeCDOhl2u8cOxa/Y+zaFNrqdV0OOjdRO8Axlub66yi4fD0chzQ0zIgwRawkZete87oDVY0NgU6lOnXNVpbDZa5wJaYIIk3g6gGUk7svZzGM6jcsWjlyXmJoKypbVw+VrBVbMWmRpzKGKrKgljmuHIynWcUdSggOw6unUwZggxrBBhL+zB0IPYZ9FdS6VO/DoD6CuX0AgVKCOo9KmdQS2wqUvxP8AzGj/ALbVb1GJPoyAamK/5w/2NR1GRQdJdnOaWEx1idO5Q2ayGTE9Yf7XlW/S14L2NkHK0k9pP6JfZIDTTJsPaCeABkfNdJ5jF9vGvl08Gu+S735rdb/RP7Zw7KRc8Pa5uV0lu4mAAs0MQ2roN417QEJbs2i2erv5FWmwsZTZV/vfhIPODeD4wqD2MaWhMYSrYhx46pxPrGG2myqwtouEtDYbpfWxO65FxuHBObUwwdSaHXLiAJF3Ogn0a7XgvkXR7aJo1GuEwTBPKCbeS1w6Zv8AaUwSCBUEcuq9voVzvGy+Gt32YxWwXh0ZCPP0SpwELXYLpO34nu6tt0kd692zQo+z94DmhpjMdBcxPiQrqxdO+mP9yS+yMJ/i64/8ugfOsPkrV+08N/ms8T9EXYmHBx9cf+mw7h/8uJunqxnBBgl6MEr73HkvPcwrrh6VThsOGkGN117iLGYzEaA71Y+wHb2Ln0WWlwBOlxrrvKOpYlhaZLASGtc78IEcYB8F4aRiSPuJCo+kWOp0aRYM1Rxym25pJvPCxHgq3YvT2lTbldTeW6zwItEExCZ5TW4fLUpMdljMGu42LQUHAML88xLKj2W4A2nuhZ3B/wBo1GnQY32T3FjWsmWgGBr5BJ4H+0UMfiHtoE+0eHjrAR1Q0zbkteWfDcnBrvdViX/2uwY92H8/PsTVH+1hhgnDOHY8H5BPkZGu92K5Sw22KT2NfMZmh0Ei0iY1XI8jw/O2x83vLGlsOZmMRvIi3EWHmttUGIJmG6REiPXVYvZe1P8AEPeBEtAA4xab8yVqcPihHWN15fqfU5cfTq7EUa5id3Bw39qSq4Wty8R9U6/aFPQuAcdAZE+IVXjNtNaQA0nwEwPFE+rzv4CFTB1fDTrKLcPXbp68UnidpvzE6C0cNUlU288EwZ+9IXScuV+Etm067dDE/vBQotrMuDB5OA1Vd+1HGLwiftAb9ePFXVyRjNWbo6Ox36oVfGVzq8/z6eaWdjpkQTzQ54jVa2k5Sx+IaIDyB/EFDC7QrNL3gkuNQkkEA5gG/JKkgOAdYEiTwHFEwlGcwAmHu+StxJ0q9fNmIFybHKdZ8+adr4moOq1oIF5zW8JQG4N28AdpRmYG0k9+g8Ss9xYXq18Q5uVxGUgSJZHLeh4dj2XAE23g7xuBvdWNKg0mGgu9J++SdGzQ0TUt+6LdxT12npL0sQ+o67YjS4jSN6Hi8SZAsAOBBvEK0w2ELml8AAAho7tf1SNfCm8atJBtrB5rc5UdJcY/QZh8XGPw9i8dinZm3/EN5+nNeHBh126i8ESJSz8O7NDmubvEXnQ/JZvLkMXFPblVrcoqQOAJ+i8bt1zWlsyD2pD2D9W3Hfz4aeCG+q5urJ5gjv1AK59fIZTX7YPf2FEwnSWu2s5wqvk0mtJEiQ1z4HYMx8VUYnajAIDb90DyU8FXY9+YD8MRG+Z4c1ruc82xLx/S2uSCaj5GhJM8OKg3pZXBJD3ydSkGVWRcXP6fVeOfTG/Xd9hZ7vL4Rqn0hqtJc1zgTzQqe2KgcH5nlwMgkyQeIQn1mDfO/Uad5UaWMpE/GOUj5glXd5fAMVdsVXGSXExlkm8cOxA97dHwnxRTXpgAlw5WPyClTqMdYOA7ZHbHFHe5/AwD3l35fNd7078qOarYs5nK5i2swF1Kq0x1qcm2p+lld7mshcVj+RSGKcNG+qO6o0XLgJ7fGCOC9L2bniT3eBhXe5rEBtar+U+J+q5SL28vE/RcrvclkFZ0YrU3dUC8Qd17nXQ6W5FFq7JrZXAi5uIi8G5AstdhqragdPxtBLRETO90cSYngkcZXcGFrnQd0zaNACLAnhyXn7tt8vReDFO2BWPEX/FwOsQj1NjucBmOh7/rC0lKoMuYtPkOAsN+qFUbJy5DYzMQDPD07Vu/UrGYoxgRlDTDpm40Ikb+KQdsYZnciInxn5LQuwdQiC0NG87/AA4WCPQ2WwAlzokDQQPO6e7ImZrbDJIAIbu037+KjQ2Q5jwJLpiOGsLWM9kIAIf2ka9+ikaTiLtDW/vER4yru8r6hxSfsHfl377W0UqmyGzJcNLRcxrKsnMpgdarM3hpnyCBVxzW/DY8xdW8vzWs+SVbZTCJLJgG7reUqeIDGSJiCbNAG/eSFJ+GqVbv6reLvkExRwgHwjMfzvue4aLUmrpI02uddoDRPxOuT/CNfBOUdmg3cSf4jPlcAeKdp0Q25ueJXVa8BdJD4carWDqjyStEGq+4QnVi4q32Zh4ElKwWvZkRu5KufTd7R7XfFmdOmslPYx25JYvEA16ha6QXuIPImdD2pisV9aiWOkBNUauYQ4BFxYkBJsEGFph5jtnON2mI0M3H1H3ISnvT2WqDMOMeo19Vb0a53nyUquHDv0sjCqm0w4DI+J0EBw80OjgBNQnUOg5TAIgcjAsmcVslpuTJ7SD6Qe9K0w+meq2QNcghx7WnXuKxeNBt2DpkWdkjWdI7bApepsqoScsP39WCfC6YwuMpOFxmM3nUHvuE2cKx121C0jeDC4yWer/1YpXsIiaYDhxt8kE0Lz7GnPGR81o6tGpESHiABmDTp2AHzQSxv46JYN5aRE7pkSB2FXVynuDFC6jxw4P8N/C6Ph4AtQcOwGB4BWFHB0nXDi3lBeJvvaBZQqbJrCS3K4RMtzaTzB4K7nH1f5BSrhGO1om+tndm6FA4Ng+GkATYy525MCjWFy0gDhNv+mV77y47+6fqOxa/vtFPd2xBa2w0kd33C5rREFjdfCN8FPNeTvdadII5D4vluRCW6OMcy2OGvinViuNKn+Rvl9VyfaWxr5M+q9Vv98rFpUeRUNQZpOUEFzWiMsA6eiJVxxfaGdUEt1ieMxdLHESZ6oGXQkiCeXr3ITG1HEZA0tnlbyXmnDWvJ6i8GC5xuIIk69kW/RCwmHc8w0OcZ0uRwPNFo7NcHZn5I/KZPzTGK2pUpNjDilT59b0B9VqcGpwn5N0ujdQDr1msnUdZxtyiAUxR6P0Qb5nnnYeA3LJUtr1w8GpWLze2WG3+967E7frO6uct4ZRE94V0Nzlwn4bLE4qlRF3MAH4QAD4aqi2l0tOjGNA/M4Sf0WfdQc67nFk6zGY9kfNMYWkB8IM8SJPjEDuXScDedvrwDVrVahlxInede4DXt0TWGwkXAv8AmNz52HYEzTogXM35HzRmvHBdZxY8RFtDiZUjAXhqIL6sLXpJVKsBVtauXFFrVpsuo0ZOiQNgaE3Kt2vgQlaLSALKVSpy8igoV3yVWVXdcxxTPtpOnkUriD1iVqCnKb5CVqsXtKoiJAdN3im6dRJaHtRWmUI26mEvWw44KdN6KRP9UhWYnCtd8YzHcdHjscPQyFBuEeIyODwNx6lQdkdV3keSsTQO8ZuF4QKuH5H179UXjoDobSMwDcatdOYd2qsaWLB1jzSLqZe0NeM4GkyHN7CLhL+5VGiadQvjRjgM/c7R3YYXO8LPTS3fgWP0F+IJ8JXlHZYZ8Et7CY8CVVUNswYcwh3B0sPnqrWjtIb7ffJc+Xxyi8X29DiHZi0XEEgmeXaOSHiK1F0+0gNcYmwvwaRqZTgqNcvH4FpETbxWOxxvmVXjFVX2WyZZWa0G9yZ14xxnxS9TZpjMxxdE7r21iLFWtXZlrAazpPlbyKlTa5kwIA5TBO/KflKOXc4/qzZYzuWt9kLlfZTxb/J/+lyz37/ijlLZtGleNOJJg9kqOI28GwG6chHmAqV+OeRMEyT469k2KSfiHPmM09ljINpjzXbzW+qrTG7VM7r6jT1VaKkyASDugyEwygSBngA6tF579ynRwuUQ0QPFM4/Iy0o1jyCHnLwI18kanQP4RpvOqfpYPuTLWAaBdJCVw+B/MY8ynWAAQFEFeF6UIaii50oSg+rwUkn1EnXq7lKtUslVJwN7Kww9MAJfD0rp1oShRohVq5ARTCVrqie4RmZ7WnRzgJHAlR27gxTrOY2SBFzHBp3dqLs29an/ABt9VLpT/wAS7/T/ALQjfuw54V1FqO1iXpffJMsC2yjVpDihhGc2yG4KQjQjU0vTMIqEZb2ozaIPb97kq1/cVFtfn980g4/DC/ySFYDSP1+yi+2PFeisBvmOJ1Ui1RpIy1BnA3OuR2Tpu0SX7GLv/BLY/I95H8rj6FWXvjm/CSOw+EoFTEE6k95/RGLwRrYurSMPaWEfhdpHEOiCm8J0hvDm5e3uTlLHHLkdD2fldcd28HsQauw6dRs06ns3fkeAWkng6Ld65Xh/o/sfpbZa71vvRzVa7gsVXZWw7stQEeBaewhO4Xb4nKS5p8Ru+iPu4/quqtL7Fv2AuVUNs9nguR3L8LStKkG63NrDQQTB5ozqhduXLluRuj0MISnKVIN7Vy5IdmlRcVy5IDzFeE8V4uUgqj5tKE90d/n4L1cpAuMrmtvf0Xi5KOMsiZly5See0shZpXi5SN7IZOIp/wAV/sqXS1n+IMflb4xC9XLFv3xuT7VRSN0xm0XLl1ckwT9/fNDeuXKKJsiMeuXKqEnvhQe06LlyE8o1b3Ec/LciuqidVy5IFdQBE5j9UB1C0gi65cpBBp4qbHGJ4cPvn5rlygYpY12XIbtOoIBHmLdxCQxfRyjUH9ySxxnquMtnkTEX4rxcs2flqKx3RHEgx7Bx/wDcH1XLly5d2unbj//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UY" sz="1800"/>
          </a:p>
        </p:txBody>
      </p:sp>
      <p:sp>
        <p:nvSpPr>
          <p:cNvPr id="161795" name="AutoShape 4" descr="data:image/jpeg;base64,/9j/4AAQSkZJRgABAQAAAQABAAD/2wCEAAkGBhQSERUTExMWFRUUFxcYGBcXFxgXGBgXFxcVFxgYGBgXGyYfHBojHBcUHy8gJCcpLCwsFx4xNTAqNSYrLCkBCQoKDgwOFw8PGCkcHBwpKSkpKSkpKSkpKSksKSkpKSkpLCkpKSkpKSksLCkpKSkpKSkpLCwpLCkpLCwsLCwpKf/AABEIALgBEgMBIgACEQEDEQH/xAAcAAACAwEBAQEAAAAAAAAAAAADBAIFBgABBwj/xABGEAABAwIDBAcGAwUGBAcAAAABAAIRAyEEEjEFQVFhBiJxgZGhsRMUMsHR8EJS4RVicpLxByMkU4KyNHOiozNjZIOTwuL/xAAYAQEBAQEBAAAAAAAAAAAAAAABAAIDBP/EACYRAQEBAAEEAQMEAwAAAAAAAAABEQISEyExUQMiQWFxwfBSgZH/2gAMAwEAAhEDEQA/AMfTbeQmX4bMLa8EFuHc3fIXPxRG7Re1wA9sWnK6U9SAI0BSlTGNfrqp0TvAKU8qUDeEu0PaYn+qb9oZmLI7cO1wlpQSzMURcxzlGoYmT1bqD6J0In5IFPDFrtCBP3oorJmNj4gVN+Na639Ui6sXWaZ7bJeps15Mh0cv1UDThDuobHcU8ypAvqlsJQy6t03o7sIXwRZFpRbnuTYLmNabnRLYis+kfzN9Aq12OJ+E/TwWaV9QxLQPvRHe0ETJk9yo8BtETBbI3k693BaKpRluZolp53b2rGtRnsbnDgGCY+7nelcXSqPAc6AJ3a23RwVy5tz1v07kFjhmDj2X39ytWD4G4jQ80SpXDbOEHyTBLTFr+aEMEHA5zPyQkqdOW38V422/MPMD5qFMBktbrwKMylaXX4QEIvVx4aJaZ08DZV+K2v1suWS7w/RWrq7HAty300v3c0nhcPSpVJfpzN43AJgSwGzqhzOAADgIMkNEcyrN+y6rWNeCC3eRPzvCK/brABERw5ckZ20c9PID1XESRq3ejyTeFwDqzNAwcYBce/cp0+iuHcZucpvLi640md03Uf2sKLbkGBuPy1SD+lLGl2WBMGJjddSaPC7Rb8IPWaYI5cZ4QuxW2iHBrA0knLqJg7+SxlXbDnEvYcw3iwBPLjv8lKhWIfmqWBIiZAk3mJ08FYNbXZuIe9pNS2QnI3cTJvzCcbiKdJmZ2pMnfJ+9ywmI20c5FR7ms0GQE5u/d2JUdJHGAHEAcRuB1k71YtfS6W1SQSBDfwg2kceKzvSvaFUFlQAAMmIN5cCAByM6rO1ul0uHWvyk90+dkliOk7gSANbm06cSVqcaOpomdIcRA/unacHfRcse7pRVn4z/ADFerXSzozWxvQ61Mnd3pfC1Z5pkVo3roAqeGBd1u3knMsbrIbazTYxKFiA4Xbpz0UTgavadCDZBp15b92RqI5rJTqDh5qDBuKK+lzUM+WxCiRxlAtOYWPqncLi2usRBXmKq6AhEfgmxmJur9wPUoDL1Tfikv2m3Qu08CUptDHOb1Wm2W8X+7KrpHkilZ4/agc0tA3WPDuVM2kU+MISOPYiDBOMABYphXDU4K0uy8YG03NeWgERJ15BVWK2PUo5S6OtpHJGpYbqySFitLbBbMa4lxMy0kHW4B0KR2ngIDXNu8G8ctbb1YUNotZSybzvO7jEL2rtCnLDTcfaD4i4SJ5GdO0I1Yp8JiHP1ltt4IPK6OMeB1byPvcrnpFsN7cJTqgX0eQJhhmHW0APqsnhsI5onMesdTv4QtzyKtGVpIOm89yHV2q0unNpu3f1VXVo1H3cLX3wfPVTw9MlxcaIytHw215mbpwGX4h9UTSAJiC7gNYlI4vZlQt6z5iLC9+3VN0sM4tPsxkDj+HUDnNvNWeB2WSDD814M3vvkJ9BkHUagdBJ4CxPaBZavBvbTY0ua5g79YsTzTeH2aGfBdw4tInv3dxRquJdqQdBYtzAeBRbqJVBmbZ7TMzxjmeKlhdksyn+7yiIk9YEnhPqlhipJDhTDZ1y9Yu4cgi1Kby0FrS5p4E5bcJViCxGDbTEiQRAkX33iDZUuIfUeYzy3mb8p1WhwmzXOaMwynTrOMlLYzZbmEiGkxpIgeGpTKKp2VqhIGYnsPol61IybEcjzWhqYFlMAip1nC5ygRyA3JGrAneeJ19VuMVV+7ka71xZO5HySiNoreMaT9iuT3slyVprCEAQQi0sFeWuntTNKkEY0Queu2E6mCB1aJ4hDNAgdV0HgdE8RA1S2braTzVqQwwdvbflomrDkpNk6KbaQOvgi0otDom0IfvAc7KbcypVZnqmD5KZw+ax14wpPMRhQYuUjtLGCQ0Gcuqjjcf7OabbiBc69yrGum5VUtWvD23Atv3pI0JPCE3gSwtcCcpi0XvpfkrmrsqmaZcKhDmgmHAQY3Tx1WNaxT4akQd91oNh7JaHtc4jUE74B4qowpYZzki1ov/RWmwabXvIL8og3idFi0yGelGBqVHwykSxlmkXJvqYNlk67nMJDgWkbiIPmvp2xmSx7QW1BoYJDo4wQqj+0DZJdSpmnE082cEjOQYiCdQI0WNax8/OJlP7IBc8WmTqqdtQTey1XR7aTabx7NjXG0FwvPfYKofUdm7NAw4DodLHBwPCNO/RfHK2IqM1ZYkgHnylfXcLtRrg1rqeV7xfW0750ASm1cK3KGkAZTmmBu7ky4rNfMcOXPkPGSNQdfPRNVjlAa0F3Lij7Z2s11dzhdosIjRthMX43Sb9psBzRI7/JdGB6jQKW8E3g8V7gsZDOq2L3PPt1SzNqB34XQd50CRqub1iJg/lM35X1WpBq6oYt3WzE8i06tPZvQMVtBgaQOsTabug81THF1A4QHDhJA8V2IxL97h3EfJPSOpY0q1NrjLxLrAAaeauMNtdtJrcji4AQRlPZuJ0WMf1j9P1RKZcLAOHinpGtLX6Ri7ogEEHS/KDfgqqvtkuECw3D6pVmznk3EcyUWpsojn2A/RUkgtpX25Nl5lVns/YjqhIs2Bq6QPIao1TYRD8oOaBJLdAON9BzK1sZyqprUxhsO55hgnnoPFW+B2dSBJqAOHCT8hfs0TmI2izLcboaBAgdx+SdGEx0Vf8A51Ncoe8U/wAh/mK5LIlJvEo4pys5jNplhAJEEWPPd99isdnY7OWjPcC458ZXDqenMPVsNIulQ2NLqzDTGqXdTGhEHyWwBTqDmitiZBUaYmQQVB9AAzryNkEas8EXVPiNsFroA04p3G/DERPes7iaZBRqSxFfM4niohyE9pGqi16zqWOHG/mPVXWDdmOWRwuYvwWWwz3uB64bePg4f6lPC0qhqk+1uwNMhjd+ceQ9VmtNVi9mkPy9UECfiF+EHSU5R2U9gzOb1dMzTIntCzLMTUNVodUc6f3Wxa8G3d3r6N0UrkU5L2hpN2j5zxWaUOjr3tqCCYNjF/JT6f4Z5q0msvmaZaBJLvotJj6rKBz020y0BztIuABEjtnuVFgNpuxtaofZxlBLCTcACwjmZ0Kw0+V7XwhZUMiNYgHylG2bj3NcOr98VpOmOHc4simQKLS0k773MKu2VRzOAjVIxqcFttzmiGnqxJI5EAACx3Jn9sPcwh/wAHM4m8EXAHFP4RrKVMCxMacFkNqUHy6XCLkG57oVPYUu1Npdce70ixrbXEBw4mbzdKOxdTQx1uZuUOpiXAzM91vNc3FOP4Wg8YGq9E9OVprD4UuJL8oj975XUv2TmE5hPAW9YQjUqU3EO1gWNxe+5MnaUiC0dv8AVIAdslojM6J4m6lX2S1okEu7l6MdGjRA3EAhQdjr/AAOAKV4Go02Ou3qmNJA9EkYDusfNE95My0Qh1TJkqZ0XFNYCCzMBzM+CmzGhoted5ue6UFmHJ7OfyCZpYYDt4pFrygXSJJA5/pon6u0HRlHVHLfzS2RehisG14XniuRA1cKaWUcq8U8q5Opjq1WBEi0wZm0j6nyUsPtI07C97637/CFKixsPJyyBpdxHxg3HAAOlEdSLqpd7ORoCBlb4byvE9jU7E2vmbDmuGkWtfRXVSI3FZXZ1KrRbmMFtur+IDUGL9XzVlsvaDXuGZwuBvFp0k8V141mxZvaYsl6lD8wT9S1xolKlbitsgucBpKr8ZSJPwjuVmwg77Lns7FnGtZ2pgybQk6+HLToVqbaT5JTFUJmQrFrNAwmNl1uvU/0f/ZJ1nXXmBrw5/8Ap9Cs6l0zEhpBIk3Wq6MUn1XNMdTMAYWMwwDntnSfJbCjTNEuFKu0NJAkuiZEmw1jkjk1HbUe84mowOJaCYg/h3TC1PQrDspB1R7pm065b7wsJjadRtTrm7hmkEw4G09hhX+zdvmnhzTYOs4/FwCx+DvlsNq4RhcXNge1Fz+EyI3rJHYL6Tv7sNfMwQYvzV9sd7qjWuqmabQZBgxG8byZUHYqgHgh1iRusLXtuQWGrbWcXw8lpBgjS4N1b0ttMAIDQYFp60xuVL0j2M+lVNR3XZUdLXg6kyYM70pRxwA+FdJGNxZ4fEU+vmoscakyYjKT+XhCarbDpMpNJaA517m+nE6BUYxp3QFxxLiIcSQeJWpKzeUDxbQXk+mncg5eCMGIgpro50sKa99im6dOdBPp4o9PC8b+ih5V7cMToO/cj0sFFzf73J/KuFNIwD2S9FFNBikKatRT2K9ygJp1Dgoe6lWgsSuyptuEUvdFaimRcmvdTwXK1MHiKeVxbBLXyIn8douBcTBjsWoOKAoh7Qw1WhoaCD1Q3U5pGoBBAbGgVDicMTiWNJLpOcgAEATfQ8BxU6teXZQJEmC05YJuRe268c15XrFxm1jUBMSRGhJEaciBojuomhlLcudwaS0tubXLTp4eqrsLSaINXqDKA3LJm5IJIOpNtFB7CYLWFo1DoNhJ/FHZ3hOhttm13VGZnESeF/VFq0j2lIdFqJ3uc8Dfc6jfOncr6vQXacmLxUooXuvXUuRTlSjyQDT5KvIYXLOaXqsTbgUF8o1Yodo4CJgKqw2HM1LaFv8AtWqq05SODw3/ABMahzR/22rF9txXUGkmJTrMS6m8FwzQerJtG/x7kpSrtaetZWLK4fOhAgDW5Mz6JTVNx5xWDe4hpdTLIgdZvWIPWJJy5SBCU2fgXv0i0WLgCZO6VXbPxppktbAbUBz23NgiL2VrhMc2mC4tDjFgSQJ4mO+y54WnwFOp7OpTcJcwWaCMwIEgjl4pbYbKdUkPAkxJDhmBNvhKU2X0zFJz3CncgReRI47470bo2KRre1qOZmzZjJDbk7kYSPS7Ew0Ycasd1ouCQLRwPFZb2K3/AEq6My/2tIZs7jmy3u45ge+/ks1iNkuY4tc2CNV142Y5cpdVTaSnk5J33Ur04XdvWtZIQpbKpuqPq5rhjmwNwBYD3p4YSFPYVOKuJbH+Sf8AocPkrqWeHpowvRSKtvd5XgwytWKwUTwRmUOSsG4STCNU2c5hE2nRWrFaME7gijZxPBW7NnGJXNwrpVqxWt2bzRm4JWAwx3ogwqdWK1uECl7sOCtPcwvfcldTOKv3UcAuVr7iF4rqWPktOkauPygubmZLiCASCSDcDfIkkSgbdwwp1W02unqyW5WdW3Vs0ATEQItqge+OZXo1KcGrme2GmAQcsCQNAS6/JazZvR5rWg1WurPe7MXB3xODN5yzEzBJgRErzvTjL4XYvtS1xeCDOhl2u8cOxa/Y+zaFNrqdV0OOjdRO8Axlub66yi4fD0chzQ0zIgwRawkZete87oDVY0NgU6lOnXNVpbDZa5wJaYIIk3g6gGUk7svZzGM6jcsWjlyXmJoKypbVw+VrBVbMWmRpzKGKrKgljmuHIynWcUdSggOw6unUwZggxrBBhL+zB0IPYZ9FdS6VO/DoD6CuX0AgVKCOo9KmdQS2wqUvxP8AzGj/ALbVb1GJPoyAamK/5w/2NR1GRQdJdnOaWEx1idO5Q2ayGTE9Yf7XlW/S14L2NkHK0k9pP6JfZIDTTJsPaCeABkfNdJ5jF9vGvl08Gu+S735rdb/RP7Zw7KRc8Pa5uV0lu4mAAs0MQ2roN417QEJbs2i2erv5FWmwsZTZV/vfhIPODeD4wqD2MaWhMYSrYhx46pxPrGG2myqwtouEtDYbpfWxO65FxuHBObUwwdSaHXLiAJF3Ogn0a7XgvkXR7aJo1GuEwTBPKCbeS1w6Zv8AaUwSCBUEcuq9voVzvGy+Gt32YxWwXh0ZCPP0SpwELXYLpO34nu6tt0kd692zQo+z94DmhpjMdBcxPiQrqxdO+mP9yS+yMJ/i64/8ugfOsPkrV+08N/ms8T9EXYmHBx9cf+mw7h/8uJunqxnBBgl6MEr73HkvPcwrrh6VThsOGkGN117iLGYzEaA71Y+wHb2Ln0WWlwBOlxrrvKOpYlhaZLASGtc78IEcYB8F4aRiSPuJCo+kWOp0aRYM1Rxym25pJvPCxHgq3YvT2lTbldTeW6zwItEExCZ5TW4fLUpMdljMGu42LQUHAML88xLKj2W4A2nuhZ3B/wBo1GnQY32T3FjWsmWgGBr5BJ4H+0UMfiHtoE+0eHjrAR1Q0zbkteWfDcnBrvdViX/2uwY92H8/PsTVH+1hhgnDOHY8H5BPkZGu92K5Sw22KT2NfMZmh0Ei0iY1XI8jw/O2x83vLGlsOZmMRvIi3EWHmttUGIJmG6REiPXVYvZe1P8AEPeBEtAA4xab8yVqcPihHWN15fqfU5cfTq7EUa5id3Bw39qSq4Wty8R9U6/aFPQuAcdAZE+IVXjNtNaQA0nwEwPFE+rzv4CFTB1fDTrKLcPXbp68UnidpvzE6C0cNUlU288EwZ+9IXScuV+Etm067dDE/vBQotrMuDB5OA1Vd+1HGLwiftAb9ePFXVyRjNWbo6Ox36oVfGVzq8/z6eaWdjpkQTzQ54jVa2k5Sx+IaIDyB/EFDC7QrNL3gkuNQkkEA5gG/JKkgOAdYEiTwHFEwlGcwAmHu+StxJ0q9fNmIFybHKdZ8+adr4moOq1oIF5zW8JQG4N28AdpRmYG0k9+g8Ss9xYXq18Q5uVxGUgSJZHLeh4dj2XAE23g7xuBvdWNKg0mGgu9J++SdGzQ0TUt+6LdxT12npL0sQ+o67YjS4jSN6Hi8SZAsAOBBvEK0w2ELml8AAAho7tf1SNfCm8atJBtrB5rc5UdJcY/QZh8XGPw9i8dinZm3/EN5+nNeHBh126i8ESJSz8O7NDmubvEXnQ/JZvLkMXFPblVrcoqQOAJ+i8bt1zWlsyD2pD2D9W3Hfz4aeCG+q5urJ5gjv1AK59fIZTX7YPf2FEwnSWu2s5wqvk0mtJEiQ1z4HYMx8VUYnajAIDb90DyU8FXY9+YD8MRG+Z4c1ruc82xLx/S2uSCaj5GhJM8OKg3pZXBJD3ydSkGVWRcXP6fVeOfTG/Xd9hZ7vL4Rqn0hqtJc1zgTzQqe2KgcH5nlwMgkyQeIQn1mDfO/Uad5UaWMpE/GOUj5glXd5fAMVdsVXGSXExlkm8cOxA97dHwnxRTXpgAlw5WPyClTqMdYOA7ZHbHFHe5/AwD3l35fNd7078qOarYs5nK5i2swF1Kq0x1qcm2p+lld7mshcVj+RSGKcNG+qO6o0XLgJ7fGCOC9L2bniT3eBhXe5rEBtar+U+J+q5SL28vE/RcrvclkFZ0YrU3dUC8Qd17nXQ6W5FFq7JrZXAi5uIi8G5AstdhqragdPxtBLRETO90cSYngkcZXcGFrnQd0zaNACLAnhyXn7tt8vReDFO2BWPEX/FwOsQj1NjucBmOh7/rC0lKoMuYtPkOAsN+qFUbJy5DYzMQDPD07Vu/UrGYoxgRlDTDpm40Ikb+KQdsYZnciInxn5LQuwdQiC0NG87/AA4WCPQ2WwAlzokDQQPO6e7ImZrbDJIAIbu037+KjQ2Q5jwJLpiOGsLWM9kIAIf2ka9+ikaTiLtDW/vER4yru8r6hxSfsHfl377W0UqmyGzJcNLRcxrKsnMpgdarM3hpnyCBVxzW/DY8xdW8vzWs+SVbZTCJLJgG7reUqeIDGSJiCbNAG/eSFJ+GqVbv6reLvkExRwgHwjMfzvue4aLUmrpI02uddoDRPxOuT/CNfBOUdmg3cSf4jPlcAeKdp0Q25ueJXVa8BdJD4carWDqjyStEGq+4QnVi4q32Zh4ElKwWvZkRu5KufTd7R7XfFmdOmslPYx25JYvEA16ha6QXuIPImdD2pisV9aiWOkBNUauYQ4BFxYkBJsEGFph5jtnON2mI0M3H1H3ISnvT2WqDMOMeo19Vb0a53nyUquHDv0sjCqm0w4DI+J0EBw80OjgBNQnUOg5TAIgcjAsmcVslpuTJ7SD6Qe9K0w+meq2QNcghx7WnXuKxeNBt2DpkWdkjWdI7bApepsqoScsP39WCfC6YwuMpOFxmM3nUHvuE2cKx121C0jeDC4yWer/1YpXsIiaYDhxt8kE0Lz7GnPGR81o6tGpESHiABmDTp2AHzQSxv46JYN5aRE7pkSB2FXVynuDFC6jxw4P8N/C6Ph4AtQcOwGB4BWFHB0nXDi3lBeJvvaBZQqbJrCS3K4RMtzaTzB4K7nH1f5BSrhGO1om+tndm6FA4Ng+GkATYy525MCjWFy0gDhNv+mV77y47+6fqOxa/vtFPd2xBa2w0kd33C5rREFjdfCN8FPNeTvdadII5D4vluRCW6OMcy2OGvinViuNKn+Rvl9VyfaWxr5M+q9Vv98rFpUeRUNQZpOUEFzWiMsA6eiJVxxfaGdUEt1ieMxdLHESZ6oGXQkiCeXr3ITG1HEZA0tnlbyXmnDWvJ6i8GC5xuIIk69kW/RCwmHc8w0OcZ0uRwPNFo7NcHZn5I/KZPzTGK2pUpNjDilT59b0B9VqcGpwn5N0ujdQDr1msnUdZxtyiAUxR6P0Qb5nnnYeA3LJUtr1w8GpWLze2WG3+967E7frO6uct4ZRE94V0Nzlwn4bLE4qlRF3MAH4QAD4aqi2l0tOjGNA/M4Sf0WfdQc67nFk6zGY9kfNMYWkB8IM8SJPjEDuXScDedvrwDVrVahlxInede4DXt0TWGwkXAv8AmNz52HYEzTogXM35HzRmvHBdZxY8RFtDiZUjAXhqIL6sLXpJVKsBVtauXFFrVpsuo0ZOiQNgaE3Kt2vgQlaLSALKVSpy8igoV3yVWVXdcxxTPtpOnkUriD1iVqCnKb5CVqsXtKoiJAdN3im6dRJaHtRWmUI26mEvWw44KdN6KRP9UhWYnCtd8YzHcdHjscPQyFBuEeIyODwNx6lQdkdV3keSsTQO8ZuF4QKuH5H179UXjoDobSMwDcatdOYd2qsaWLB1jzSLqZe0NeM4GkyHN7CLhL+5VGiadQvjRjgM/c7R3YYXO8LPTS3fgWP0F+IJ8JXlHZYZ8Et7CY8CVVUNswYcwh3B0sPnqrWjtIb7ffJc+Xxyi8X29DiHZi0XEEgmeXaOSHiK1F0+0gNcYmwvwaRqZTgqNcvH4FpETbxWOxxvmVXjFVX2WyZZWa0G9yZ14xxnxS9TZpjMxxdE7r21iLFWtXZlrAazpPlbyKlTa5kwIA5TBO/KflKOXc4/qzZYzuWt9kLlfZTxb/J/+lyz37/ijlLZtGleNOJJg9kqOI28GwG6chHmAqV+OeRMEyT469k2KSfiHPmM09ljINpjzXbzW+qrTG7VM7r6jT1VaKkyASDugyEwygSBngA6tF579ynRwuUQ0QPFM4/Iy0o1jyCHnLwI18kanQP4RpvOqfpYPuTLWAaBdJCVw+B/MY8ynWAAQFEFeF6UIaii50oSg+rwUkn1EnXq7lKtUslVJwN7Kww9MAJfD0rp1oShRohVq5ARTCVrqie4RmZ7WnRzgJHAlR27gxTrOY2SBFzHBp3dqLs29an/ABt9VLpT/wAS7/T/ALQjfuw54V1FqO1iXpffJMsC2yjVpDihhGc2yG4KQjQjU0vTMIqEZb2ozaIPb97kq1/cVFtfn980g4/DC/ySFYDSP1+yi+2PFeisBvmOJ1Ui1RpIy1BnA3OuR2Tpu0SX7GLv/BLY/I95H8rj6FWXvjm/CSOw+EoFTEE6k95/RGLwRrYurSMPaWEfhdpHEOiCm8J0hvDm5e3uTlLHHLkdD2fldcd28HsQauw6dRs06ns3fkeAWkng6Ld65Xh/o/sfpbZa71vvRzVa7gsVXZWw7stQEeBaewhO4Xb4nKS5p8Ru+iPu4/quqtL7Fv2AuVUNs9nguR3L8LStKkG63NrDQQTB5ozqhduXLluRuj0MISnKVIN7Vy5IdmlRcVy5IDzFeE8V4uUgqj5tKE90d/n4L1cpAuMrmtvf0Xi5KOMsiZly5See0shZpXi5SN7IZOIp/wAV/sqXS1n+IMflb4xC9XLFv3xuT7VRSN0xm0XLl1ckwT9/fNDeuXKKJsiMeuXKqEnvhQe06LlyE8o1b3Ec/LciuqidVy5IFdQBE5j9UB1C0gi65cpBBp4qbHGJ4cPvn5rlygYpY12XIbtOoIBHmLdxCQxfRyjUH9ySxxnquMtnkTEX4rxcs2flqKx3RHEgx7Bx/wDcH1XLly5d2unbj//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UY" sz="1800"/>
          </a:p>
        </p:txBody>
      </p:sp>
      <p:sp>
        <p:nvSpPr>
          <p:cNvPr id="2" name="Rectángulo 1"/>
          <p:cNvSpPr/>
          <p:nvPr/>
        </p:nvSpPr>
        <p:spPr>
          <a:xfrm>
            <a:off x="6430135" y="2064978"/>
            <a:ext cx="4694720" cy="2677656"/>
          </a:xfrm>
          <a:prstGeom prst="rect">
            <a:avLst/>
          </a:prstGeom>
        </p:spPr>
        <p:txBody>
          <a:bodyPr wrap="square">
            <a:spAutoFit/>
          </a:bodyPr>
          <a:lstStyle/>
          <a:p>
            <a:pPr indent="450215"/>
            <a:r>
              <a:rPr lang="en-US" sz="2400" b="1" dirty="0">
                <a:solidFill>
                  <a:srgbClr val="7030A0"/>
                </a:solidFill>
                <a:latin typeface="Trebuchet MS" panose="020B0603020202020204" pitchFamily="34" charset="0"/>
              </a:rPr>
              <a:t>We live on an island of knowledge surrounded by a sea of ignorance. As our island of knowledge grows, so does the shore of our ignorance.            </a:t>
            </a:r>
            <a:r>
              <a:rPr lang="es-UY" sz="2400" b="1" dirty="0">
                <a:solidFill>
                  <a:srgbClr val="7030A0"/>
                </a:solidFill>
                <a:latin typeface="Trebuchet MS" panose="020B0603020202020204" pitchFamily="34" charset="0"/>
              </a:rPr>
              <a:t>John A. </a:t>
            </a:r>
            <a:r>
              <a:rPr lang="es-UY" sz="2400" b="1" dirty="0" err="1">
                <a:solidFill>
                  <a:srgbClr val="7030A0"/>
                </a:solidFill>
                <a:latin typeface="Trebuchet MS" panose="020B0603020202020204" pitchFamily="34" charset="0"/>
              </a:rPr>
              <a:t>Wheeler</a:t>
            </a:r>
            <a:r>
              <a:rPr lang="es-UY" sz="2400" b="1" dirty="0">
                <a:solidFill>
                  <a:srgbClr val="7030A0"/>
                </a:solidFill>
                <a:latin typeface="Trebuchet MS" panose="020B0603020202020204" pitchFamily="34" charset="0"/>
              </a:rPr>
              <a:t>, </a:t>
            </a:r>
            <a:r>
              <a:rPr lang="es-UY" sz="2400" b="1" dirty="0" err="1">
                <a:solidFill>
                  <a:srgbClr val="7030A0"/>
                </a:solidFill>
                <a:latin typeface="Trebuchet MS" panose="020B0603020202020204" pitchFamily="34" charset="0"/>
              </a:rPr>
              <a:t>Scientific</a:t>
            </a:r>
            <a:r>
              <a:rPr lang="es-UY" sz="2400" b="1" dirty="0">
                <a:solidFill>
                  <a:srgbClr val="7030A0"/>
                </a:solidFill>
                <a:latin typeface="Trebuchet MS" panose="020B0603020202020204" pitchFamily="34" charset="0"/>
              </a:rPr>
              <a:t> American (1992). </a:t>
            </a:r>
            <a:endParaRPr lang="en-US" sz="2400" b="1" dirty="0">
              <a:solidFill>
                <a:srgbClr val="7030A0"/>
              </a:solidFill>
              <a:latin typeface="Trebuchet MS" panose="020B0603020202020204" pitchFamily="34" charset="0"/>
            </a:endParaRPr>
          </a:p>
        </p:txBody>
      </p:sp>
      <p:pic>
        <p:nvPicPr>
          <p:cNvPr id="5122" name="Picture 2" descr="https://lostinbergen.files.wordpress.com/2011/11/542.jpg?w=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503" y="149880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79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4 Rectángulo"/>
          <p:cNvSpPr>
            <a:spLocks noChangeArrowheads="1"/>
          </p:cNvSpPr>
          <p:nvPr/>
        </p:nvSpPr>
        <p:spPr bwMode="auto">
          <a:xfrm>
            <a:off x="3735555" y="4318334"/>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7030A0"/>
                </a:solidFill>
                <a:latin typeface="Trebuchet MS" panose="020B0603020202020204" pitchFamily="34" charset="0"/>
              </a:rPr>
              <a:t>……the world has problems, universities have departments (Brewer 1999) and the States have Ministers (Terra, 2015).</a:t>
            </a:r>
            <a:endParaRPr lang="es-UY" altLang="en-US" sz="2400" b="1" dirty="0">
              <a:solidFill>
                <a:srgbClr val="7030A0"/>
              </a:solidFill>
              <a:latin typeface="Trebuchet MS" panose="020B0603020202020204" pitchFamily="34" charset="0"/>
            </a:endParaRPr>
          </a:p>
        </p:txBody>
      </p:sp>
      <p:pic>
        <p:nvPicPr>
          <p:cNvPr id="159747" name="Picture 2" descr="http://post.cloudfront.goodinc.com/wp-content/uploads/2009/03/wiredkhan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4" y="857251"/>
            <a:ext cx="47148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19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4 Rectángulo"/>
          <p:cNvSpPr>
            <a:spLocks noChangeArrowheads="1"/>
          </p:cNvSpPr>
          <p:nvPr/>
        </p:nvSpPr>
        <p:spPr bwMode="auto">
          <a:xfrm>
            <a:off x="3810000" y="2274838"/>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400" b="1" dirty="0">
                <a:solidFill>
                  <a:srgbClr val="7030A0"/>
                </a:solidFill>
                <a:latin typeface="Trebuchet MS" panose="020B0603020202020204" pitchFamily="34" charset="0"/>
              </a:rPr>
              <a:t>Do scientists have adequate training and an attractive incentive scheme of academic evaluation to make relevant transformations of water management? </a:t>
            </a:r>
            <a:endParaRPr lang="es-UY" altLang="en-US" sz="2400" b="1" dirty="0">
              <a:solidFill>
                <a:srgbClr val="7030A0"/>
              </a:solidFill>
              <a:latin typeface="Trebuchet MS" panose="020B0603020202020204" pitchFamily="34" charset="0"/>
            </a:endParaRPr>
          </a:p>
        </p:txBody>
      </p:sp>
    </p:spTree>
    <p:extLst>
      <p:ext uri="{BB962C8B-B14F-4D97-AF65-F5344CB8AC3E}">
        <p14:creationId xmlns:p14="http://schemas.microsoft.com/office/powerpoint/2010/main" val="115687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007166" y="2355215"/>
            <a:ext cx="70233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dirty="0">
                <a:solidFill>
                  <a:srgbClr val="7030A0"/>
                </a:solidFill>
                <a:latin typeface="Trebuchet MS" panose="020B0603020202020204" pitchFamily="34" charset="0"/>
              </a:rPr>
              <a:t>Transforming water governance in South America: from reaction to adaptation and anticipation</a:t>
            </a:r>
          </a:p>
          <a:p>
            <a:endParaRPr lang="en-US" b="1" dirty="0">
              <a:solidFill>
                <a:srgbClr val="7030A0"/>
              </a:solidFill>
              <a:latin typeface="Trebuchet MS" panose="020B0603020202020204" pitchFamily="34" charset="0"/>
            </a:endParaRPr>
          </a:p>
          <a:p>
            <a:r>
              <a:rPr lang="en-US" b="1" dirty="0">
                <a:solidFill>
                  <a:srgbClr val="7030A0"/>
                </a:solidFill>
                <a:latin typeface="Trebuchet MS" panose="020B0603020202020204" pitchFamily="34" charset="0"/>
              </a:rPr>
              <a:t>IAI TRANSDISCIPLINARY PROJECT</a:t>
            </a:r>
            <a:endParaRPr lang="es-UY" b="1" dirty="0">
              <a:solidFill>
                <a:srgbClr val="7030A0"/>
              </a:solidFill>
              <a:latin typeface="Trebuchet MS" panose="020B0603020202020204" pitchFamily="34" charset="0"/>
            </a:endParaRPr>
          </a:p>
          <a:p>
            <a:endParaRPr lang="es-UY" b="1" dirty="0">
              <a:solidFill>
                <a:srgbClr val="7030A0"/>
              </a:solidFill>
              <a:latin typeface="Trebuchet MS" panose="020B0603020202020204" pitchFamily="34" charset="0"/>
            </a:endParaRPr>
          </a:p>
          <a:p>
            <a:endParaRPr lang="es-UY" dirty="0"/>
          </a:p>
        </p:txBody>
      </p:sp>
    </p:spTree>
    <p:extLst>
      <p:ext uri="{BB962C8B-B14F-4D97-AF65-F5344CB8AC3E}">
        <p14:creationId xmlns:p14="http://schemas.microsoft.com/office/powerpoint/2010/main" val="13227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2306035" y="1113833"/>
            <a:ext cx="70233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buAutoNum type="arabicPeriod"/>
            </a:pPr>
            <a:endParaRPr lang="es-UY" sz="2000" dirty="0">
              <a:latin typeface="Trebuchet MS" panose="020B0603020202020204" pitchFamily="34" charset="0"/>
            </a:endParaRPr>
          </a:p>
          <a:p>
            <a:pPr marL="457200" indent="-457200">
              <a:buFontTx/>
              <a:buAutoNum type="arabicPeriod"/>
            </a:pPr>
            <a:r>
              <a:rPr lang="en-US" sz="2000" dirty="0">
                <a:latin typeface="Trebuchet MS" panose="020B0603020202020204" pitchFamily="34" charset="0"/>
              </a:rPr>
              <a:t>To analyze the water supply/scarcity crisis in South America (scientific literature, news media, social networks) and the responses of the governance and learning processes associated. </a:t>
            </a:r>
          </a:p>
          <a:p>
            <a:pPr marL="457200" indent="-457200">
              <a:buFontTx/>
              <a:buAutoNum type="arabicPeriod"/>
            </a:pPr>
            <a:endParaRPr lang="en-US" sz="2000" dirty="0">
              <a:latin typeface="Trebuchet MS" panose="020B0603020202020204" pitchFamily="34" charset="0"/>
            </a:endParaRPr>
          </a:p>
          <a:p>
            <a:pPr marL="457200" indent="-457200">
              <a:buFontTx/>
              <a:buAutoNum type="arabicPeriod"/>
            </a:pPr>
            <a:r>
              <a:rPr lang="en-US" sz="2000" dirty="0">
                <a:latin typeface="Trebuchet MS" panose="020B0603020202020204" pitchFamily="34" charset="0"/>
              </a:rPr>
              <a:t>Evaluate the capacities of adaptation, resilience (adaptation + transformation) and anticipation in a set of study systems on which the team is already working, in Argentina, Brazil and Uruguay.</a:t>
            </a:r>
          </a:p>
          <a:p>
            <a:pPr marL="457200" indent="-457200">
              <a:buFontTx/>
              <a:buAutoNum type="arabicPeriod"/>
            </a:pPr>
            <a:endParaRPr lang="en-US" sz="2000" dirty="0">
              <a:latin typeface="Trebuchet MS" panose="020B0603020202020204" pitchFamily="34" charset="0"/>
            </a:endParaRPr>
          </a:p>
          <a:p>
            <a:pPr marL="457200" indent="-457200">
              <a:buFontTx/>
              <a:buAutoNum type="arabicPeriod"/>
            </a:pPr>
            <a:r>
              <a:rPr lang="en-US" sz="2000" dirty="0">
                <a:latin typeface="Trebuchet MS" panose="020B0603020202020204" pitchFamily="34" charset="0"/>
              </a:rPr>
              <a:t>Identify and explain how dialogue, or not, multiple disciplinary knowledge and domains (knowledge types, thinking logics, worldviews) to co-create new knowledge, to make decisions, how the future is used. </a:t>
            </a:r>
            <a:endParaRPr lang="es-UY" b="1" dirty="0">
              <a:solidFill>
                <a:srgbClr val="7030A0"/>
              </a:solidFill>
              <a:latin typeface="Trebuchet MS" panose="020B0603020202020204" pitchFamily="34" charset="0"/>
            </a:endParaRPr>
          </a:p>
          <a:p>
            <a:r>
              <a:rPr lang="es-UY" dirty="0"/>
              <a:t> </a:t>
            </a:r>
          </a:p>
        </p:txBody>
      </p:sp>
    </p:spTree>
    <p:extLst>
      <p:ext uri="{BB962C8B-B14F-4D97-AF65-F5344CB8AC3E}">
        <p14:creationId xmlns:p14="http://schemas.microsoft.com/office/powerpoint/2010/main" val="390625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2706929" y="1629068"/>
            <a:ext cx="702333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UY" dirty="0"/>
          </a:p>
          <a:p>
            <a:pPr marL="457200" indent="-457200">
              <a:buAutoNum type="arabicPeriod"/>
            </a:pPr>
            <a:endParaRPr lang="en-US" sz="2000" dirty="0">
              <a:latin typeface="Trebuchet MS" panose="020B0603020202020204" pitchFamily="34" charset="0"/>
            </a:endParaRPr>
          </a:p>
          <a:p>
            <a:r>
              <a:rPr lang="en-US" sz="2000" dirty="0">
                <a:latin typeface="Trebuchet MS" panose="020B0603020202020204" pitchFamily="34" charset="0"/>
              </a:rPr>
              <a:t>4. Contribute to the governance of water in the region, with emphasis on decision-making process, participation and legitimacy, based on the strengthening of anticipatory capacities, the articulation of knowledge, the promotion of experimentation and associated social learning mechanisms. </a:t>
            </a:r>
            <a:endParaRPr lang="es-UY" b="1" dirty="0">
              <a:solidFill>
                <a:srgbClr val="7030A0"/>
              </a:solidFill>
              <a:latin typeface="Trebuchet MS" panose="020B0603020202020204" pitchFamily="34" charset="0"/>
            </a:endParaRPr>
          </a:p>
          <a:p>
            <a:r>
              <a:rPr lang="es-UY" dirty="0"/>
              <a:t> </a:t>
            </a:r>
          </a:p>
        </p:txBody>
      </p:sp>
      <p:pic>
        <p:nvPicPr>
          <p:cNvPr id="3" name="Imagen 2">
            <a:extLst>
              <a:ext uri="{FF2B5EF4-FFF2-40B4-BE49-F238E27FC236}">
                <a16:creationId xmlns:a16="http://schemas.microsoft.com/office/drawing/2014/main" id="{543CF0BA-6EF4-41A7-9A88-E2526B781517}"/>
              </a:ext>
            </a:extLst>
          </p:cNvPr>
          <p:cNvPicPr>
            <a:picLocks noChangeAspect="1"/>
          </p:cNvPicPr>
          <p:nvPr/>
        </p:nvPicPr>
        <p:blipFill>
          <a:blip r:embed="rId2"/>
          <a:stretch>
            <a:fillRect/>
          </a:stretch>
        </p:blipFill>
        <p:spPr>
          <a:xfrm>
            <a:off x="2706929" y="5619816"/>
            <a:ext cx="672381" cy="1095238"/>
          </a:xfrm>
          <a:prstGeom prst="rect">
            <a:avLst/>
          </a:prstGeom>
        </p:spPr>
      </p:pic>
      <p:pic>
        <p:nvPicPr>
          <p:cNvPr id="4" name="Picture 1">
            <a:extLst>
              <a:ext uri="{FF2B5EF4-FFF2-40B4-BE49-F238E27FC236}">
                <a16:creationId xmlns:a16="http://schemas.microsoft.com/office/drawing/2014/main" id="{88D78A04-BFC0-494F-B28E-325BE025C6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81" y="5920527"/>
            <a:ext cx="1512571" cy="495300"/>
          </a:xfrm>
          <a:prstGeom prst="rect">
            <a:avLst/>
          </a:prstGeom>
          <a:noFill/>
          <a:ln>
            <a:noFill/>
          </a:ln>
        </p:spPr>
      </p:pic>
    </p:spTree>
    <p:extLst>
      <p:ext uri="{BB962C8B-B14F-4D97-AF65-F5344CB8AC3E}">
        <p14:creationId xmlns:p14="http://schemas.microsoft.com/office/powerpoint/2010/main" val="378860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1791946" y="1052941"/>
            <a:ext cx="828027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b="1" cap="all" dirty="0">
                <a:solidFill>
                  <a:srgbClr val="7030A0"/>
                </a:solidFill>
                <a:latin typeface="Trebuchet MS" panose="020B0603020202020204" pitchFamily="34" charset="0"/>
              </a:rPr>
              <a:t>Development of the main paradigms</a:t>
            </a:r>
            <a:endParaRPr lang="es-UY" sz="2800" b="1" cap="all" dirty="0">
              <a:solidFill>
                <a:srgbClr val="7030A0"/>
              </a:solidFill>
              <a:latin typeface="Trebuchet MS" panose="020B0603020202020204" pitchFamily="34" charset="0"/>
            </a:endParaRPr>
          </a:p>
          <a:p>
            <a:pPr eaLnBrk="1" hangingPunct="1"/>
            <a:endParaRPr lang="es-UY" b="1" dirty="0">
              <a:solidFill>
                <a:srgbClr val="FF0000"/>
              </a:solidFill>
              <a:latin typeface="Trebuchet MS" panose="020B0603020202020204" pitchFamily="34" charset="0"/>
            </a:endParaRPr>
          </a:p>
        </p:txBody>
      </p:sp>
      <p:sp>
        <p:nvSpPr>
          <p:cNvPr id="2" name="Rectángulo 1">
            <a:extLst>
              <a:ext uri="{FF2B5EF4-FFF2-40B4-BE49-F238E27FC236}">
                <a16:creationId xmlns:a16="http://schemas.microsoft.com/office/drawing/2014/main" id="{F5DF5BF8-32B4-4C5A-B71D-531952A59707}"/>
              </a:ext>
            </a:extLst>
          </p:cNvPr>
          <p:cNvSpPr/>
          <p:nvPr/>
        </p:nvSpPr>
        <p:spPr>
          <a:xfrm>
            <a:off x="990083" y="2381210"/>
            <a:ext cx="2504661" cy="178904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54CD5C70-C14A-442F-B4BE-BBBFB5B65EAE}"/>
              </a:ext>
            </a:extLst>
          </p:cNvPr>
          <p:cNvSpPr/>
          <p:nvPr/>
        </p:nvSpPr>
        <p:spPr>
          <a:xfrm>
            <a:off x="4786013" y="2381210"/>
            <a:ext cx="2504661" cy="178904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C469A9E4-C700-48D6-80CA-1669691098DB}"/>
              </a:ext>
            </a:extLst>
          </p:cNvPr>
          <p:cNvSpPr/>
          <p:nvPr/>
        </p:nvSpPr>
        <p:spPr>
          <a:xfrm>
            <a:off x="8418538" y="2381210"/>
            <a:ext cx="2504661" cy="178904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A59530E-98D9-4954-B06E-040994A57330}"/>
              </a:ext>
            </a:extLst>
          </p:cNvPr>
          <p:cNvSpPr txBox="1"/>
          <p:nvPr/>
        </p:nvSpPr>
        <p:spPr>
          <a:xfrm>
            <a:off x="1246154" y="3047540"/>
            <a:ext cx="1992517" cy="707886"/>
          </a:xfrm>
          <a:prstGeom prst="rect">
            <a:avLst/>
          </a:prstGeom>
          <a:noFill/>
        </p:spPr>
        <p:txBody>
          <a:bodyPr wrap="square" rtlCol="0">
            <a:spAutoFit/>
          </a:bodyPr>
          <a:lstStyle/>
          <a:p>
            <a:pPr algn="ctr"/>
            <a:r>
              <a:rPr lang="en-US" sz="2000" b="1" cap="all" dirty="0">
                <a:latin typeface="Trebuchet MS" panose="020B0603020202020204" pitchFamily="34" charset="0"/>
                <a:cs typeface="Arial" panose="020B0604020202020204" pitchFamily="34" charset="0"/>
              </a:rPr>
              <a:t>Command-                                     control</a:t>
            </a:r>
          </a:p>
        </p:txBody>
      </p:sp>
      <p:sp>
        <p:nvSpPr>
          <p:cNvPr id="7" name="CuadroTexto 6">
            <a:extLst>
              <a:ext uri="{FF2B5EF4-FFF2-40B4-BE49-F238E27FC236}">
                <a16:creationId xmlns:a16="http://schemas.microsoft.com/office/drawing/2014/main" id="{B19C461D-2604-4B14-AB6B-0F12EB26B58A}"/>
              </a:ext>
            </a:extLst>
          </p:cNvPr>
          <p:cNvSpPr txBox="1"/>
          <p:nvPr/>
        </p:nvSpPr>
        <p:spPr>
          <a:xfrm>
            <a:off x="8440443" y="3019404"/>
            <a:ext cx="2223115" cy="707886"/>
          </a:xfrm>
          <a:prstGeom prst="rect">
            <a:avLst/>
          </a:prstGeom>
          <a:noFill/>
        </p:spPr>
        <p:txBody>
          <a:bodyPr wrap="square" rtlCol="0">
            <a:spAutoFit/>
          </a:bodyPr>
          <a:lstStyle/>
          <a:p>
            <a:pPr algn="ctr"/>
            <a:r>
              <a:rPr lang="en-US" sz="2000" b="1" cap="all" dirty="0">
                <a:latin typeface="Trebuchet MS" panose="020B0603020202020204" pitchFamily="34" charset="0"/>
                <a:cs typeface="Arial" panose="020B0604020202020204" pitchFamily="34" charset="0"/>
              </a:rPr>
              <a:t>Adaptive management</a:t>
            </a:r>
          </a:p>
        </p:txBody>
      </p:sp>
      <p:sp>
        <p:nvSpPr>
          <p:cNvPr id="8" name="CuadroTexto 7">
            <a:extLst>
              <a:ext uri="{FF2B5EF4-FFF2-40B4-BE49-F238E27FC236}">
                <a16:creationId xmlns:a16="http://schemas.microsoft.com/office/drawing/2014/main" id="{15FD5D48-1FEF-4C02-8A2C-557EFF30C7A6}"/>
              </a:ext>
            </a:extLst>
          </p:cNvPr>
          <p:cNvSpPr txBox="1"/>
          <p:nvPr/>
        </p:nvSpPr>
        <p:spPr>
          <a:xfrm>
            <a:off x="4716507" y="3047540"/>
            <a:ext cx="2574167" cy="707886"/>
          </a:xfrm>
          <a:prstGeom prst="rect">
            <a:avLst/>
          </a:prstGeom>
          <a:noFill/>
        </p:spPr>
        <p:txBody>
          <a:bodyPr wrap="square" rtlCol="0">
            <a:spAutoFit/>
          </a:bodyPr>
          <a:lstStyle/>
          <a:p>
            <a:pPr algn="ctr"/>
            <a:r>
              <a:rPr lang="en-US" sz="2000" b="1" cap="all" dirty="0">
                <a:latin typeface="Trebuchet MS" panose="020B0603020202020204" pitchFamily="34" charset="0"/>
                <a:cs typeface="Arial" panose="020B0604020202020204" pitchFamily="34" charset="0"/>
              </a:rPr>
              <a:t>Integrated management</a:t>
            </a:r>
          </a:p>
        </p:txBody>
      </p:sp>
      <p:cxnSp>
        <p:nvCxnSpPr>
          <p:cNvPr id="10" name="Conector recto de flecha 9">
            <a:extLst>
              <a:ext uri="{FF2B5EF4-FFF2-40B4-BE49-F238E27FC236}">
                <a16:creationId xmlns:a16="http://schemas.microsoft.com/office/drawing/2014/main" id="{28A2A397-0D55-4C76-A522-548781341241}"/>
              </a:ext>
            </a:extLst>
          </p:cNvPr>
          <p:cNvCxnSpPr/>
          <p:nvPr/>
        </p:nvCxnSpPr>
        <p:spPr>
          <a:xfrm>
            <a:off x="3784457" y="3401483"/>
            <a:ext cx="829994" cy="0"/>
          </a:xfrm>
          <a:prstGeom prst="straightConnector1">
            <a:avLst/>
          </a:prstGeom>
          <a:ln w="952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8A851652-78E9-425E-AC2B-FE8F2E48397A}"/>
              </a:ext>
            </a:extLst>
          </p:cNvPr>
          <p:cNvCxnSpPr/>
          <p:nvPr/>
        </p:nvCxnSpPr>
        <p:spPr>
          <a:xfrm>
            <a:off x="7425645" y="3371062"/>
            <a:ext cx="829994" cy="0"/>
          </a:xfrm>
          <a:prstGeom prst="straightConnector1">
            <a:avLst/>
          </a:prstGeom>
          <a:ln w="952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569D457-4412-4225-B20F-06F1A95FBDC6}"/>
              </a:ext>
            </a:extLst>
          </p:cNvPr>
          <p:cNvSpPr txBox="1"/>
          <p:nvPr/>
        </p:nvSpPr>
        <p:spPr>
          <a:xfrm>
            <a:off x="3780318" y="2704712"/>
            <a:ext cx="723275" cy="369332"/>
          </a:xfrm>
          <a:prstGeom prst="rect">
            <a:avLst/>
          </a:prstGeom>
          <a:noFill/>
        </p:spPr>
        <p:txBody>
          <a:bodyPr wrap="none" rtlCol="0">
            <a:spAutoFit/>
          </a:bodyPr>
          <a:lstStyle/>
          <a:p>
            <a:r>
              <a:rPr lang="es-UY" b="1" dirty="0">
                <a:latin typeface="Trebuchet MS" panose="020B0603020202020204" pitchFamily="34" charset="0"/>
              </a:rPr>
              <a:t>1977</a:t>
            </a:r>
            <a:endParaRPr lang="en-US" b="1" dirty="0">
              <a:latin typeface="Trebuchet MS" panose="020B0603020202020204" pitchFamily="34" charset="0"/>
            </a:endParaRPr>
          </a:p>
        </p:txBody>
      </p:sp>
      <p:sp>
        <p:nvSpPr>
          <p:cNvPr id="13" name="CuadroTexto 12">
            <a:extLst>
              <a:ext uri="{FF2B5EF4-FFF2-40B4-BE49-F238E27FC236}">
                <a16:creationId xmlns:a16="http://schemas.microsoft.com/office/drawing/2014/main" id="{47C7FF7F-096D-4941-8A55-8012F2C4AB44}"/>
              </a:ext>
            </a:extLst>
          </p:cNvPr>
          <p:cNvSpPr txBox="1"/>
          <p:nvPr/>
        </p:nvSpPr>
        <p:spPr>
          <a:xfrm>
            <a:off x="7391444" y="2717964"/>
            <a:ext cx="857927" cy="369332"/>
          </a:xfrm>
          <a:prstGeom prst="rect">
            <a:avLst/>
          </a:prstGeom>
          <a:noFill/>
        </p:spPr>
        <p:txBody>
          <a:bodyPr wrap="none" rtlCol="0">
            <a:spAutoFit/>
          </a:bodyPr>
          <a:lstStyle/>
          <a:p>
            <a:r>
              <a:rPr lang="en-US" b="1" dirty="0">
                <a:latin typeface="Trebuchet MS" panose="020B0603020202020204" pitchFamily="34" charset="0"/>
              </a:rPr>
              <a:t>&gt;1985</a:t>
            </a:r>
          </a:p>
        </p:txBody>
      </p:sp>
      <p:sp>
        <p:nvSpPr>
          <p:cNvPr id="14" name="CuadroTexto 13">
            <a:extLst>
              <a:ext uri="{FF2B5EF4-FFF2-40B4-BE49-F238E27FC236}">
                <a16:creationId xmlns:a16="http://schemas.microsoft.com/office/drawing/2014/main" id="{418F3903-00E5-44B3-B5D3-FA811C84A2B4}"/>
              </a:ext>
            </a:extLst>
          </p:cNvPr>
          <p:cNvSpPr txBox="1"/>
          <p:nvPr/>
        </p:nvSpPr>
        <p:spPr>
          <a:xfrm>
            <a:off x="2735089" y="4784064"/>
            <a:ext cx="2928730" cy="1323439"/>
          </a:xfrm>
          <a:prstGeom prst="rect">
            <a:avLst/>
          </a:prstGeom>
          <a:noFill/>
        </p:spPr>
        <p:txBody>
          <a:bodyPr wrap="square" rtlCol="0">
            <a:spAutoFit/>
          </a:bodyPr>
          <a:lstStyle/>
          <a:p>
            <a:pPr algn="ctr"/>
            <a:r>
              <a:rPr lang="en-US" sz="2000" dirty="0">
                <a:latin typeface="Trebuchet MS" panose="020B0603020202020204" pitchFamily="34" charset="0"/>
              </a:rPr>
              <a:t>Overcome the fragmentation in the analysis and decision-making processes</a:t>
            </a:r>
          </a:p>
        </p:txBody>
      </p:sp>
      <p:sp>
        <p:nvSpPr>
          <p:cNvPr id="15" name="CuadroTexto 14">
            <a:extLst>
              <a:ext uri="{FF2B5EF4-FFF2-40B4-BE49-F238E27FC236}">
                <a16:creationId xmlns:a16="http://schemas.microsoft.com/office/drawing/2014/main" id="{D8593795-F376-452E-9C17-124E5BD42CEF}"/>
              </a:ext>
            </a:extLst>
          </p:cNvPr>
          <p:cNvSpPr txBox="1"/>
          <p:nvPr/>
        </p:nvSpPr>
        <p:spPr>
          <a:xfrm>
            <a:off x="6623270" y="4776213"/>
            <a:ext cx="2928730" cy="1631216"/>
          </a:xfrm>
          <a:prstGeom prst="rect">
            <a:avLst/>
          </a:prstGeom>
          <a:noFill/>
        </p:spPr>
        <p:txBody>
          <a:bodyPr wrap="square" rtlCol="0">
            <a:spAutoFit/>
          </a:bodyPr>
          <a:lstStyle/>
          <a:p>
            <a:pPr algn="ctr"/>
            <a:r>
              <a:rPr lang="en-US" sz="2000" dirty="0">
                <a:latin typeface="Trebuchet MS" panose="020B0603020202020204" pitchFamily="34" charset="0"/>
              </a:rPr>
              <a:t>Incorporate and properly handle uncertainty and promote the social learning</a:t>
            </a:r>
          </a:p>
        </p:txBody>
      </p:sp>
    </p:spTree>
    <p:extLst>
      <p:ext uri="{BB962C8B-B14F-4D97-AF65-F5344CB8AC3E}">
        <p14:creationId xmlns:p14="http://schemas.microsoft.com/office/powerpoint/2010/main" val="147145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8F59855-3446-4C4D-89A8-664683B8EBE6}"/>
              </a:ext>
            </a:extLst>
          </p:cNvPr>
          <p:cNvPicPr>
            <a:picLocks noChangeAspect="1"/>
          </p:cNvPicPr>
          <p:nvPr/>
        </p:nvPicPr>
        <p:blipFill>
          <a:blip r:embed="rId2"/>
          <a:stretch>
            <a:fillRect/>
          </a:stretch>
        </p:blipFill>
        <p:spPr>
          <a:xfrm>
            <a:off x="3256048" y="808873"/>
            <a:ext cx="3562350" cy="5400675"/>
          </a:xfrm>
          <a:prstGeom prst="rect">
            <a:avLst/>
          </a:prstGeom>
        </p:spPr>
      </p:pic>
      <p:pic>
        <p:nvPicPr>
          <p:cNvPr id="3" name="Imagen 2">
            <a:extLst>
              <a:ext uri="{FF2B5EF4-FFF2-40B4-BE49-F238E27FC236}">
                <a16:creationId xmlns:a16="http://schemas.microsoft.com/office/drawing/2014/main" id="{A52AB32B-40AB-42D0-8EF9-9FF519A476AD}"/>
              </a:ext>
            </a:extLst>
          </p:cNvPr>
          <p:cNvPicPr>
            <a:picLocks noChangeAspect="1"/>
          </p:cNvPicPr>
          <p:nvPr/>
        </p:nvPicPr>
        <p:blipFill>
          <a:blip r:embed="rId3"/>
          <a:stretch>
            <a:fillRect/>
          </a:stretch>
        </p:blipFill>
        <p:spPr>
          <a:xfrm>
            <a:off x="7192378" y="2338137"/>
            <a:ext cx="2079959" cy="2079959"/>
          </a:xfrm>
          <a:prstGeom prst="rect">
            <a:avLst/>
          </a:prstGeom>
        </p:spPr>
      </p:pic>
    </p:spTree>
    <p:extLst>
      <p:ext uri="{BB962C8B-B14F-4D97-AF65-F5344CB8AC3E}">
        <p14:creationId xmlns:p14="http://schemas.microsoft.com/office/powerpoint/2010/main" val="335880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1863454" y="1088686"/>
            <a:ext cx="8280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b="1" cap="all" dirty="0">
                <a:solidFill>
                  <a:srgbClr val="7030A0"/>
                </a:solidFill>
                <a:latin typeface="Trebuchet MS" panose="020B0603020202020204" pitchFamily="34" charset="0"/>
              </a:rPr>
              <a:t>Latin America transition</a:t>
            </a:r>
            <a:endParaRPr lang="es-UY" b="1" dirty="0">
              <a:solidFill>
                <a:srgbClr val="FF0000"/>
              </a:solidFill>
              <a:latin typeface="Trebuchet MS" panose="020B0603020202020204" pitchFamily="34" charset="0"/>
            </a:endParaRPr>
          </a:p>
        </p:txBody>
      </p:sp>
      <p:sp>
        <p:nvSpPr>
          <p:cNvPr id="2" name="Rectángulo 1">
            <a:extLst>
              <a:ext uri="{FF2B5EF4-FFF2-40B4-BE49-F238E27FC236}">
                <a16:creationId xmlns:a16="http://schemas.microsoft.com/office/drawing/2014/main" id="{F5DF5BF8-32B4-4C5A-B71D-531952A59707}"/>
              </a:ext>
            </a:extLst>
          </p:cNvPr>
          <p:cNvSpPr/>
          <p:nvPr/>
        </p:nvSpPr>
        <p:spPr>
          <a:xfrm>
            <a:off x="1006125" y="2573714"/>
            <a:ext cx="2504661" cy="178904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54CD5C70-C14A-442F-B4BE-BBBFB5B65EAE}"/>
              </a:ext>
            </a:extLst>
          </p:cNvPr>
          <p:cNvSpPr/>
          <p:nvPr/>
        </p:nvSpPr>
        <p:spPr>
          <a:xfrm>
            <a:off x="8026518" y="2605798"/>
            <a:ext cx="2504661" cy="178904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A59530E-98D9-4954-B06E-040994A57330}"/>
              </a:ext>
            </a:extLst>
          </p:cNvPr>
          <p:cNvSpPr txBox="1"/>
          <p:nvPr/>
        </p:nvSpPr>
        <p:spPr>
          <a:xfrm>
            <a:off x="1246154" y="3240044"/>
            <a:ext cx="1992517" cy="707886"/>
          </a:xfrm>
          <a:prstGeom prst="rect">
            <a:avLst/>
          </a:prstGeom>
          <a:noFill/>
        </p:spPr>
        <p:txBody>
          <a:bodyPr wrap="square" rtlCol="0">
            <a:spAutoFit/>
          </a:bodyPr>
          <a:lstStyle/>
          <a:p>
            <a:pPr algn="ctr"/>
            <a:r>
              <a:rPr lang="en-US" sz="2000" b="1" cap="all" dirty="0">
                <a:latin typeface="Trebuchet MS" panose="020B0603020202020204" pitchFamily="34" charset="0"/>
                <a:cs typeface="Arial" panose="020B0604020202020204" pitchFamily="34" charset="0"/>
              </a:rPr>
              <a:t>Command-                                     control</a:t>
            </a:r>
          </a:p>
        </p:txBody>
      </p:sp>
      <p:sp>
        <p:nvSpPr>
          <p:cNvPr id="8" name="CuadroTexto 7">
            <a:extLst>
              <a:ext uri="{FF2B5EF4-FFF2-40B4-BE49-F238E27FC236}">
                <a16:creationId xmlns:a16="http://schemas.microsoft.com/office/drawing/2014/main" id="{15FD5D48-1FEF-4C02-8A2C-557EFF30C7A6}"/>
              </a:ext>
            </a:extLst>
          </p:cNvPr>
          <p:cNvSpPr txBox="1"/>
          <p:nvPr/>
        </p:nvSpPr>
        <p:spPr>
          <a:xfrm>
            <a:off x="8005138" y="3272128"/>
            <a:ext cx="2574167" cy="707886"/>
          </a:xfrm>
          <a:prstGeom prst="rect">
            <a:avLst/>
          </a:prstGeom>
          <a:noFill/>
        </p:spPr>
        <p:txBody>
          <a:bodyPr wrap="square" rtlCol="0">
            <a:spAutoFit/>
          </a:bodyPr>
          <a:lstStyle/>
          <a:p>
            <a:pPr algn="ctr"/>
            <a:r>
              <a:rPr lang="en-US" sz="2000" b="1" cap="all" dirty="0">
                <a:latin typeface="Trebuchet MS" panose="020B0603020202020204" pitchFamily="34" charset="0"/>
                <a:cs typeface="Arial" panose="020B0604020202020204" pitchFamily="34" charset="0"/>
              </a:rPr>
              <a:t>Integrated management</a:t>
            </a:r>
          </a:p>
        </p:txBody>
      </p:sp>
      <p:cxnSp>
        <p:nvCxnSpPr>
          <p:cNvPr id="10" name="Conector recto de flecha 9">
            <a:extLst>
              <a:ext uri="{FF2B5EF4-FFF2-40B4-BE49-F238E27FC236}">
                <a16:creationId xmlns:a16="http://schemas.microsoft.com/office/drawing/2014/main" id="{28A2A397-0D55-4C76-A522-548781341241}"/>
              </a:ext>
            </a:extLst>
          </p:cNvPr>
          <p:cNvCxnSpPr/>
          <p:nvPr/>
        </p:nvCxnSpPr>
        <p:spPr>
          <a:xfrm>
            <a:off x="5460256" y="5920093"/>
            <a:ext cx="829994" cy="0"/>
          </a:xfrm>
          <a:prstGeom prst="straightConnector1">
            <a:avLst/>
          </a:prstGeom>
          <a:ln w="952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E3F109C0-93E3-45ED-B394-872BB37C6A10}"/>
              </a:ext>
            </a:extLst>
          </p:cNvPr>
          <p:cNvPicPr>
            <a:picLocks noChangeAspect="1"/>
          </p:cNvPicPr>
          <p:nvPr/>
        </p:nvPicPr>
        <p:blipFill>
          <a:blip r:embed="rId2"/>
          <a:stretch>
            <a:fillRect/>
          </a:stretch>
        </p:blipFill>
        <p:spPr>
          <a:xfrm>
            <a:off x="4021153" y="1868578"/>
            <a:ext cx="3457575" cy="3657600"/>
          </a:xfrm>
          <a:prstGeom prst="rect">
            <a:avLst/>
          </a:prstGeom>
        </p:spPr>
      </p:pic>
    </p:spTree>
    <p:extLst>
      <p:ext uri="{BB962C8B-B14F-4D97-AF65-F5344CB8AC3E}">
        <p14:creationId xmlns:p14="http://schemas.microsoft.com/office/powerpoint/2010/main" val="8351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2488235" y="2106444"/>
            <a:ext cx="744043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Focus</a:t>
            </a:r>
          </a:p>
          <a:p>
            <a:pPr eaLnBrk="1" hangingPunct="1"/>
            <a:endParaRPr lang="es-UY" b="1" dirty="0">
              <a:solidFill>
                <a:srgbClr val="FF0000"/>
              </a:solidFill>
              <a:latin typeface="Trebuchet MS" panose="020B0603020202020204" pitchFamily="34" charset="0"/>
            </a:endParaRPr>
          </a:p>
          <a:p>
            <a:pPr eaLnBrk="1" hangingPunct="1"/>
            <a:r>
              <a:rPr lang="en-US" sz="2000" dirty="0">
                <a:latin typeface="Trebuchet MS" panose="020B0603020202020204" pitchFamily="34" charset="0"/>
              </a:rPr>
              <a:t>The purpose of this talk is to analyze the strengths and weaknesses of the governance systems observed in Brazil and Uruguay, considering the main lessons learned from two crisis: Sao Paulo water crisis and the drinking water supply in the metropolitan region of Uruguay.</a:t>
            </a:r>
            <a:endParaRPr lang="es-ES" sz="2000" dirty="0">
              <a:latin typeface="Trebuchet MS" panose="020B0603020202020204" pitchFamily="34" charset="0"/>
            </a:endParaRPr>
          </a:p>
        </p:txBody>
      </p:sp>
    </p:spTree>
    <p:extLst>
      <p:ext uri="{BB962C8B-B14F-4D97-AF65-F5344CB8AC3E}">
        <p14:creationId xmlns:p14="http://schemas.microsoft.com/office/powerpoint/2010/main" val="280093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2682137" y="2065988"/>
            <a:ext cx="70233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Focus</a:t>
            </a:r>
          </a:p>
          <a:p>
            <a:pPr eaLnBrk="1" hangingPunct="1"/>
            <a:endParaRPr lang="es-UY" b="1" dirty="0">
              <a:solidFill>
                <a:srgbClr val="FF0000"/>
              </a:solidFill>
              <a:latin typeface="Trebuchet MS" panose="020B0603020202020204" pitchFamily="34" charset="0"/>
            </a:endParaRPr>
          </a:p>
          <a:p>
            <a:pPr eaLnBrk="1" hangingPunct="1"/>
            <a:r>
              <a:rPr lang="en-US" sz="2000" dirty="0">
                <a:latin typeface="Trebuchet MS" panose="020B0603020202020204" pitchFamily="34" charset="0"/>
              </a:rPr>
              <a:t>From the lessons learned I want to explore: what are the current contribution and roles of the Limnologists in the governance system and if they have real capacities to promote substantial transformations.</a:t>
            </a:r>
            <a:endParaRPr lang="es-ES" sz="2000" dirty="0">
              <a:latin typeface="Trebuchet MS" panose="020B0603020202020204" pitchFamily="34" charset="0"/>
            </a:endParaRPr>
          </a:p>
        </p:txBody>
      </p:sp>
    </p:spTree>
    <p:extLst>
      <p:ext uri="{BB962C8B-B14F-4D97-AF65-F5344CB8AC3E}">
        <p14:creationId xmlns:p14="http://schemas.microsoft.com/office/powerpoint/2010/main" val="984147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1623356" y="1663430"/>
            <a:ext cx="339782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Water crisis in </a:t>
            </a:r>
            <a:r>
              <a:rPr lang="en-US" sz="2800" b="1" cap="all" dirty="0" err="1">
                <a:solidFill>
                  <a:srgbClr val="7030A0"/>
                </a:solidFill>
                <a:latin typeface="Trebuchet MS" panose="020B0603020202020204" pitchFamily="34" charset="0"/>
              </a:rPr>
              <a:t>sao</a:t>
            </a:r>
            <a:r>
              <a:rPr lang="en-US" sz="2800" b="1" cap="all" dirty="0">
                <a:solidFill>
                  <a:srgbClr val="7030A0"/>
                </a:solidFill>
                <a:latin typeface="Trebuchet MS" panose="020B0603020202020204" pitchFamily="34" charset="0"/>
              </a:rPr>
              <a:t> Paulo</a:t>
            </a:r>
          </a:p>
          <a:p>
            <a:pPr eaLnBrk="1" hangingPunct="1"/>
            <a:endParaRPr lang="es-UY" b="1" dirty="0">
              <a:solidFill>
                <a:srgbClr val="FF0000"/>
              </a:solidFill>
              <a:latin typeface="Trebuchet MS" panose="020B0603020202020204" pitchFamily="34" charset="0"/>
            </a:endParaRPr>
          </a:p>
          <a:p>
            <a:r>
              <a:rPr lang="en-US" sz="2000" dirty="0">
                <a:latin typeface="Trebuchet MS" panose="020B0603020202020204" pitchFamily="34" charset="0"/>
              </a:rPr>
              <a:t>Is the São Paulo crisis a study case promoted exclusively by the climate variability, is it a management crisis or an interaction between both factors?</a:t>
            </a:r>
          </a:p>
        </p:txBody>
      </p:sp>
      <p:pic>
        <p:nvPicPr>
          <p:cNvPr id="2" name="Imagen 1">
            <a:extLst>
              <a:ext uri="{FF2B5EF4-FFF2-40B4-BE49-F238E27FC236}">
                <a16:creationId xmlns:a16="http://schemas.microsoft.com/office/drawing/2014/main" id="{F9E581C9-CB55-4BEE-9AE0-1F7C2250764E}"/>
              </a:ext>
            </a:extLst>
          </p:cNvPr>
          <p:cNvPicPr>
            <a:picLocks noChangeAspect="1"/>
          </p:cNvPicPr>
          <p:nvPr/>
        </p:nvPicPr>
        <p:blipFill>
          <a:blip r:embed="rId2"/>
          <a:stretch>
            <a:fillRect/>
          </a:stretch>
        </p:blipFill>
        <p:spPr>
          <a:xfrm>
            <a:off x="5486402" y="1857441"/>
            <a:ext cx="5334000" cy="3552825"/>
          </a:xfrm>
          <a:prstGeom prst="rect">
            <a:avLst/>
          </a:prstGeom>
        </p:spPr>
      </p:pic>
    </p:spTree>
    <p:extLst>
      <p:ext uri="{BB962C8B-B14F-4D97-AF65-F5344CB8AC3E}">
        <p14:creationId xmlns:p14="http://schemas.microsoft.com/office/powerpoint/2010/main" val="187500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Texto"/>
          <p:cNvSpPr txBox="1">
            <a:spLocks noChangeArrowheads="1"/>
          </p:cNvSpPr>
          <p:nvPr/>
        </p:nvSpPr>
        <p:spPr bwMode="auto">
          <a:xfrm>
            <a:off x="3047999" y="2028616"/>
            <a:ext cx="633412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cap="all" dirty="0">
                <a:solidFill>
                  <a:srgbClr val="7030A0"/>
                </a:solidFill>
                <a:latin typeface="Trebuchet MS" panose="020B0603020202020204" pitchFamily="34" charset="0"/>
              </a:rPr>
              <a:t>Water crisis in </a:t>
            </a:r>
            <a:r>
              <a:rPr lang="en-US" sz="2800" b="1" cap="all" dirty="0" err="1">
                <a:solidFill>
                  <a:srgbClr val="7030A0"/>
                </a:solidFill>
                <a:latin typeface="Trebuchet MS" panose="020B0603020202020204" pitchFamily="34" charset="0"/>
              </a:rPr>
              <a:t>sao</a:t>
            </a:r>
            <a:r>
              <a:rPr lang="en-US" sz="2800" b="1" cap="all" dirty="0">
                <a:solidFill>
                  <a:srgbClr val="7030A0"/>
                </a:solidFill>
                <a:latin typeface="Trebuchet MS" panose="020B0603020202020204" pitchFamily="34" charset="0"/>
              </a:rPr>
              <a:t> Paulo</a:t>
            </a:r>
          </a:p>
          <a:p>
            <a:pPr eaLnBrk="1" hangingPunct="1"/>
            <a:endParaRPr lang="en-US" sz="2800" b="1" cap="all" dirty="0">
              <a:solidFill>
                <a:srgbClr val="7030A0"/>
              </a:solidFill>
              <a:latin typeface="Trebuchet MS" panose="020B0603020202020204" pitchFamily="34" charset="0"/>
            </a:endParaRPr>
          </a:p>
          <a:p>
            <a:pPr eaLnBrk="1" hangingPunct="1"/>
            <a:r>
              <a:rPr lang="en-US" sz="2000" dirty="0">
                <a:latin typeface="Trebuchet MS" panose="020B0603020202020204" pitchFamily="34" charset="0"/>
              </a:rPr>
              <a:t>+ The water crisis in São Paulo clearly follows a scenario of reduced rainfall in the southeastern region of Brazil in the period 2011-2015.</a:t>
            </a:r>
          </a:p>
          <a:p>
            <a:pPr eaLnBrk="1" hangingPunct="1"/>
            <a:endParaRPr lang="es-UY" sz="2000" dirty="0">
              <a:latin typeface="Trebuchet MS" panose="020B0603020202020204" pitchFamily="34" charset="0"/>
            </a:endParaRPr>
          </a:p>
          <a:p>
            <a:pPr eaLnBrk="1" hangingPunct="1"/>
            <a:r>
              <a:rPr lang="es-UY" sz="2000" dirty="0">
                <a:latin typeface="Trebuchet MS" panose="020B0603020202020204" pitchFamily="34" charset="0"/>
              </a:rPr>
              <a:t>+</a:t>
            </a:r>
            <a:r>
              <a:rPr lang="en-US" sz="2000" dirty="0">
                <a:latin typeface="Trebuchet MS" panose="020B0603020202020204" pitchFamily="34" charset="0"/>
              </a:rPr>
              <a:t> However, other drivers or pressures interacted simultaneously.</a:t>
            </a:r>
          </a:p>
        </p:txBody>
      </p:sp>
      <p:pic>
        <p:nvPicPr>
          <p:cNvPr id="2" name="Imagen 1">
            <a:extLst>
              <a:ext uri="{FF2B5EF4-FFF2-40B4-BE49-F238E27FC236}">
                <a16:creationId xmlns:a16="http://schemas.microsoft.com/office/drawing/2014/main" id="{8D049C33-ACA4-4B77-BEBD-264B25D3B16E}"/>
              </a:ext>
            </a:extLst>
          </p:cNvPr>
          <p:cNvPicPr>
            <a:picLocks noChangeAspect="1"/>
          </p:cNvPicPr>
          <p:nvPr/>
        </p:nvPicPr>
        <p:blipFill>
          <a:blip r:embed="rId2"/>
          <a:stretch>
            <a:fillRect/>
          </a:stretch>
        </p:blipFill>
        <p:spPr>
          <a:xfrm>
            <a:off x="0" y="0"/>
            <a:ext cx="2809875" cy="2109788"/>
          </a:xfrm>
          <a:prstGeom prst="rect">
            <a:avLst/>
          </a:prstGeom>
        </p:spPr>
      </p:pic>
      <p:pic>
        <p:nvPicPr>
          <p:cNvPr id="3" name="Imagen 2">
            <a:extLst>
              <a:ext uri="{FF2B5EF4-FFF2-40B4-BE49-F238E27FC236}">
                <a16:creationId xmlns:a16="http://schemas.microsoft.com/office/drawing/2014/main" id="{9CEA5735-9DA2-4FDD-8C81-F29F3174AF6C}"/>
              </a:ext>
            </a:extLst>
          </p:cNvPr>
          <p:cNvPicPr>
            <a:picLocks noChangeAspect="1"/>
          </p:cNvPicPr>
          <p:nvPr/>
        </p:nvPicPr>
        <p:blipFill rotWithShape="1">
          <a:blip r:embed="rId3"/>
          <a:srcRect t="9592" r="24359"/>
          <a:stretch/>
        </p:blipFill>
        <p:spPr>
          <a:xfrm>
            <a:off x="0" y="4748212"/>
            <a:ext cx="2809875" cy="2109788"/>
          </a:xfrm>
          <a:prstGeom prst="rect">
            <a:avLst/>
          </a:prstGeom>
        </p:spPr>
      </p:pic>
      <p:pic>
        <p:nvPicPr>
          <p:cNvPr id="4" name="Imagen 3">
            <a:extLst>
              <a:ext uri="{FF2B5EF4-FFF2-40B4-BE49-F238E27FC236}">
                <a16:creationId xmlns:a16="http://schemas.microsoft.com/office/drawing/2014/main" id="{CF3E2D0B-BF35-4B3C-943E-D03868F993B3}"/>
              </a:ext>
            </a:extLst>
          </p:cNvPr>
          <p:cNvPicPr>
            <a:picLocks noChangeAspect="1"/>
          </p:cNvPicPr>
          <p:nvPr/>
        </p:nvPicPr>
        <p:blipFill rotWithShape="1">
          <a:blip r:embed="rId4"/>
          <a:srcRect l="11411" r="25823" b="16646"/>
          <a:stretch/>
        </p:blipFill>
        <p:spPr>
          <a:xfrm>
            <a:off x="9382125" y="-6237"/>
            <a:ext cx="2809875" cy="2099983"/>
          </a:xfrm>
          <a:prstGeom prst="rect">
            <a:avLst/>
          </a:prstGeom>
        </p:spPr>
      </p:pic>
      <p:pic>
        <p:nvPicPr>
          <p:cNvPr id="5" name="Imagen 4">
            <a:extLst>
              <a:ext uri="{FF2B5EF4-FFF2-40B4-BE49-F238E27FC236}">
                <a16:creationId xmlns:a16="http://schemas.microsoft.com/office/drawing/2014/main" id="{081B9DCF-7C4E-472B-9A02-E98374EF6249}"/>
              </a:ext>
            </a:extLst>
          </p:cNvPr>
          <p:cNvPicPr>
            <a:picLocks noChangeAspect="1"/>
          </p:cNvPicPr>
          <p:nvPr/>
        </p:nvPicPr>
        <p:blipFill rotWithShape="1">
          <a:blip r:embed="rId5"/>
          <a:srcRect l="15714" b="15415"/>
          <a:stretch/>
        </p:blipFill>
        <p:spPr>
          <a:xfrm>
            <a:off x="9417317" y="4743107"/>
            <a:ext cx="2809875" cy="2114893"/>
          </a:xfrm>
          <a:prstGeom prst="rect">
            <a:avLst/>
          </a:prstGeom>
        </p:spPr>
      </p:pic>
    </p:spTree>
    <p:extLst>
      <p:ext uri="{BB962C8B-B14F-4D97-AF65-F5344CB8AC3E}">
        <p14:creationId xmlns:p14="http://schemas.microsoft.com/office/powerpoint/2010/main" val="10522297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1191</Words>
  <Application>Microsoft Office PowerPoint</Application>
  <PresentationFormat>Panorámica</PresentationFormat>
  <Paragraphs>118</Paragraphs>
  <Slides>26</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Times New Roman</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Nestor Mazzeo</dc:creator>
  <cp:lastModifiedBy>Corina Piaggio</cp:lastModifiedBy>
  <cp:revision>81</cp:revision>
  <dcterms:created xsi:type="dcterms:W3CDTF">2015-05-25T12:56:22Z</dcterms:created>
  <dcterms:modified xsi:type="dcterms:W3CDTF">2019-04-25T13:06:00Z</dcterms:modified>
</cp:coreProperties>
</file>