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9144000" cy="6858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186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EE50FF4-9720-42D9-8620-58008CE971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6C8A50-EEA0-4868-902C-4483344180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8E582-296B-4C44-B77D-DC551A2F5007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0EED45-3F0B-4314-88F1-FF09951494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3A4B4E-31E6-4F74-A1A2-33D0128FE0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66807-5B37-4C8F-B2A4-D36C1BA606E4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57604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58A9D-9D91-46ED-9667-3D6E43237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CF7E22-1E8F-4B46-A67E-F219988B2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C2E2E1-7DAF-4FF1-ACBB-B855B7EB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B017DD-22CA-48C5-AFA2-C544EB05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B4DACD-96CC-4294-B876-D8A8F5DD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DA2605A-BE94-4C27-B0FA-ED486B4953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276" y="141327"/>
            <a:ext cx="2687458" cy="7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9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840D4-88B3-4694-8EA4-0DF07EC8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BFC1E3-B59D-4CF1-87B3-18A0557E6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49A67-6BCC-4DDD-943E-8FA962BDD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EB45CC-460C-458A-B061-0F9C7F786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14E552-EA04-42A4-8DEC-3947F99D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8206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128631-DE48-4F2A-8F4E-80903EEB0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C07B63-179F-4482-8B88-86054B8BD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3046C8-B82C-4939-9A4C-0F6BE486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FA7B4-F171-4743-A84D-1B1459C6C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E6EC74-8C23-48A5-8593-8F7C6921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3423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90E0A-6483-4947-A404-19351A3D1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10475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EC06F-3916-4AE9-8EAB-BB24217F0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9FC6E2-97AB-4441-BE10-90B1C53FC1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3025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s-UY" dirty="0"/>
              <a:t>23/04/2019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A45FA5-46E6-4163-AD18-C112EEC62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573586-A33C-4A41-8BA3-FD296A92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D20BE22-DDAD-4479-90A2-562A360DFC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276" y="141327"/>
            <a:ext cx="2687458" cy="7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8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BF0FE-4641-46F0-B3DE-40F171DB1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0E71C6-A05A-4BBA-9A51-DE974D707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60F88E-A203-4FD3-8DB0-F09B0EA0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F09EE9-1BC3-41F0-9AD7-3362B21F0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4E6970-8142-4DC1-BC57-64DF4A523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E6A2FE7-2174-4C29-B982-A56D2A8C7B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276" y="141327"/>
            <a:ext cx="2687458" cy="7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70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3A710-368E-4942-A80F-7F2087C0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8450"/>
            <a:ext cx="8277225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A0464E-75E4-4060-9474-929C4B26B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1B543B-E6EE-4786-B27F-85B689BE4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7B7200-A51F-4066-B990-24FAEB0F5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9C77FE-D7C7-4A0A-BC10-A9E83A1D4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452AD7-0DCA-4B2B-A440-99FEE3D9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80128E7-7D9B-44AE-AAB9-8FA7FE990F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276" y="141327"/>
            <a:ext cx="2687458" cy="7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2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9A1D39-B2C9-436C-BA5F-B0A49581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113712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A72389-90E4-4882-9AC9-A6946B001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7E2468-3BA7-418B-B212-F8F844A29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07CE2B-E7A1-422B-90CB-CE3C67E0E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7B51B44-3F29-4966-A0A4-8F699BB46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3B09B90-F3CD-4028-8D70-66027DAB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ACD77D-5604-43D4-84DB-087C09CBC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1BFD4C-E19D-42CF-AD78-994F31B6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E435D81-4E37-43FD-A9E9-C42EF12055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276" y="141327"/>
            <a:ext cx="2687458" cy="7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3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6DDBE-5840-4D87-96E9-20649F57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450"/>
            <a:ext cx="81534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UY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64EBFD-4B78-49F5-83EB-620BB8BF6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6766BB-7140-435D-8D60-E6256D43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 dirty="0"/>
              <a:t>HELP – GWP WORKSHOP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C1DC58-0F9A-4A50-B973-9FD81FC6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UY" dirty="0"/>
              <a:t>Alejandra Mujica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7E41031-5EB4-45E0-A15F-C0DC7E5DA6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5276" y="141327"/>
            <a:ext cx="2687458" cy="72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92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8717FF6-D16F-4C33-84A9-D4ABFC734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4400CD-3B5A-40EE-A050-8E7DA066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E530C4-8105-4FFA-AECC-FA1920BC4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6152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BD335-8510-44F4-8413-89BFEB3F5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73185D-26BE-4C90-AF68-0547776D1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4216FF-1E61-4924-8BBA-3CE5E708B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A386BC-EB63-4618-87DC-881662FE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8F1BC3-BD28-457C-B3BF-31FF72EB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AF3F1A-6487-471A-A6EE-A12D5DF65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33345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DB84B-4C49-4800-88EC-A0F4C885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01B3561-B01D-47D2-A6CC-5421F83C4F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73156E-9037-4662-A2E8-F8B30CC83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ABC41-FD01-411F-A4CA-10096A8A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10E1EC-BA34-4D80-BA7A-CF13E566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5B091B-E233-4FD5-B7A8-D7298437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601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3D4AC3-B227-4B06-9FB4-0BFF0F9F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450"/>
            <a:ext cx="74199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UY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6CDDB4-AA37-44B3-88CE-05499CA6E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UY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6BD45F-C086-4EC4-9F0C-2A5F1D8F1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B29A-438C-40FC-80EB-EAE173B1252B}" type="datetimeFigureOut">
              <a:rPr lang="es-UY" smtClean="0"/>
              <a:t>25/4/2019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29E70-DEA2-4FC2-B79A-76ED35598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EB9B90-4391-4C6F-B027-B38959D9F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C29B9-DA74-4955-A32B-5607AF8F106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7202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601BC-907C-417E-B6E7-F462B8A4E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95373"/>
            <a:ext cx="12192000" cy="4152902"/>
          </a:xfrm>
          <a:solidFill>
            <a:srgbClr val="00A7E2"/>
          </a:solidFill>
        </p:spPr>
        <p:txBody>
          <a:bodyPr>
            <a:normAutofit fontScale="90000"/>
          </a:bodyPr>
          <a:lstStyle/>
          <a:p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br>
              <a:rPr lang="es-UY" sz="4900" dirty="0"/>
            </a:br>
            <a:r>
              <a:rPr lang="en-US" sz="4900" dirty="0">
                <a:solidFill>
                  <a:schemeClr val="bg1"/>
                </a:solidFill>
              </a:rPr>
              <a:t>Overview of Water-related disaster and approaches in South America: Regional perspective</a:t>
            </a:r>
            <a:br>
              <a:rPr lang="es-UY" sz="4900" dirty="0">
                <a:solidFill>
                  <a:schemeClr val="bg1"/>
                </a:solidFill>
              </a:rPr>
            </a:br>
            <a:r>
              <a:rPr lang="es-UY" sz="4000" dirty="0">
                <a:solidFill>
                  <a:schemeClr val="bg1"/>
                </a:solidFill>
              </a:rPr>
              <a:t> </a:t>
            </a:r>
            <a:br>
              <a:rPr lang="es-UY" sz="4000" dirty="0">
                <a:solidFill>
                  <a:schemeClr val="bg1"/>
                </a:solidFill>
              </a:rPr>
            </a:br>
            <a:br>
              <a:rPr lang="es-UY" sz="4000" dirty="0"/>
            </a:br>
            <a:br>
              <a:rPr lang="es-UY" sz="1800" dirty="0"/>
            </a:br>
            <a:endParaRPr lang="es-UY" sz="1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DF3AFD-4D06-44FA-9F30-AB44C9BE0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5725" y="5343525"/>
            <a:ext cx="12325348" cy="1590673"/>
          </a:xfrm>
          <a:solidFill>
            <a:srgbClr val="00B050"/>
          </a:solidFill>
        </p:spPr>
        <p:txBody>
          <a:bodyPr>
            <a:normAutofit fontScale="92500" lnSpcReduction="20000"/>
          </a:bodyPr>
          <a:lstStyle/>
          <a:p>
            <a:r>
              <a:rPr lang="es-UY" sz="4000" dirty="0">
                <a:solidFill>
                  <a:schemeClr val="bg1"/>
                </a:solidFill>
              </a:rPr>
              <a:t>HELP-GWP </a:t>
            </a:r>
            <a:r>
              <a:rPr lang="es-UY" sz="4000" dirty="0" err="1">
                <a:solidFill>
                  <a:schemeClr val="bg1"/>
                </a:solidFill>
              </a:rPr>
              <a:t>consultation</a:t>
            </a:r>
            <a:r>
              <a:rPr lang="es-UY" sz="4000" dirty="0">
                <a:solidFill>
                  <a:schemeClr val="bg1"/>
                </a:solidFill>
              </a:rPr>
              <a:t> meeting</a:t>
            </a:r>
          </a:p>
          <a:p>
            <a:r>
              <a:rPr lang="es-UY" dirty="0">
                <a:solidFill>
                  <a:schemeClr val="bg1"/>
                </a:solidFill>
              </a:rPr>
              <a:t>April 23, 2010 Montevideo – Uruguay</a:t>
            </a:r>
          </a:p>
          <a:p>
            <a:r>
              <a:rPr lang="es-UY" dirty="0">
                <a:solidFill>
                  <a:schemeClr val="bg1"/>
                </a:solidFill>
              </a:rPr>
              <a:t>Alejandra Mujica, GWP South </a:t>
            </a:r>
            <a:r>
              <a:rPr lang="es-UY" dirty="0" err="1">
                <a:solidFill>
                  <a:schemeClr val="bg1"/>
                </a:solidFill>
              </a:rPr>
              <a:t>America</a:t>
            </a:r>
            <a:br>
              <a:rPr lang="es-UY" dirty="0">
                <a:solidFill>
                  <a:schemeClr val="bg1"/>
                </a:solidFill>
              </a:rPr>
            </a:b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C732751-3E7E-415E-9039-06F183F2E51E}"/>
              </a:ext>
            </a:extLst>
          </p:cNvPr>
          <p:cNvSpPr/>
          <p:nvPr/>
        </p:nvSpPr>
        <p:spPr>
          <a:xfrm>
            <a:off x="0" y="-1"/>
            <a:ext cx="12192000" cy="10953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pic>
        <p:nvPicPr>
          <p:cNvPr id="2069" name="Picture 2">
            <a:extLst>
              <a:ext uri="{FF2B5EF4-FFF2-40B4-BE49-F238E27FC236}">
                <a16:creationId xmlns:a16="http://schemas.microsoft.com/office/drawing/2014/main" id="{DD4E50EF-0D1C-491F-93BF-8EAD67D72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7150"/>
            <a:ext cx="723900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3">
            <a:extLst>
              <a:ext uri="{FF2B5EF4-FFF2-40B4-BE49-F238E27FC236}">
                <a16:creationId xmlns:a16="http://schemas.microsoft.com/office/drawing/2014/main" id="{D3880287-BF91-49B7-A33D-21C2E5E55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5" y="21907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Imagen 4">
            <a:extLst>
              <a:ext uri="{FF2B5EF4-FFF2-40B4-BE49-F238E27FC236}">
                <a16:creationId xmlns:a16="http://schemas.microsoft.com/office/drawing/2014/main" id="{51A86CFF-7BAF-46B0-B0B8-FEE99EDD5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025" y="292100"/>
            <a:ext cx="1984375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Imagen 6">
            <a:extLst>
              <a:ext uri="{FF2B5EF4-FFF2-40B4-BE49-F238E27FC236}">
                <a16:creationId xmlns:a16="http://schemas.microsoft.com/office/drawing/2014/main" id="{07C06B82-70AD-4603-AC73-8F2E76724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80988"/>
            <a:ext cx="1984375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5">
            <a:extLst>
              <a:ext uri="{FF2B5EF4-FFF2-40B4-BE49-F238E27FC236}">
                <a16:creationId xmlns:a16="http://schemas.microsoft.com/office/drawing/2014/main" id="{3867ADC1-AC50-448C-9FB2-34CFBBF7B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8125"/>
            <a:ext cx="923925" cy="615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2">
            <a:extLst>
              <a:ext uri="{FF2B5EF4-FFF2-40B4-BE49-F238E27FC236}">
                <a16:creationId xmlns:a16="http://schemas.microsoft.com/office/drawing/2014/main" id="{FC2D2052-7C9B-40A0-9568-7C388F525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UY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597F79CC-6DCE-470F-99FA-EC312CCF5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UY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		</a:t>
            </a:r>
            <a:endParaRPr kumimoji="0" lang="es-UY" altLang="es-UY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altLang="es-UY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4DBE331B-08CA-40DA-BB19-4AB84C939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1757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99C46-FC18-417A-BE0A-B658B6DF5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Since I'm not a specialist I will only try to start some points for discussion</a:t>
            </a:r>
            <a:endParaRPr lang="es-UY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997D26-4D00-4ABB-BA20-CF47B8EF2C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1505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977E4-9BE4-448B-AC3F-389D84A2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Development</a:t>
            </a:r>
            <a:r>
              <a:rPr lang="es-UY" dirty="0"/>
              <a:t> of </a:t>
            </a:r>
            <a:r>
              <a:rPr lang="es-UY" dirty="0" err="1"/>
              <a:t>Latin</a:t>
            </a:r>
            <a:r>
              <a:rPr lang="es-UY" dirty="0"/>
              <a:t> </a:t>
            </a:r>
            <a:r>
              <a:rPr lang="es-UY" dirty="0" err="1"/>
              <a:t>America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DE33C-8592-458D-9163-FB34682BC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LATAM and the </a:t>
            </a:r>
            <a:r>
              <a:rPr lang="en-US" b="1" dirty="0"/>
              <a:t>Sustainable Development Goals</a:t>
            </a:r>
          </a:p>
          <a:p>
            <a:endParaRPr lang="en-US" dirty="0"/>
          </a:p>
          <a:p>
            <a:r>
              <a:rPr lang="en-US" dirty="0"/>
              <a:t>Natural disasters as </a:t>
            </a:r>
            <a:r>
              <a:rPr lang="en-US" b="1" dirty="0"/>
              <a:t>barriers</a:t>
            </a:r>
            <a:r>
              <a:rPr lang="en-US" dirty="0"/>
              <a:t> to development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Thousands of </a:t>
            </a:r>
            <a:r>
              <a:rPr lang="en-US" b="1" dirty="0"/>
              <a:t>deaths</a:t>
            </a:r>
            <a:r>
              <a:rPr lang="en-US" dirty="0"/>
              <a:t>, millions of </a:t>
            </a:r>
            <a:r>
              <a:rPr lang="en-US" b="1" dirty="0"/>
              <a:t>people affected</a:t>
            </a:r>
            <a:r>
              <a:rPr lang="en-US" dirty="0"/>
              <a:t>, billions of </a:t>
            </a:r>
            <a:r>
              <a:rPr lang="en-US" b="1" dirty="0"/>
              <a:t>dollars invested……(I do not have the estimated figures)</a:t>
            </a:r>
          </a:p>
          <a:p>
            <a:endParaRPr lang="en-US" b="1" dirty="0"/>
          </a:p>
          <a:p>
            <a:r>
              <a:rPr lang="en-US" b="1" dirty="0"/>
              <a:t>POVERTY AND INEQUITY </a:t>
            </a:r>
            <a:r>
              <a:rPr lang="en-US" dirty="0"/>
              <a:t>(I have no doubt that it has been increasing)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10449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977E4-9BE4-448B-AC3F-389D84A2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Development</a:t>
            </a:r>
            <a:r>
              <a:rPr lang="es-UY" dirty="0"/>
              <a:t> of </a:t>
            </a:r>
            <a:r>
              <a:rPr lang="es-UY" dirty="0" err="1"/>
              <a:t>Latin</a:t>
            </a:r>
            <a:r>
              <a:rPr lang="es-UY" dirty="0"/>
              <a:t> </a:t>
            </a:r>
            <a:r>
              <a:rPr lang="es-UY" dirty="0" err="1"/>
              <a:t>America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DE33C-8592-458D-9163-FB34682BC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1"/>
                </a:solidFill>
              </a:rPr>
              <a:t>FINANCING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response to the emergency </a:t>
            </a:r>
          </a:p>
          <a:p>
            <a:pPr>
              <a:buFont typeface="Wingdings" pitchFamily="2" charset="2"/>
              <a:buChar char="Ø"/>
            </a:pPr>
            <a:r>
              <a:rPr lang="en-US" sz="3600" dirty="0"/>
              <a:t>reconstruction</a:t>
            </a:r>
          </a:p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r>
              <a:rPr lang="en-US" b="1" dirty="0"/>
              <a:t>VERSUS</a:t>
            </a:r>
          </a:p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endParaRPr lang="en-US" b="1" dirty="0"/>
          </a:p>
          <a:p>
            <a:pPr lvl="5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PREVENTION  DISASTER</a:t>
            </a:r>
          </a:p>
          <a:p>
            <a:pPr lvl="5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/>
                </a:solidFill>
              </a:rPr>
              <a:t>PREPAREDNESS</a:t>
            </a:r>
          </a:p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84183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977E4-9BE4-448B-AC3F-389D84A2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Development</a:t>
            </a:r>
            <a:r>
              <a:rPr lang="es-UY" dirty="0"/>
              <a:t> of </a:t>
            </a:r>
            <a:r>
              <a:rPr lang="es-UY" dirty="0" err="1"/>
              <a:t>Latin</a:t>
            </a:r>
            <a:r>
              <a:rPr lang="es-UY" dirty="0"/>
              <a:t> </a:t>
            </a:r>
            <a:r>
              <a:rPr lang="es-UY" dirty="0" err="1"/>
              <a:t>America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DE33C-8592-458D-9163-FB34682BCC3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r>
              <a:rPr lang="en-US" sz="3200" b="1" dirty="0"/>
              <a:t>NATURAL DISASTERS</a:t>
            </a:r>
          </a:p>
          <a:p>
            <a:pPr marL="2286000" lvl="5" indent="0">
              <a:buNone/>
            </a:pPr>
            <a:endParaRPr lang="en-US" sz="3200" b="1" dirty="0"/>
          </a:p>
          <a:p>
            <a:pPr marL="2286000" lvl="5" indent="0">
              <a:buNone/>
            </a:pPr>
            <a:endParaRPr lang="en-US" sz="3200" b="1" dirty="0"/>
          </a:p>
          <a:p>
            <a:pPr marL="2286000" lvl="5" indent="0">
              <a:buNone/>
            </a:pPr>
            <a:r>
              <a:rPr lang="en-US" sz="3200" b="1" dirty="0"/>
              <a:t>SOCIAL FENOMENA          natural??</a:t>
            </a:r>
          </a:p>
          <a:p>
            <a:pPr marL="2286000" lvl="5" indent="0">
              <a:buNone/>
            </a:pPr>
            <a:r>
              <a:rPr lang="en-US" sz="3200" b="1" dirty="0"/>
              <a:t>					 social??</a:t>
            </a:r>
          </a:p>
          <a:p>
            <a:pPr marL="2286000" lvl="5" indent="0">
              <a:buNone/>
            </a:pP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1636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977E4-9BE4-448B-AC3F-389D84A2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err="1"/>
              <a:t>Development</a:t>
            </a:r>
            <a:r>
              <a:rPr lang="es-UY" dirty="0"/>
              <a:t> of </a:t>
            </a:r>
            <a:r>
              <a:rPr lang="es-UY" dirty="0" err="1"/>
              <a:t>Latin</a:t>
            </a:r>
            <a:r>
              <a:rPr lang="es-UY" dirty="0"/>
              <a:t> </a:t>
            </a:r>
            <a:r>
              <a:rPr lang="es-UY" dirty="0" err="1"/>
              <a:t>America</a:t>
            </a:r>
            <a:endParaRPr lang="es-UY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DE33C-8592-458D-9163-FB34682BCC3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2286000" lvl="5" indent="0">
              <a:buNone/>
            </a:pPr>
            <a:endParaRPr lang="en-US" b="1" dirty="0"/>
          </a:p>
          <a:p>
            <a:pPr lvl="5">
              <a:buFont typeface="Wingdings" pitchFamily="2" charset="2"/>
              <a:buChar char="v"/>
            </a:pPr>
            <a:r>
              <a:rPr lang="en-US" b="1" dirty="0"/>
              <a:t> RISK MANAGEMENT</a:t>
            </a:r>
          </a:p>
          <a:p>
            <a:pPr lvl="5">
              <a:buFont typeface="Wingdings" pitchFamily="2" charset="2"/>
              <a:buChar char="v"/>
            </a:pPr>
            <a:endParaRPr lang="en-US" b="1" dirty="0"/>
          </a:p>
          <a:p>
            <a:pPr lvl="5">
              <a:buFont typeface="Wingdings" pitchFamily="2" charset="2"/>
              <a:buChar char="v"/>
            </a:pPr>
            <a:r>
              <a:rPr lang="en-US" b="1" dirty="0"/>
              <a:t>VULNERABILITY</a:t>
            </a:r>
          </a:p>
          <a:p>
            <a:pPr lvl="5">
              <a:buFont typeface="Wingdings" pitchFamily="2" charset="2"/>
              <a:buChar char="v"/>
            </a:pPr>
            <a:endParaRPr lang="en-US" b="1" dirty="0"/>
          </a:p>
          <a:p>
            <a:pPr lvl="5">
              <a:buFont typeface="Wingdings" pitchFamily="2" charset="2"/>
              <a:buChar char="v"/>
            </a:pPr>
            <a:r>
              <a:rPr lang="en-US" b="1" dirty="0"/>
              <a:t>NO COUNTRY IS OUTSIDE OF THESE FENOMENA</a:t>
            </a:r>
          </a:p>
          <a:p>
            <a:pPr lvl="5">
              <a:buFont typeface="Wingdings" pitchFamily="2" charset="2"/>
              <a:buChar char="v"/>
            </a:pPr>
            <a:endParaRPr lang="en-US" b="1" dirty="0"/>
          </a:p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endParaRPr lang="en-US" b="1" dirty="0"/>
          </a:p>
          <a:p>
            <a:pPr marL="2286000" lvl="5" indent="0">
              <a:buNone/>
            </a:pPr>
            <a:r>
              <a:rPr lang="en-US" b="1" dirty="0"/>
              <a:t>                                                              Thank you!</a:t>
            </a:r>
          </a:p>
          <a:p>
            <a:pPr lvl="5">
              <a:buFont typeface="Wingdings" pitchFamily="2" charset="2"/>
              <a:buChar char="v"/>
            </a:pP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707985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127</Words>
  <Application>Microsoft Office PowerPoint</Application>
  <PresentationFormat>Panorámica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                      Overview of Water-related disaster and approaches in South America: Regional perspective     </vt:lpstr>
      <vt:lpstr>Since I'm not a specialist I will only try to start some points for discussion</vt:lpstr>
      <vt:lpstr>Development of Latin America</vt:lpstr>
      <vt:lpstr>Development of Latin America</vt:lpstr>
      <vt:lpstr>Development of Latin America</vt:lpstr>
      <vt:lpstr>Development of Latin America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Invitación Cena para los expertos del evento  HELP-GWP consultation meeting en Restaurant Hemmingway</dc:title>
  <dc:creator>Corina Piaggio</dc:creator>
  <cp:lastModifiedBy>Corina Piaggio</cp:lastModifiedBy>
  <cp:revision>15</cp:revision>
  <dcterms:created xsi:type="dcterms:W3CDTF">2019-04-10T18:13:14Z</dcterms:created>
  <dcterms:modified xsi:type="dcterms:W3CDTF">2019-04-25T13:05:13Z</dcterms:modified>
</cp:coreProperties>
</file>