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9144000" cy="6858000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7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1868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9EE50FF4-9720-42D9-8620-58008CE971D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UY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56C8A50-EEA0-4868-902C-44833441806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A8E582-296B-4C44-B77D-DC551A2F5007}" type="datetimeFigureOut">
              <a:rPr lang="es-UY" smtClean="0"/>
              <a:t>25/4/2019</a:t>
            </a:fld>
            <a:endParaRPr lang="es-UY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D0EED45-3F0B-4314-88F1-FF09951494F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UY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23A4B4E-31E6-4F74-A1A2-33D0128FE00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866807-5B37-4C8F-B2A4-D36C1BA606E4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3576048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C58A9D-9D91-46ED-9667-3D6E43237B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ECF7E22-1E8F-4B46-A67E-F219988B2A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UY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1C2E2E1-7DAF-4FF1-ACBB-B855B7EB2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BB29A-438C-40FC-80EB-EAE173B1252B}" type="datetimeFigureOut">
              <a:rPr lang="es-UY" smtClean="0"/>
              <a:t>25/4/2019</a:t>
            </a:fld>
            <a:endParaRPr lang="es-U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FB017DD-22CA-48C5-AFA2-C544EB05C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AB4DACD-96CC-4294-B876-D8A8F5DD5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C29B9-DA74-4955-A32B-5607AF8F1067}" type="slidenum">
              <a:rPr lang="es-UY" smtClean="0"/>
              <a:t>‹Nº›</a:t>
            </a:fld>
            <a:endParaRPr lang="es-UY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ADA2605A-BE94-4C27-B0FA-ED486B49530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55276" y="141327"/>
            <a:ext cx="2687458" cy="725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291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1840D4-88B3-4694-8EA4-0DF07EC89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DBFC1E3-B59D-4CF1-87B3-18A0557E68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1049A67-6BCC-4DDD-943E-8FA962BDD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BB29A-438C-40FC-80EB-EAE173B1252B}" type="datetimeFigureOut">
              <a:rPr lang="es-UY" smtClean="0"/>
              <a:t>25/4/2019</a:t>
            </a:fld>
            <a:endParaRPr lang="es-U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8EB45CC-460C-458A-B061-0F9C7F786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414E552-EA04-42A4-8DEC-3947F99D5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C29B9-DA74-4955-A32B-5607AF8F1067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582062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3128631-DE48-4F2A-8F4E-80903EEB01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0C07B63-179F-4482-8B88-86054B8BD0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63046C8-B82C-4939-9A4C-0F6BE4861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BB29A-438C-40FC-80EB-EAE173B1252B}" type="datetimeFigureOut">
              <a:rPr lang="es-UY" smtClean="0"/>
              <a:t>25/4/2019</a:t>
            </a:fld>
            <a:endParaRPr lang="es-U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FFA7B4-F171-4743-A84D-1B1459C6C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1E6EC74-8C23-48A5-8593-8F7C69215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C29B9-DA74-4955-A32B-5607AF8F1067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934237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090E0A-6483-4947-A404-19351A3D1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610475" cy="1325563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UY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48EC06F-3916-4AE9-8EAB-BB24217F0C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79FC6E2-97AB-4441-BE10-90B1C53FC1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23025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s-UY" dirty="0"/>
              <a:t>23/04/2019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7A45FA5-46E6-4163-AD18-C112EEC62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F573586-A33C-4A41-8BA3-FD296A920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C29B9-DA74-4955-A32B-5607AF8F1067}" type="slidenum">
              <a:rPr lang="es-UY" smtClean="0"/>
              <a:t>‹Nº›</a:t>
            </a:fld>
            <a:endParaRPr lang="es-UY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6D20BE22-DDAD-4479-90A2-562A360DFC2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55276" y="141327"/>
            <a:ext cx="2687458" cy="725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582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5BF0FE-4641-46F0-B3DE-40F171DB1D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E0E71C6-A05A-4BBA-9A51-DE974D7075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A60F88E-A203-4FD3-8DB0-F09B0EA0B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BB29A-438C-40FC-80EB-EAE173B1252B}" type="datetimeFigureOut">
              <a:rPr lang="es-UY" smtClean="0"/>
              <a:t>25/4/2019</a:t>
            </a:fld>
            <a:endParaRPr lang="es-U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FF09EE9-1BC3-41F0-9AD7-3362B21F0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B4E6970-8142-4DC1-BC57-64DF4A523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C29B9-DA74-4955-A32B-5607AF8F1067}" type="slidenum">
              <a:rPr lang="es-UY" smtClean="0"/>
              <a:t>‹Nº›</a:t>
            </a:fld>
            <a:endParaRPr lang="es-UY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5E6A2FE7-2174-4C29-B982-A56D2A8C7B6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55276" y="141327"/>
            <a:ext cx="2687458" cy="725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701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13A710-368E-4942-A80F-7F2087C0E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98450"/>
            <a:ext cx="8277225" cy="1325563"/>
          </a:xfr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UY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1A0464E-75E4-4060-9474-929C4B26B2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21B543B-E6EE-4786-B27F-85B689BE44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37B7200-A51F-4066-B990-24FAEB0F5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BB29A-438C-40FC-80EB-EAE173B1252B}" type="datetimeFigureOut">
              <a:rPr lang="es-UY" smtClean="0"/>
              <a:t>25/4/2019</a:t>
            </a:fld>
            <a:endParaRPr lang="es-UY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B9C77FE-D7C7-4A0A-BC10-A9E83A1D4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A452AD7-0DCA-4B2B-A440-99FEE3D96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C29B9-DA74-4955-A32B-5607AF8F1067}" type="slidenum">
              <a:rPr lang="es-UY" smtClean="0"/>
              <a:t>‹Nº›</a:t>
            </a:fld>
            <a:endParaRPr lang="es-UY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080128E7-7D9B-44AE-AAB9-8FA7FE990FE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55276" y="141327"/>
            <a:ext cx="2687458" cy="725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9727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9A1D39-B2C9-436C-BA5F-B0A495812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8113712" cy="1325563"/>
          </a:xfr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UY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1A72389-90E4-4882-9AC9-A6946B001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E7E2468-3BA7-418B-B212-F8F844A29A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107CE2B-E7A1-422B-90CB-CE3C67E0E1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7B51B44-3F29-4966-A0A4-8F699BB464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3B09B90-F3CD-4028-8D70-66027DABA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BB29A-438C-40FC-80EB-EAE173B1252B}" type="datetimeFigureOut">
              <a:rPr lang="es-UY" smtClean="0"/>
              <a:t>25/4/2019</a:t>
            </a:fld>
            <a:endParaRPr lang="es-UY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1ACD77D-5604-43D4-84DB-087C09CBC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71BFD4C-E19D-42CF-AD78-994F31B65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C29B9-DA74-4955-A32B-5607AF8F1067}" type="slidenum">
              <a:rPr lang="es-UY" smtClean="0"/>
              <a:t>‹Nº›</a:t>
            </a:fld>
            <a:endParaRPr lang="es-UY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3E435D81-4E37-43FD-A9E9-C42EF12055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55276" y="141327"/>
            <a:ext cx="2687458" cy="725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7337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A6DDBE-5840-4D87-96E9-20649F57C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8450"/>
            <a:ext cx="8153400" cy="1325563"/>
          </a:xfr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UY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664EBFD-4B78-49F5-83EB-620BB8BF6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BB29A-438C-40FC-80EB-EAE173B1252B}" type="datetimeFigureOut">
              <a:rPr lang="es-UY" smtClean="0"/>
              <a:t>25/4/2019</a:t>
            </a:fld>
            <a:endParaRPr lang="es-UY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E6766BB-7140-435D-8D60-E6256D432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UY" dirty="0"/>
              <a:t>HELP – GWP WORKSHOP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0C1DC58-0F9A-4A50-B973-9FD81FC67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UY" dirty="0"/>
              <a:t>Alejandra Mujica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A7E41031-5EB4-45E0-A15F-C0DC7E5DA64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55276" y="141327"/>
            <a:ext cx="2687458" cy="725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925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8717FF6-D16F-4C33-84A9-D4ABFC734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BB29A-438C-40FC-80EB-EAE173B1252B}" type="datetimeFigureOut">
              <a:rPr lang="es-UY" smtClean="0"/>
              <a:t>25/4/2019</a:t>
            </a:fld>
            <a:endParaRPr lang="es-UY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A4400CD-3B5A-40EE-A050-8E7DA0666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9E530C4-8105-4FFA-AECC-FA1920BC4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C29B9-DA74-4955-A32B-5607AF8F1067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061524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4BD335-8510-44F4-8413-89BFEB3F5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373185D-26BE-4C90-AF68-0547776D11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04216FF-1E61-4924-8BBA-3CE5E708B5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2A386BC-EB63-4618-87DC-881662FEE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BB29A-438C-40FC-80EB-EAE173B1252B}" type="datetimeFigureOut">
              <a:rPr lang="es-UY" smtClean="0"/>
              <a:t>25/4/2019</a:t>
            </a:fld>
            <a:endParaRPr lang="es-UY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18F1BC3-BD28-457C-B3BF-31FF72EBC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DAF3F1A-6487-471A-A6EE-A12D5DF65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C29B9-DA74-4955-A32B-5607AF8F1067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733345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0DB84B-4C49-4800-88EC-A0F4C8859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01B3561-B01D-47D2-A6CC-5421F83C4F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Y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A73156E-9037-4662-A2E8-F8B30CC83F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8FABC41-FD01-411F-A4CA-10096A8A9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BB29A-438C-40FC-80EB-EAE173B1252B}" type="datetimeFigureOut">
              <a:rPr lang="es-UY" smtClean="0"/>
              <a:t>25/4/2019</a:t>
            </a:fld>
            <a:endParaRPr lang="es-UY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10E1EC-BA34-4D80-BA7A-CF13E566E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D5B091B-E233-4FD5-B7A8-D72984372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C29B9-DA74-4955-A32B-5607AF8F1067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960120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63D4AC3-B227-4B06-9FB4-0BFF0F9F6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8450"/>
            <a:ext cx="741997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UY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E6CDDB4-AA37-44B3-88CE-05499CA6E6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UY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56BD45F-C086-4EC4-9F0C-2A5F1D8F16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BB29A-438C-40FC-80EB-EAE173B1252B}" type="datetimeFigureOut">
              <a:rPr lang="es-UY" smtClean="0"/>
              <a:t>25/4/2019</a:t>
            </a:fld>
            <a:endParaRPr lang="es-U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DE29E70-DEA2-4FC2-B79A-76ED355985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4EB9B90-4391-4C6F-B027-B38959D9F6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C29B9-DA74-4955-A32B-5607AF8F1067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672029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9601BC-907C-417E-B6E7-F462B8A4E8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095373"/>
            <a:ext cx="12192000" cy="4152902"/>
          </a:xfrm>
          <a:solidFill>
            <a:srgbClr val="00A7E2"/>
          </a:solidFill>
        </p:spPr>
        <p:txBody>
          <a:bodyPr>
            <a:normAutofit fontScale="90000"/>
          </a:bodyPr>
          <a:lstStyle/>
          <a:p>
            <a:br>
              <a:rPr lang="es-UY" sz="4900" dirty="0"/>
            </a:br>
            <a:br>
              <a:rPr lang="es-UY" sz="4900" dirty="0"/>
            </a:br>
            <a:br>
              <a:rPr lang="es-UY" sz="4900" dirty="0"/>
            </a:br>
            <a:br>
              <a:rPr lang="es-UY" sz="4900" dirty="0"/>
            </a:br>
            <a:br>
              <a:rPr lang="es-UY" sz="4900" dirty="0"/>
            </a:br>
            <a:br>
              <a:rPr lang="es-UY" sz="4900" dirty="0"/>
            </a:br>
            <a:br>
              <a:rPr lang="es-UY" sz="4900" dirty="0"/>
            </a:br>
            <a:br>
              <a:rPr lang="es-UY" sz="4900" dirty="0"/>
            </a:br>
            <a:br>
              <a:rPr lang="es-UY" sz="4900" dirty="0"/>
            </a:br>
            <a:br>
              <a:rPr lang="es-UY" sz="4900" dirty="0"/>
            </a:br>
            <a:br>
              <a:rPr lang="es-UY" sz="4900" dirty="0"/>
            </a:br>
            <a:br>
              <a:rPr lang="es-UY" sz="4900" dirty="0"/>
            </a:br>
            <a:br>
              <a:rPr lang="es-UY" sz="4900" dirty="0"/>
            </a:br>
            <a:br>
              <a:rPr lang="es-UY" sz="4900" dirty="0"/>
            </a:br>
            <a:br>
              <a:rPr lang="es-UY" sz="4900" dirty="0"/>
            </a:br>
            <a:br>
              <a:rPr lang="es-UY" sz="4900" dirty="0"/>
            </a:br>
            <a:br>
              <a:rPr lang="es-UY" sz="4900" dirty="0"/>
            </a:br>
            <a:br>
              <a:rPr lang="es-UY" sz="4900" dirty="0"/>
            </a:br>
            <a:br>
              <a:rPr lang="es-UY" sz="4900" dirty="0"/>
            </a:br>
            <a:br>
              <a:rPr lang="es-UY" sz="4900" dirty="0"/>
            </a:br>
            <a:br>
              <a:rPr lang="es-UY" sz="4900" dirty="0"/>
            </a:br>
            <a:br>
              <a:rPr lang="es-UY" sz="4900" dirty="0"/>
            </a:br>
            <a:r>
              <a:rPr lang="en-US" sz="4900" dirty="0">
                <a:solidFill>
                  <a:schemeClr val="bg1"/>
                </a:solidFill>
              </a:rPr>
              <a:t>Overview of Water-related disaster and approaches in South America: Regional perspective</a:t>
            </a:r>
            <a:br>
              <a:rPr lang="es-UY" sz="4900" dirty="0">
                <a:solidFill>
                  <a:schemeClr val="bg1"/>
                </a:solidFill>
              </a:rPr>
            </a:br>
            <a:r>
              <a:rPr lang="es-UY" sz="4000" dirty="0">
                <a:solidFill>
                  <a:schemeClr val="bg1"/>
                </a:solidFill>
              </a:rPr>
              <a:t> </a:t>
            </a:r>
            <a:br>
              <a:rPr lang="es-UY" sz="4000" dirty="0">
                <a:solidFill>
                  <a:schemeClr val="bg1"/>
                </a:solidFill>
              </a:rPr>
            </a:br>
            <a:br>
              <a:rPr lang="es-UY" sz="4000" dirty="0"/>
            </a:br>
            <a:br>
              <a:rPr lang="es-UY" sz="1800" dirty="0"/>
            </a:br>
            <a:endParaRPr lang="es-UY" sz="18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5DF3AFD-4D06-44FA-9F30-AB44C9BE05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85725" y="5343525"/>
            <a:ext cx="12325348" cy="1590673"/>
          </a:xfrm>
          <a:solidFill>
            <a:srgbClr val="00B050"/>
          </a:solidFill>
        </p:spPr>
        <p:txBody>
          <a:bodyPr>
            <a:normAutofit fontScale="92500" lnSpcReduction="20000"/>
          </a:bodyPr>
          <a:lstStyle/>
          <a:p>
            <a:r>
              <a:rPr lang="es-UY" sz="4000" dirty="0">
                <a:solidFill>
                  <a:schemeClr val="bg1"/>
                </a:solidFill>
              </a:rPr>
              <a:t>HELP-GWP </a:t>
            </a:r>
            <a:r>
              <a:rPr lang="es-UY" sz="4000" dirty="0" err="1">
                <a:solidFill>
                  <a:schemeClr val="bg1"/>
                </a:solidFill>
              </a:rPr>
              <a:t>consultation</a:t>
            </a:r>
            <a:r>
              <a:rPr lang="es-UY" sz="4000" dirty="0">
                <a:solidFill>
                  <a:schemeClr val="bg1"/>
                </a:solidFill>
              </a:rPr>
              <a:t> meeting</a:t>
            </a:r>
          </a:p>
          <a:p>
            <a:r>
              <a:rPr lang="es-UY" dirty="0">
                <a:solidFill>
                  <a:schemeClr val="bg1"/>
                </a:solidFill>
              </a:rPr>
              <a:t>April 23, 2010 Montevideo – Uruguay</a:t>
            </a:r>
          </a:p>
          <a:p>
            <a:r>
              <a:rPr lang="es-UY" dirty="0">
                <a:solidFill>
                  <a:schemeClr val="bg1"/>
                </a:solidFill>
              </a:rPr>
              <a:t>Alejandra Mujica, GWP South </a:t>
            </a:r>
            <a:r>
              <a:rPr lang="es-UY" dirty="0" err="1">
                <a:solidFill>
                  <a:schemeClr val="bg1"/>
                </a:solidFill>
              </a:rPr>
              <a:t>America</a:t>
            </a:r>
            <a:br>
              <a:rPr lang="es-UY" dirty="0">
                <a:solidFill>
                  <a:schemeClr val="bg1"/>
                </a:solidFill>
              </a:rPr>
            </a:br>
            <a:endParaRPr lang="es-UY" dirty="0">
              <a:solidFill>
                <a:schemeClr val="bg1"/>
              </a:solidFill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CC732751-3E7E-415E-9039-06F183F2E51E}"/>
              </a:ext>
            </a:extLst>
          </p:cNvPr>
          <p:cNvSpPr/>
          <p:nvPr/>
        </p:nvSpPr>
        <p:spPr>
          <a:xfrm>
            <a:off x="0" y="-1"/>
            <a:ext cx="12192000" cy="10953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pic>
        <p:nvPicPr>
          <p:cNvPr id="2069" name="Picture 2">
            <a:extLst>
              <a:ext uri="{FF2B5EF4-FFF2-40B4-BE49-F238E27FC236}">
                <a16:creationId xmlns:a16="http://schemas.microsoft.com/office/drawing/2014/main" id="{DD4E50EF-0D1C-491F-93BF-8EAD67D72E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7775" y="57150"/>
            <a:ext cx="723900" cy="92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8" name="Picture 3">
            <a:extLst>
              <a:ext uri="{FF2B5EF4-FFF2-40B4-BE49-F238E27FC236}">
                <a16:creationId xmlns:a16="http://schemas.microsoft.com/office/drawing/2014/main" id="{D3880287-BF91-49B7-A33D-21C2E5E55B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5175" y="219075"/>
            <a:ext cx="71437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5" name="Imagen 4">
            <a:extLst>
              <a:ext uri="{FF2B5EF4-FFF2-40B4-BE49-F238E27FC236}">
                <a16:creationId xmlns:a16="http://schemas.microsoft.com/office/drawing/2014/main" id="{51A86CFF-7BAF-46B0-B0B8-FEE99EDD56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7025" y="292100"/>
            <a:ext cx="1984375" cy="53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Imagen 6">
            <a:extLst>
              <a:ext uri="{FF2B5EF4-FFF2-40B4-BE49-F238E27FC236}">
                <a16:creationId xmlns:a16="http://schemas.microsoft.com/office/drawing/2014/main" id="{07C06B82-70AD-4603-AC73-8F2E76724A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1300" y="280988"/>
            <a:ext cx="1984375" cy="53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7" name="Picture 5">
            <a:extLst>
              <a:ext uri="{FF2B5EF4-FFF2-40B4-BE49-F238E27FC236}">
                <a16:creationId xmlns:a16="http://schemas.microsoft.com/office/drawing/2014/main" id="{3867ADC1-AC50-448C-9FB2-34CFBBF7B6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38125"/>
            <a:ext cx="923925" cy="6159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22">
            <a:extLst>
              <a:ext uri="{FF2B5EF4-FFF2-40B4-BE49-F238E27FC236}">
                <a16:creationId xmlns:a16="http://schemas.microsoft.com/office/drawing/2014/main" id="{FC2D2052-7C9B-40A0-9568-7C388F525F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UY"/>
          </a:p>
        </p:txBody>
      </p:sp>
      <p:sp>
        <p:nvSpPr>
          <p:cNvPr id="12" name="Rectangle 23">
            <a:extLst>
              <a:ext uri="{FF2B5EF4-FFF2-40B4-BE49-F238E27FC236}">
                <a16:creationId xmlns:a16="http://schemas.microsoft.com/office/drawing/2014/main" id="{597F79CC-6DCE-470F-99FA-EC312CCF53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609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UY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		</a:t>
            </a:r>
            <a:endParaRPr kumimoji="0" lang="es-UY" altLang="es-UY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UY" altLang="es-UY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24">
            <a:extLst>
              <a:ext uri="{FF2B5EF4-FFF2-40B4-BE49-F238E27FC236}">
                <a16:creationId xmlns:a16="http://schemas.microsoft.com/office/drawing/2014/main" id="{4DBE331B-08CA-40DA-BB19-4AB84C939F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609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217579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999C46-FC18-417A-BE0A-B658B6DF5CD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Since I'm not a specialist I will only try to start some points for discussion</a:t>
            </a:r>
            <a:endParaRPr lang="es-UY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1997D26-4D00-4ABB-BA20-CF47B8EF2C5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015056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7977E4-9BE4-448B-AC3F-389D84A20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err="1"/>
              <a:t>Development</a:t>
            </a:r>
            <a:r>
              <a:rPr lang="es-UY" dirty="0"/>
              <a:t> of </a:t>
            </a:r>
            <a:r>
              <a:rPr lang="es-UY" dirty="0" err="1"/>
              <a:t>Latin</a:t>
            </a:r>
            <a:r>
              <a:rPr lang="es-UY" dirty="0"/>
              <a:t> </a:t>
            </a:r>
            <a:r>
              <a:rPr lang="es-UY" dirty="0" err="1"/>
              <a:t>America</a:t>
            </a:r>
            <a:endParaRPr lang="es-UY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5DDE33C-8592-458D-9163-FB34682BCC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LATAM and the </a:t>
            </a:r>
            <a:r>
              <a:rPr lang="en-US" b="1" dirty="0"/>
              <a:t>Sustainable Development Goals</a:t>
            </a:r>
          </a:p>
          <a:p>
            <a:endParaRPr lang="en-US" dirty="0"/>
          </a:p>
          <a:p>
            <a:r>
              <a:rPr lang="en-US" dirty="0"/>
              <a:t>Natural disasters as </a:t>
            </a:r>
            <a:r>
              <a:rPr lang="en-US" b="1" dirty="0"/>
              <a:t>barriers</a:t>
            </a:r>
            <a:r>
              <a:rPr lang="en-US" dirty="0"/>
              <a:t> to development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Thousands of </a:t>
            </a:r>
            <a:r>
              <a:rPr lang="en-US" b="1" dirty="0"/>
              <a:t>deaths</a:t>
            </a:r>
            <a:r>
              <a:rPr lang="en-US" dirty="0"/>
              <a:t>, millions of </a:t>
            </a:r>
            <a:r>
              <a:rPr lang="en-US" b="1" dirty="0"/>
              <a:t>people affected</a:t>
            </a:r>
            <a:r>
              <a:rPr lang="en-US" dirty="0"/>
              <a:t>, billions of </a:t>
            </a:r>
            <a:r>
              <a:rPr lang="en-US" b="1" dirty="0"/>
              <a:t>dollars invested……(I do not have the estimated figures)</a:t>
            </a:r>
          </a:p>
          <a:p>
            <a:endParaRPr lang="en-US" b="1" dirty="0"/>
          </a:p>
          <a:p>
            <a:r>
              <a:rPr lang="en-US" b="1" dirty="0"/>
              <a:t>POVERTY AND INEQUITY </a:t>
            </a:r>
            <a:r>
              <a:rPr lang="en-US" dirty="0"/>
              <a:t>(I have no doubt that it has been increasing)</a:t>
            </a:r>
            <a:endParaRPr lang="en-US" b="1" dirty="0"/>
          </a:p>
          <a:p>
            <a:endParaRPr lang="en-US" dirty="0"/>
          </a:p>
          <a:p>
            <a:endParaRPr lang="en-US" dirty="0"/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4104491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7977E4-9BE4-448B-AC3F-389D84A20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err="1"/>
              <a:t>Development</a:t>
            </a:r>
            <a:r>
              <a:rPr lang="es-UY" dirty="0"/>
              <a:t> of </a:t>
            </a:r>
            <a:r>
              <a:rPr lang="es-UY" dirty="0" err="1"/>
              <a:t>Latin</a:t>
            </a:r>
            <a:r>
              <a:rPr lang="es-UY" dirty="0"/>
              <a:t> </a:t>
            </a:r>
            <a:r>
              <a:rPr lang="es-UY" dirty="0" err="1"/>
              <a:t>America</a:t>
            </a:r>
            <a:endParaRPr lang="es-UY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5DDE33C-8592-458D-9163-FB34682BCC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dirty="0">
                <a:solidFill>
                  <a:schemeClr val="accent1"/>
                </a:solidFill>
              </a:rPr>
              <a:t>FINANCING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sz="3600" dirty="0"/>
              <a:t>response to the emergency 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/>
              <a:t>reconstruction</a:t>
            </a:r>
          </a:p>
          <a:p>
            <a:pPr marL="2286000" lvl="5" indent="0">
              <a:buNone/>
            </a:pPr>
            <a:endParaRPr lang="en-US" b="1" dirty="0"/>
          </a:p>
          <a:p>
            <a:pPr marL="2286000" lvl="5" indent="0">
              <a:buNone/>
            </a:pPr>
            <a:r>
              <a:rPr lang="en-US" b="1" dirty="0"/>
              <a:t>VERSUS</a:t>
            </a:r>
          </a:p>
          <a:p>
            <a:pPr marL="2286000" lvl="5" indent="0">
              <a:buNone/>
            </a:pPr>
            <a:endParaRPr lang="en-US" b="1" dirty="0"/>
          </a:p>
          <a:p>
            <a:pPr marL="2286000" lvl="5" indent="0">
              <a:buNone/>
            </a:pPr>
            <a:endParaRPr lang="en-US" b="1" dirty="0"/>
          </a:p>
          <a:p>
            <a:pPr lvl="5">
              <a:buFont typeface="Wingdings" pitchFamily="2" charset="2"/>
              <a:buChar char="Ø"/>
            </a:pPr>
            <a:r>
              <a:rPr lang="en-US" sz="2400" b="1" dirty="0">
                <a:solidFill>
                  <a:schemeClr val="accent1"/>
                </a:solidFill>
              </a:rPr>
              <a:t>PREVENTION  DISASTER</a:t>
            </a:r>
          </a:p>
          <a:p>
            <a:pPr lvl="5">
              <a:buFont typeface="Wingdings" pitchFamily="2" charset="2"/>
              <a:buChar char="Ø"/>
            </a:pPr>
            <a:r>
              <a:rPr lang="en-US" sz="2400" b="1" dirty="0">
                <a:solidFill>
                  <a:schemeClr val="accent1"/>
                </a:solidFill>
              </a:rPr>
              <a:t>PREPAREDNESS</a:t>
            </a:r>
          </a:p>
          <a:p>
            <a:pPr marL="2286000" lvl="5" indent="0">
              <a:buNone/>
            </a:pPr>
            <a:endParaRPr lang="en-US" b="1" dirty="0"/>
          </a:p>
          <a:p>
            <a:pPr marL="2286000" lvl="5" indent="0">
              <a:buNone/>
            </a:pPr>
            <a:endParaRPr lang="en-US" b="1" dirty="0"/>
          </a:p>
          <a:p>
            <a:pPr marL="2286000" lvl="5" indent="0">
              <a:buNone/>
            </a:pPr>
            <a:endParaRPr lang="en-US" b="1" dirty="0"/>
          </a:p>
          <a:p>
            <a:endParaRPr lang="en-US" dirty="0"/>
          </a:p>
          <a:p>
            <a:endParaRPr lang="en-US" dirty="0"/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3084183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7977E4-9BE4-448B-AC3F-389D84A20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err="1"/>
              <a:t>Development</a:t>
            </a:r>
            <a:r>
              <a:rPr lang="es-UY" dirty="0"/>
              <a:t> of </a:t>
            </a:r>
            <a:r>
              <a:rPr lang="es-UY" dirty="0" err="1"/>
              <a:t>Latin</a:t>
            </a:r>
            <a:r>
              <a:rPr lang="es-UY" dirty="0"/>
              <a:t> </a:t>
            </a:r>
            <a:r>
              <a:rPr lang="es-UY" dirty="0" err="1"/>
              <a:t>America</a:t>
            </a:r>
            <a:endParaRPr lang="es-UY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5DDE33C-8592-458D-9163-FB34682BCC36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marL="2286000" lvl="5" indent="0">
              <a:buNone/>
            </a:pPr>
            <a:endParaRPr lang="en-US" b="1" dirty="0"/>
          </a:p>
          <a:p>
            <a:pPr marL="2286000" lvl="5" indent="0">
              <a:buNone/>
            </a:pPr>
            <a:r>
              <a:rPr lang="en-US" sz="3200" b="1" dirty="0"/>
              <a:t>NATURAL DISASTERS</a:t>
            </a:r>
          </a:p>
          <a:p>
            <a:pPr marL="2286000" lvl="5" indent="0">
              <a:buNone/>
            </a:pPr>
            <a:endParaRPr lang="en-US" sz="3200" b="1" dirty="0"/>
          </a:p>
          <a:p>
            <a:pPr marL="2286000" lvl="5" indent="0">
              <a:buNone/>
            </a:pPr>
            <a:endParaRPr lang="en-US" sz="3200" b="1" dirty="0"/>
          </a:p>
          <a:p>
            <a:pPr marL="2286000" lvl="5" indent="0">
              <a:buNone/>
            </a:pPr>
            <a:r>
              <a:rPr lang="en-US" sz="3200" b="1" dirty="0"/>
              <a:t>SOCIAL FENOMENA          natural??</a:t>
            </a:r>
          </a:p>
          <a:p>
            <a:pPr marL="2286000" lvl="5" indent="0">
              <a:buNone/>
            </a:pPr>
            <a:r>
              <a:rPr lang="en-US" sz="3200" b="1" dirty="0"/>
              <a:t>					 social??</a:t>
            </a:r>
          </a:p>
          <a:p>
            <a:pPr marL="2286000" lvl="5" indent="0">
              <a:buNone/>
            </a:pPr>
            <a:endParaRPr lang="en-US" b="1" dirty="0"/>
          </a:p>
          <a:p>
            <a:endParaRPr lang="en-US" dirty="0"/>
          </a:p>
          <a:p>
            <a:endParaRPr lang="en-US" dirty="0"/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2716361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7977E4-9BE4-448B-AC3F-389D84A20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err="1"/>
              <a:t>Development</a:t>
            </a:r>
            <a:r>
              <a:rPr lang="es-UY" dirty="0"/>
              <a:t> of </a:t>
            </a:r>
            <a:r>
              <a:rPr lang="es-UY" dirty="0" err="1"/>
              <a:t>Latin</a:t>
            </a:r>
            <a:r>
              <a:rPr lang="es-UY" dirty="0"/>
              <a:t> </a:t>
            </a:r>
            <a:r>
              <a:rPr lang="es-UY" dirty="0" err="1"/>
              <a:t>America</a:t>
            </a:r>
            <a:endParaRPr lang="es-UY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5DDE33C-8592-458D-9163-FB34682BCC36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marL="2286000" lvl="5" indent="0">
              <a:buNone/>
            </a:pPr>
            <a:endParaRPr lang="en-US" b="1" dirty="0"/>
          </a:p>
          <a:p>
            <a:pPr lvl="5">
              <a:buFont typeface="Wingdings" pitchFamily="2" charset="2"/>
              <a:buChar char="v"/>
            </a:pPr>
            <a:r>
              <a:rPr lang="en-US" b="1" dirty="0"/>
              <a:t> RISK MANAGEMENT</a:t>
            </a:r>
          </a:p>
          <a:p>
            <a:pPr lvl="5">
              <a:buFont typeface="Wingdings" pitchFamily="2" charset="2"/>
              <a:buChar char="v"/>
            </a:pPr>
            <a:endParaRPr lang="en-US" b="1" dirty="0"/>
          </a:p>
          <a:p>
            <a:pPr lvl="5">
              <a:buFont typeface="Wingdings" pitchFamily="2" charset="2"/>
              <a:buChar char="v"/>
            </a:pPr>
            <a:r>
              <a:rPr lang="en-US" b="1" dirty="0"/>
              <a:t>VULNERABILITY</a:t>
            </a:r>
          </a:p>
          <a:p>
            <a:pPr lvl="5">
              <a:buFont typeface="Wingdings" pitchFamily="2" charset="2"/>
              <a:buChar char="v"/>
            </a:pPr>
            <a:endParaRPr lang="en-US" b="1" dirty="0"/>
          </a:p>
          <a:p>
            <a:pPr lvl="5">
              <a:buFont typeface="Wingdings" pitchFamily="2" charset="2"/>
              <a:buChar char="v"/>
            </a:pPr>
            <a:r>
              <a:rPr lang="en-US" b="1" dirty="0"/>
              <a:t>NO COUNTRY IS OUTSIDE OF THESE FENOMENA</a:t>
            </a:r>
          </a:p>
          <a:p>
            <a:pPr lvl="5">
              <a:buFont typeface="Wingdings" pitchFamily="2" charset="2"/>
              <a:buChar char="v"/>
            </a:pPr>
            <a:endParaRPr lang="en-US" b="1" dirty="0"/>
          </a:p>
          <a:p>
            <a:pPr marL="2286000" lvl="5" indent="0">
              <a:buNone/>
            </a:pPr>
            <a:endParaRPr lang="en-US" b="1" dirty="0"/>
          </a:p>
          <a:p>
            <a:pPr marL="2286000" lvl="5" indent="0">
              <a:buNone/>
            </a:pPr>
            <a:endParaRPr lang="en-US" b="1" dirty="0"/>
          </a:p>
          <a:p>
            <a:pPr marL="2286000" lvl="5" indent="0">
              <a:buNone/>
            </a:pPr>
            <a:r>
              <a:rPr lang="en-US" b="1" dirty="0"/>
              <a:t>                                                              Thank you!</a:t>
            </a:r>
          </a:p>
          <a:p>
            <a:pPr lvl="5">
              <a:buFont typeface="Wingdings" pitchFamily="2" charset="2"/>
              <a:buChar char="v"/>
            </a:pPr>
            <a:endParaRPr lang="en-US" b="1" dirty="0"/>
          </a:p>
          <a:p>
            <a:endParaRPr lang="en-US" dirty="0"/>
          </a:p>
          <a:p>
            <a:endParaRPr lang="en-US" dirty="0"/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17079851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127</Words>
  <Application>Microsoft Office PowerPoint</Application>
  <PresentationFormat>Panorámica</PresentationFormat>
  <Paragraphs>52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Tema de Office</vt:lpstr>
      <vt:lpstr>                      Overview of Water-related disaster and approaches in South America: Regional perspective     </vt:lpstr>
      <vt:lpstr>Since I'm not a specialist I will only try to start some points for discussion</vt:lpstr>
      <vt:lpstr>Development of Latin America</vt:lpstr>
      <vt:lpstr>Development of Latin America</vt:lpstr>
      <vt:lpstr>Development of Latin America</vt:lpstr>
      <vt:lpstr>Development of Latin America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Invitación Cena para los expertos del evento  HELP-GWP consultation meeting en Restaurant Hemmingway</dc:title>
  <dc:creator>Corina Piaggio</dc:creator>
  <cp:lastModifiedBy>Corina Piaggio</cp:lastModifiedBy>
  <cp:revision>15</cp:revision>
  <dcterms:created xsi:type="dcterms:W3CDTF">2019-04-10T18:13:14Z</dcterms:created>
  <dcterms:modified xsi:type="dcterms:W3CDTF">2019-04-25T13:05:13Z</dcterms:modified>
</cp:coreProperties>
</file>