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885" r:id="rId2"/>
    <p:sldId id="1322" r:id="rId3"/>
    <p:sldId id="1325" r:id="rId4"/>
    <p:sldId id="1324" r:id="rId5"/>
    <p:sldId id="1323" r:id="rId6"/>
    <p:sldId id="1326" r:id="rId7"/>
    <p:sldId id="1327" r:id="rId8"/>
    <p:sldId id="1329" r:id="rId9"/>
    <p:sldId id="1328" r:id="rId10"/>
    <p:sldId id="1333" r:id="rId11"/>
    <p:sldId id="1335" r:id="rId12"/>
    <p:sldId id="1337" r:id="rId13"/>
    <p:sldId id="1339" r:id="rId14"/>
    <p:sldId id="1340" r:id="rId15"/>
    <p:sldId id="1341" r:id="rId16"/>
    <p:sldId id="1342" r:id="rId17"/>
    <p:sldId id="1345" r:id="rId18"/>
    <p:sldId id="1331" r:id="rId19"/>
    <p:sldId id="1343" r:id="rId20"/>
    <p:sldId id="1346" r:id="rId21"/>
    <p:sldId id="1349" r:id="rId22"/>
    <p:sldId id="1353" r:id="rId23"/>
    <p:sldId id="1351" r:id="rId24"/>
    <p:sldId id="1352" r:id="rId25"/>
    <p:sldId id="1347" r:id="rId26"/>
  </p:sldIdLst>
  <p:sldSz cx="9144000" cy="6858000" type="screen4x3"/>
  <p:notesSz cx="9926638" cy="6797675"/>
  <p:defaultTextStyle>
    <a:defPPr>
      <a:defRPr lang="pt-BR"/>
    </a:defPPr>
    <a:lvl1pPr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>
          <p15:clr>
            <a:srgbClr val="A4A3A4"/>
          </p15:clr>
        </p15:guide>
        <p15:guide id="2" pos="312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ECFF"/>
    <a:srgbClr val="FFFF00"/>
    <a:srgbClr val="6699FF"/>
    <a:srgbClr val="CDE7E4"/>
    <a:srgbClr val="00FF99"/>
    <a:srgbClr val="C8F5A9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79" autoAdjust="0"/>
    <p:restoredTop sz="99831" autoAdjust="0"/>
  </p:normalViewPr>
  <p:slideViewPr>
    <p:cSldViewPr>
      <p:cViewPr varScale="1">
        <p:scale>
          <a:sx n="67" d="100"/>
          <a:sy n="67" d="100"/>
        </p:scale>
        <p:origin x="1100" y="48"/>
      </p:cViewPr>
      <p:guideLst>
        <p:guide orient="horz" pos="2205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0" d="100"/>
          <a:sy n="60" d="100"/>
        </p:scale>
        <p:origin x="-1722" y="-84"/>
      </p:cViewPr>
      <p:guideLst>
        <p:guide orient="horz" pos="2141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58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1338" y="0"/>
            <a:ext cx="430371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58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6363"/>
            <a:ext cx="4302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58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1338" y="6456363"/>
            <a:ext cx="430371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C7925D20-6F63-4D9D-ABF2-FFC604C6615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42088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529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1338" y="0"/>
            <a:ext cx="430371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37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3900" y="509588"/>
            <a:ext cx="3398838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29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188" y="3228975"/>
            <a:ext cx="7942262" cy="305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/>
              <a:t>Clique para editar os estilos do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2529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6363"/>
            <a:ext cx="4302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529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1338" y="6456363"/>
            <a:ext cx="430371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22462E91-69BD-4813-ACA1-1CD45EC6BD4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21597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CD60D1-2D5C-49EB-AF40-F6E66C8634D0}" type="slidenum">
              <a:rPr lang="pt-BR" smtClean="0">
                <a:latin typeface="Arial" charset="0"/>
              </a:rPr>
              <a:pPr/>
              <a:t>2</a:t>
            </a:fld>
            <a:endParaRPr lang="pt-BR">
              <a:latin typeface="Arial" charset="0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FB2C0C2-A9D8-40AF-B872-36BBE2729F1A}" type="slidenum">
              <a:rPr lang="pt-BR" altLang="pt-BR" smtClean="0"/>
              <a:pPr eaLnBrk="1" hangingPunct="1"/>
              <a:t>21</a:t>
            </a:fld>
            <a:endParaRPr lang="pt-BR" altLang="pt-BR"/>
          </a:p>
        </p:txBody>
      </p:sp>
      <p:sp>
        <p:nvSpPr>
          <p:cNvPr id="454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4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13DB6-6353-49A5-9758-7DCAADAEF1D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6927-0705-4DD6-9A2F-C69C0FED21B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0B4226-6FD4-4D45-8576-CBDBBA41664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0BC52A-A4CE-46A7-8C54-B313A77B5AB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conteúd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53B4B6-E8AB-40C2-ADDD-11A5BCEE8B3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812F5F-89AF-4D0F-A978-74D31EB3037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0408D9-2FD8-4167-8D85-0B7322CEC7E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1F07F6-394C-4BB5-9C81-1EEB2CF7965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A03FA1-2704-47B7-B7F1-50DAA9C1664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7C1287-0606-4043-B7D9-E2F018EE3D4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9CB587-BD13-4F58-AF1C-12D97F43FA8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5189C5-70C9-40F4-BFF6-A97864DD40C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3A35CE-50CA-4881-AA38-C0474817F55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D6BEFD-0961-45F3-939B-130B0FC27F3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05FF01-D79E-44B7-B1FA-D88C218A359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6A269865-FB6F-4269-A83B-E82DE83A8B3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eg"/><Relationship Id="rId5" Type="http://schemas.openxmlformats.org/officeDocument/2006/relationships/image" Target="../media/image4.gif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3.jpeg"/><Relationship Id="rId7" Type="http://schemas.openxmlformats.org/officeDocument/2006/relationships/image" Target="../media/image25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8.jpeg"/><Relationship Id="rId4" Type="http://schemas.openxmlformats.org/officeDocument/2006/relationships/image" Target="../media/image5.jpeg"/><Relationship Id="rId9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D4E93C-447A-475D-A177-5FFAFDEBDEB9}" type="slidenum">
              <a:rPr lang="pt-BR" smtClean="0"/>
              <a:pPr>
                <a:defRPr/>
              </a:pPr>
              <a:t>1</a:t>
            </a:fld>
            <a:endParaRPr lang="pt-BR"/>
          </a:p>
        </p:txBody>
      </p:sp>
      <p:sp>
        <p:nvSpPr>
          <p:cNvPr id="11267" name="Text Box 4"/>
          <p:cNvSpPr txBox="1">
            <a:spLocks noChangeArrowheads="1"/>
          </p:cNvSpPr>
          <p:nvPr/>
        </p:nvSpPr>
        <p:spPr bwMode="auto">
          <a:xfrm>
            <a:off x="0" y="3411584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2000" dirty="0">
                <a:latin typeface="Times New Roman" pitchFamily="18" charset="0"/>
              </a:rPr>
              <a:t>Natural Disasters Research Group (</a:t>
            </a:r>
            <a:r>
              <a:rPr lang="en-US" sz="2000">
                <a:latin typeface="Times New Roman" pitchFamily="18" charset="0"/>
              </a:rPr>
              <a:t>GPDEN)</a:t>
            </a:r>
            <a:endParaRPr lang="en-US" sz="2000" dirty="0">
              <a:latin typeface="Times New Roman" pitchFamily="18" charset="0"/>
            </a:endParaRPr>
          </a:p>
          <a:p>
            <a:pPr algn="l"/>
            <a:r>
              <a:rPr lang="en-US" sz="2000" dirty="0">
                <a:latin typeface="Times New Roman" pitchFamily="18" charset="0"/>
              </a:rPr>
              <a:t>Hydraulic Research Institute (IPH)</a:t>
            </a:r>
          </a:p>
          <a:p>
            <a:pPr algn="l"/>
            <a:r>
              <a:rPr lang="en-US" sz="2000" dirty="0">
                <a:latin typeface="Times New Roman" pitchFamily="18" charset="0"/>
              </a:rPr>
              <a:t>Federal University of Rio Grande do </a:t>
            </a:r>
            <a:r>
              <a:rPr lang="en-US" sz="2000" dirty="0" err="1">
                <a:latin typeface="Times New Roman" pitchFamily="18" charset="0"/>
              </a:rPr>
              <a:t>Sul</a:t>
            </a:r>
            <a:r>
              <a:rPr lang="en-US" sz="2000" dirty="0">
                <a:latin typeface="Times New Roman" pitchFamily="18" charset="0"/>
              </a:rPr>
              <a:t> (UFRGS), Brazil</a:t>
            </a:r>
          </a:p>
        </p:txBody>
      </p:sp>
      <p:sp>
        <p:nvSpPr>
          <p:cNvPr id="11268" name="CaixaDeTexto 6"/>
          <p:cNvSpPr txBox="1">
            <a:spLocks noChangeArrowheads="1"/>
          </p:cNvSpPr>
          <p:nvPr/>
        </p:nvSpPr>
        <p:spPr bwMode="auto">
          <a:xfrm>
            <a:off x="0" y="1772816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Some problems of water-related disaster risk reduction in (southern) Brazil</a:t>
            </a:r>
            <a:endParaRPr lang="pt-BR" sz="36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9" name="Text Box 6"/>
          <p:cNvSpPr txBox="1">
            <a:spLocks noChangeArrowheads="1"/>
          </p:cNvSpPr>
          <p:nvPr/>
        </p:nvSpPr>
        <p:spPr bwMode="auto">
          <a:xfrm>
            <a:off x="0" y="2965888"/>
            <a:ext cx="418645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pt-BR" sz="2800" b="1" dirty="0">
                <a:latin typeface="Times New Roman" pitchFamily="18" charset="0"/>
              </a:rPr>
              <a:t>Prof. </a:t>
            </a:r>
            <a:r>
              <a:rPr lang="pt-BR" sz="2800" b="1" dirty="0" err="1">
                <a:latin typeface="Times New Roman" pitchFamily="18" charset="0"/>
              </a:rPr>
              <a:t>Masato</a:t>
            </a:r>
            <a:r>
              <a:rPr lang="pt-BR" sz="2800" b="1" dirty="0">
                <a:latin typeface="Times New Roman" pitchFamily="18" charset="0"/>
              </a:rPr>
              <a:t> </a:t>
            </a:r>
            <a:r>
              <a:rPr lang="pt-BR" sz="2800" b="1" dirty="0" err="1">
                <a:latin typeface="Times New Roman" pitchFamily="18" charset="0"/>
              </a:rPr>
              <a:t>Kobiyama</a:t>
            </a:r>
            <a:endParaRPr lang="pt-BR" sz="2800" b="1" dirty="0">
              <a:latin typeface="Times New Roman" pitchFamily="18" charset="0"/>
            </a:endParaRPr>
          </a:p>
        </p:txBody>
      </p:sp>
      <p:sp>
        <p:nvSpPr>
          <p:cNvPr id="11270" name="CaixaDeTexto 11"/>
          <p:cNvSpPr txBox="1">
            <a:spLocks noChangeArrowheads="1"/>
          </p:cNvSpPr>
          <p:nvPr/>
        </p:nvSpPr>
        <p:spPr bwMode="auto">
          <a:xfrm>
            <a:off x="1763688" y="0"/>
            <a:ext cx="547260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Montevideo, Uruguay, 23 April 2019</a:t>
            </a:r>
          </a:p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HELP-GWP consultation meeting on </a:t>
            </a:r>
          </a:p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Draft Principles on Investment and Financing for Water-related Disaster Risk Reduction </a:t>
            </a:r>
          </a:p>
        </p:txBody>
      </p:sp>
      <p:pic>
        <p:nvPicPr>
          <p:cNvPr id="11273" name="Picture 3"/>
          <p:cNvPicPr>
            <a:picLocks noChangeAspect="1" noChangeArrowheads="1"/>
          </p:cNvPicPr>
          <p:nvPr/>
        </p:nvPicPr>
        <p:blipFill>
          <a:blip r:embed="rId2" cstate="print"/>
          <a:srcRect l="83665" t="57561" r="5704" b="25430"/>
          <a:stretch>
            <a:fillRect/>
          </a:stretch>
        </p:blipFill>
        <p:spPr bwMode="auto">
          <a:xfrm>
            <a:off x="998896" y="0"/>
            <a:ext cx="785818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" y="768472"/>
            <a:ext cx="1226216" cy="1004344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144" y="4437112"/>
            <a:ext cx="1815666" cy="2420888"/>
          </a:xfrm>
          <a:prstGeom prst="rect">
            <a:avLst/>
          </a:prstGeom>
        </p:spPr>
      </p:pic>
      <p:pic>
        <p:nvPicPr>
          <p:cNvPr id="36866" name="Picture 2" descr="Resultado de imagem para ufrg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899592" cy="503771"/>
          </a:xfrm>
          <a:prstGeom prst="rect">
            <a:avLst/>
          </a:prstGeom>
          <a:noFill/>
        </p:spPr>
      </p:pic>
      <p:pic>
        <p:nvPicPr>
          <p:cNvPr id="16" name="Picture 2" descr="timbé_3_26"/>
          <p:cNvPicPr>
            <a:picLocks noGrp="1" noChangeAspect="1" noChangeArrowheads="1"/>
          </p:cNvPicPr>
          <p:nvPr>
            <p:ph/>
          </p:nvPr>
        </p:nvPicPr>
        <p:blipFill>
          <a:blip r:embed="rId6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73" b="911"/>
          <a:stretch>
            <a:fillRect/>
          </a:stretch>
        </p:blipFill>
        <p:spPr>
          <a:xfrm>
            <a:off x="5635116" y="4437112"/>
            <a:ext cx="3508884" cy="2420887"/>
          </a:xfrm>
          <a:noFill/>
          <a:ln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931" y="544912"/>
            <a:ext cx="962069" cy="1227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0"/>
            <a:ext cx="2123728" cy="550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4" descr="http://www.aa.med.br/upload/galeria/Represa%20e%20Deslizamento%20Rio%20Cunha%202.jpg"/>
          <p:cNvPicPr>
            <a:picLocks noChangeAspect="1" noChangeArrowheads="1"/>
          </p:cNvPicPr>
          <p:nvPr/>
        </p:nvPicPr>
        <p:blipFill>
          <a:blip r:embed="rId9" cstate="print"/>
          <a:srcRect l="13330"/>
          <a:stretch>
            <a:fillRect/>
          </a:stretch>
        </p:blipFill>
        <p:spPr bwMode="auto">
          <a:xfrm>
            <a:off x="-1" y="4437112"/>
            <a:ext cx="3730123" cy="24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624886"/>
              </p:ext>
            </p:extLst>
          </p:nvPr>
        </p:nvGraphicFramePr>
        <p:xfrm>
          <a:off x="107503" y="651026"/>
          <a:ext cx="8797223" cy="2319144"/>
        </p:xfrm>
        <a:graphic>
          <a:graphicData uri="http://schemas.openxmlformats.org/drawingml/2006/table">
            <a:tbl>
              <a:tblPr/>
              <a:tblGrid>
                <a:gridCol w="19618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24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31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47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21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872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0609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795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865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Monitoring</a:t>
                      </a:r>
                      <a:endParaRPr lang="pt-BR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Drainage area (km</a:t>
                      </a:r>
                      <a:r>
                        <a:rPr lang="en-US" sz="2000" baseline="30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  <a:r>
                        <a:rPr lang="en-US" sz="2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</a:t>
                      </a:r>
                      <a:endParaRPr lang="pt-BR" sz="2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65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Purpose</a:t>
                      </a:r>
                      <a:endParaRPr lang="pt-BR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0 -500 </a:t>
                      </a:r>
                      <a:endParaRPr lang="pt-BR" sz="2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501-5000</a:t>
                      </a:r>
                      <a:endParaRPr lang="pt-BR" sz="2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5001-50000</a:t>
                      </a:r>
                      <a:endParaRPr lang="pt-BR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50,001-500,000</a:t>
                      </a:r>
                      <a:endParaRPr lang="pt-BR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&gt;500,000</a:t>
                      </a:r>
                      <a:endParaRPr lang="pt-BR" sz="2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65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Rainfall</a:t>
                      </a:r>
                      <a:endParaRPr lang="pt-BR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endParaRPr lang="pt-BR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  <a:endParaRPr lang="pt-BR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  <a:endParaRPr lang="pt-BR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</a:t>
                      </a:r>
                      <a:endParaRPr lang="pt-BR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</a:t>
                      </a:r>
                      <a:endParaRPr lang="pt-BR" sz="2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65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Lake</a:t>
                      </a:r>
                      <a:endParaRPr lang="pt-BR" sz="2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endParaRPr lang="pt-BR" sz="2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endParaRPr lang="pt-BR" sz="2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endParaRPr lang="pt-BR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endParaRPr lang="pt-BR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endParaRPr lang="pt-BR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65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River</a:t>
                      </a:r>
                      <a:endParaRPr lang="pt-BR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endParaRPr lang="pt-BR" sz="2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  <a:endParaRPr lang="pt-BR" sz="2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  <a:endParaRPr lang="pt-BR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</a:t>
                      </a:r>
                      <a:endParaRPr lang="pt-BR" sz="2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</a:t>
                      </a:r>
                      <a:endParaRPr lang="pt-BR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65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Sediment</a:t>
                      </a:r>
                      <a:endParaRPr lang="pt-BR" sz="2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endParaRPr lang="pt-BR" sz="2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  <a:endParaRPr lang="pt-BR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  <a:endParaRPr lang="pt-BR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  <a:endParaRPr lang="pt-BR" sz="2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  <a:endParaRPr lang="pt-BR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4941" t="26367" r="48229" b="9179"/>
          <a:stretch>
            <a:fillRect/>
          </a:stretch>
        </p:blipFill>
        <p:spPr bwMode="auto">
          <a:xfrm>
            <a:off x="3915065" y="2996952"/>
            <a:ext cx="4989661" cy="3861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aixaDeTexto 5"/>
          <p:cNvSpPr txBox="1"/>
          <p:nvPr/>
        </p:nvSpPr>
        <p:spPr>
          <a:xfrm>
            <a:off x="107504" y="2924944"/>
            <a:ext cx="3312368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ANA-ANEEL Joint Resolution No. 3 (2010)</a:t>
            </a:r>
            <a:endParaRPr lang="pt-BR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227538" y="5157192"/>
            <a:ext cx="3312368" cy="15696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Recommended minimum densities of stations (area in km</a:t>
            </a:r>
            <a:r>
              <a:rPr lang="en-US" sz="240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per station) by WMO (2008)</a:t>
            </a:r>
            <a:endParaRPr lang="pt-BR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2.2. Monitoring system</a:t>
            </a:r>
          </a:p>
        </p:txBody>
      </p:sp>
    </p:spTree>
    <p:extLst>
      <p:ext uri="{BB962C8B-B14F-4D97-AF65-F5344CB8AC3E}">
        <p14:creationId xmlns:p14="http://schemas.microsoft.com/office/powerpoint/2010/main" val="32995554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PH\Downloads\Rio Grande do Sul - Estações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8" r="7663" b="2317"/>
          <a:stretch/>
        </p:blipFill>
        <p:spPr bwMode="auto">
          <a:xfrm>
            <a:off x="42561" y="335815"/>
            <a:ext cx="9101439" cy="633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4750775" y="4643446"/>
            <a:ext cx="4393225" cy="193899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pt-B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According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pt-B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Hidroweb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/ANA,  </a:t>
            </a:r>
            <a:r>
              <a:rPr lang="pt-B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Rio Grande do Sul </a:t>
            </a:r>
            <a:r>
              <a:rPr lang="pt-B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state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(281.748 km²) </a:t>
            </a:r>
            <a:r>
              <a:rPr lang="pt-B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has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501 </a:t>
            </a:r>
            <a:r>
              <a:rPr lang="pt-B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river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gauges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pt-B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535 </a:t>
            </a:r>
            <a:r>
              <a:rPr lang="pt-B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rainfall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station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pt-B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562 </a:t>
            </a:r>
            <a:r>
              <a:rPr lang="pt-BR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km²</a:t>
            </a:r>
            <a:r>
              <a:rPr lang="pt-B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 1 </a:t>
            </a:r>
            <a:r>
              <a:rPr lang="pt-BR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river</a:t>
            </a:r>
            <a:r>
              <a:rPr lang="pt-B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gauge</a:t>
            </a:r>
            <a:endParaRPr lang="pt-B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t-B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526 </a:t>
            </a:r>
            <a:r>
              <a:rPr lang="pt-BR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km²</a:t>
            </a:r>
            <a:r>
              <a:rPr lang="pt-B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 1 </a:t>
            </a:r>
            <a:r>
              <a:rPr lang="pt-BR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rainfall</a:t>
            </a:r>
            <a:r>
              <a:rPr lang="pt-B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station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9047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54A93F-A275-4291-91B6-0B8658ABE0A8}" type="slidenum">
              <a:rPr lang="pt-BR" smtClean="0"/>
              <a:pPr>
                <a:defRPr/>
              </a:pPr>
              <a:t>12</a:t>
            </a:fld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4572000" cy="3429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" y="3810000"/>
            <a:ext cx="4572000" cy="30480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813811"/>
            <a:ext cx="4566284" cy="3044189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4747721" y="150167"/>
            <a:ext cx="4214842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Rolante/RS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in January 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2017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716" y="765811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835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3A35CE-50CA-4881-AA38-C0474817F550}" type="slidenum">
              <a:rPr lang="pt-BR" smtClean="0"/>
              <a:pPr>
                <a:defRPr/>
              </a:pPr>
              <a:t>13</a:t>
            </a:fld>
            <a:endParaRPr lang="pt-B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777" y="5894"/>
            <a:ext cx="9133813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aixaDeTexto 4"/>
          <p:cNvSpPr txBox="1"/>
          <p:nvPr/>
        </p:nvSpPr>
        <p:spPr>
          <a:xfrm>
            <a:off x="4211960" y="4608980"/>
            <a:ext cx="4607103" cy="15696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Accumulated  precipitation estimated only with data obtained at the official monitoring stations (SEMA-GPDEN, 2017)</a:t>
            </a:r>
            <a:r>
              <a:rPr lang="en-US" i="1" dirty="0"/>
              <a:t>.</a:t>
            </a:r>
            <a:endParaRPr lang="en-US" dirty="0"/>
          </a:p>
        </p:txBody>
      </p:sp>
      <p:grpSp>
        <p:nvGrpSpPr>
          <p:cNvPr id="7" name="Grupo 6"/>
          <p:cNvGrpSpPr>
            <a:grpSpLocks noChangeAspect="1"/>
          </p:cNvGrpSpPr>
          <p:nvPr/>
        </p:nvGrpSpPr>
        <p:grpSpPr>
          <a:xfrm>
            <a:off x="92324" y="3140968"/>
            <a:ext cx="3500862" cy="3713842"/>
            <a:chOff x="4997669" y="425668"/>
            <a:chExt cx="4146331" cy="4398579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54454" t="2989" r="1" b="3055"/>
            <a:stretch/>
          </p:blipFill>
          <p:spPr bwMode="auto">
            <a:xfrm>
              <a:off x="4997669" y="425668"/>
              <a:ext cx="4146331" cy="43985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22129" t="90342" r="51674" b="3256"/>
            <a:stretch/>
          </p:blipFill>
          <p:spPr bwMode="auto">
            <a:xfrm>
              <a:off x="5148064" y="4524505"/>
              <a:ext cx="2384933" cy="2997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3A35CE-50CA-4881-AA38-C0474817F550}" type="slidenum">
              <a:rPr lang="pt-BR" smtClean="0"/>
              <a:pPr>
                <a:defRPr/>
              </a:pPr>
              <a:t>14</a:t>
            </a:fld>
            <a:endParaRPr lang="pt-BR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8501090" cy="601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aixaDeTexto 3"/>
          <p:cNvSpPr txBox="1"/>
          <p:nvPr/>
        </p:nvSpPr>
        <p:spPr>
          <a:xfrm>
            <a:off x="714348" y="5857892"/>
            <a:ext cx="8143932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Localities of the official monitoring station (rain in mm) and of the rainfall measuring points by farmers (SEMA-GPDEN, 2017)</a:t>
            </a:r>
            <a:r>
              <a:rPr lang="en-US" i="1" dirty="0"/>
              <a:t>.</a:t>
            </a:r>
            <a:endParaRPr lang="en-US" dirty="0"/>
          </a:p>
        </p:txBody>
      </p:sp>
      <p:graphicFrame>
        <p:nvGraphicFramePr>
          <p:cNvPr id="7" name="Tabela 6"/>
          <p:cNvGraphicFramePr>
            <a:graphicFrameLocks noGrp="1"/>
          </p:cNvGraphicFramePr>
          <p:nvPr/>
        </p:nvGraphicFramePr>
        <p:xfrm>
          <a:off x="259312" y="3949966"/>
          <a:ext cx="2571736" cy="2804160"/>
        </p:xfrm>
        <a:graphic>
          <a:graphicData uri="http://schemas.openxmlformats.org/drawingml/2006/table">
            <a:tbl>
              <a:tblPr/>
              <a:tblGrid>
                <a:gridCol w="884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74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85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Point</a:t>
                      </a:r>
                      <a:endParaRPr lang="pt-BR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Rainfall</a:t>
                      </a:r>
                      <a:r>
                        <a:rPr lang="pt-BR" sz="2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(mm)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5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5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180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5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130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5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272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5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5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5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53B4B6-E8AB-40C2-ADDD-11A5BCEE8B32}" type="slidenum">
              <a:rPr lang="pt-BR" smtClean="0"/>
              <a:pPr>
                <a:defRPr/>
              </a:pPr>
              <a:t>15</a:t>
            </a:fld>
            <a:endParaRPr lang="pt-BR"/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2196701" cy="292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-1"/>
            <a:ext cx="2214578" cy="295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0"/>
            <a:ext cx="2250280" cy="300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93720" y="-1"/>
            <a:ext cx="2250280" cy="3000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857628"/>
            <a:ext cx="3857618" cy="2571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14942" y="3857628"/>
            <a:ext cx="3500430" cy="2624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aixaDeTexto 8"/>
          <p:cNvSpPr txBox="1"/>
          <p:nvPr/>
        </p:nvSpPr>
        <p:spPr>
          <a:xfrm>
            <a:off x="928662" y="3071810"/>
            <a:ext cx="642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P1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3500430" y="3000372"/>
            <a:ext cx="642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P2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5857884" y="3071810"/>
            <a:ext cx="642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P3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8072462" y="3143248"/>
            <a:ext cx="642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P5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785786" y="6396335"/>
            <a:ext cx="642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P6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7500958" y="6396335"/>
            <a:ext cx="642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P7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3A35CE-50CA-4881-AA38-C0474817F550}" type="slidenum">
              <a:rPr lang="pt-BR" smtClean="0"/>
              <a:pPr>
                <a:defRPr/>
              </a:pPr>
              <a:t>16</a:t>
            </a:fld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500034" y="500042"/>
            <a:ext cx="80010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It is very difficult and complicated to carry out scientific studies and preventive measures for reducing hydrological disasters with the actual number of rainfall gauge and discharge stations.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331640" y="2420888"/>
            <a:ext cx="6311054" cy="58477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A citizen science is strongly desired!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97546" y="3693396"/>
            <a:ext cx="3938549" cy="295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1476" y="3693395"/>
            <a:ext cx="2214579" cy="295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 descr="C:\Users\IPH\Downloads\IMG_17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51" y="3697410"/>
            <a:ext cx="2214578" cy="295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54A93F-A275-4291-91B6-0B8658ABE0A8}" type="slidenum">
              <a:rPr lang="pt-BR" smtClean="0"/>
              <a:pPr>
                <a:defRPr/>
              </a:pPr>
              <a:t>17</a:t>
            </a:fld>
            <a:endParaRPr lang="pt-BR"/>
          </a:p>
        </p:txBody>
      </p:sp>
      <p:pic>
        <p:nvPicPr>
          <p:cNvPr id="263170" name="Picture 2" descr="http://www.cemaden.gov.br/wp-content/uploads/2016/05/cemaden-fluxograma-de-acoes-1024x6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260572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rma livre 6"/>
          <p:cNvSpPr/>
          <p:nvPr/>
        </p:nvSpPr>
        <p:spPr>
          <a:xfrm>
            <a:off x="0" y="1444388"/>
            <a:ext cx="5807123" cy="5413612"/>
          </a:xfrm>
          <a:custGeom>
            <a:avLst/>
            <a:gdLst>
              <a:gd name="connsiteX0" fmla="*/ 3446060 w 5807123"/>
              <a:gd name="connsiteY0" fmla="*/ 100084 h 5413612"/>
              <a:gd name="connsiteX1" fmla="*/ 1931159 w 5807123"/>
              <a:gd name="connsiteY1" fmla="*/ 141027 h 5413612"/>
              <a:gd name="connsiteX2" fmla="*/ 620973 w 5807123"/>
              <a:gd name="connsiteY2" fmla="*/ 946245 h 5413612"/>
              <a:gd name="connsiteX3" fmla="*/ 197893 w 5807123"/>
              <a:gd name="connsiteY3" fmla="*/ 2925170 h 5413612"/>
              <a:gd name="connsiteX4" fmla="*/ 648269 w 5807123"/>
              <a:gd name="connsiteY4" fmla="*/ 4740322 h 5413612"/>
              <a:gd name="connsiteX5" fmla="*/ 4087505 w 5807123"/>
              <a:gd name="connsiteY5" fmla="*/ 5354472 h 5413612"/>
              <a:gd name="connsiteX6" fmla="*/ 5807123 w 5807123"/>
              <a:gd name="connsiteY6" fmla="*/ 5095164 h 5413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07123" h="5413612">
                <a:moveTo>
                  <a:pt x="3446060" y="100084"/>
                </a:moveTo>
                <a:cubicBezTo>
                  <a:pt x="2924033" y="50042"/>
                  <a:pt x="2402007" y="0"/>
                  <a:pt x="1931159" y="141027"/>
                </a:cubicBezTo>
                <a:cubicBezTo>
                  <a:pt x="1460311" y="282054"/>
                  <a:pt x="909851" y="482221"/>
                  <a:pt x="620973" y="946245"/>
                </a:cubicBezTo>
                <a:cubicBezTo>
                  <a:pt x="332095" y="1410269"/>
                  <a:pt x="193344" y="2292824"/>
                  <a:pt x="197893" y="2925170"/>
                </a:cubicBezTo>
                <a:cubicBezTo>
                  <a:pt x="202442" y="3557516"/>
                  <a:pt x="0" y="4335438"/>
                  <a:pt x="648269" y="4740322"/>
                </a:cubicBezTo>
                <a:cubicBezTo>
                  <a:pt x="1296538" y="5145206"/>
                  <a:pt x="3227696" y="5295332"/>
                  <a:pt x="4087505" y="5354472"/>
                </a:cubicBezTo>
                <a:cubicBezTo>
                  <a:pt x="4947314" y="5413612"/>
                  <a:pt x="5377218" y="5254388"/>
                  <a:pt x="5807123" y="5095164"/>
                </a:cubicBezTo>
              </a:path>
            </a:pathLst>
          </a:custGeom>
          <a:ln w="1270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4716016" y="4869160"/>
            <a:ext cx="2304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Too much time!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2.3. Slow action at federal government level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0" y="523220"/>
            <a:ext cx="8892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CENAD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(Centro Nacional de Gerenciamento de Riscos e Desastres) </a:t>
            </a:r>
          </a:p>
          <a:p>
            <a:pPr algn="l"/>
            <a:r>
              <a:rPr lang="pt-B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CEMADEN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(Centro Nacional de Monitoramento e Alertas de Desastres Naturais)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4289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1F07F6-394C-4BB5-9C81-1EEB2CF7965B}" type="slidenum">
              <a:rPr lang="pt-BR" smtClean="0"/>
              <a:pPr>
                <a:defRPr/>
              </a:pPr>
              <a:t>18</a:t>
            </a:fld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251520" y="548680"/>
            <a:ext cx="8604448" cy="120032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(slow) floods, the current system with 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CEMADEN + CENAD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be useful. But for flash floods and debris flows, the current system does not work well because of its slowness.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899592" y="3068960"/>
            <a:ext cx="7272808" cy="120032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decentralization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current system is required.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Transfer to state governments, municipalities or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committees of river basins.</a:t>
            </a:r>
          </a:p>
        </p:txBody>
      </p:sp>
      <p:cxnSp>
        <p:nvCxnSpPr>
          <p:cNvPr id="12" name="Conector de seta reta 11"/>
          <p:cNvCxnSpPr/>
          <p:nvPr/>
        </p:nvCxnSpPr>
        <p:spPr bwMode="auto">
          <a:xfrm>
            <a:off x="4211960" y="2348880"/>
            <a:ext cx="0" cy="648072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53B4B6-E8AB-40C2-ADDD-11A5BCEE8B32}" type="slidenum">
              <a:rPr lang="pt-BR" smtClean="0"/>
              <a:pPr>
                <a:defRPr/>
              </a:pPr>
              <a:t>19</a:t>
            </a:fld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2.4. Lack of training courses and environmental education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67544" y="980728"/>
            <a:ext cx="7344816" cy="58477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Principle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Each citizen has to save his life.</a:t>
            </a:r>
            <a:endParaRPr lang="pt-BR" sz="3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Conector de seta reta 8"/>
          <p:cNvCxnSpPr/>
          <p:nvPr/>
        </p:nvCxnSpPr>
        <p:spPr bwMode="auto">
          <a:xfrm>
            <a:off x="3635896" y="1700808"/>
            <a:ext cx="0" cy="648072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CaixaDeTexto 9"/>
          <p:cNvSpPr txBox="1"/>
          <p:nvPr/>
        </p:nvSpPr>
        <p:spPr>
          <a:xfrm>
            <a:off x="1331640" y="2420888"/>
            <a:ext cx="5184576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training courses and environmental education are required.</a:t>
            </a:r>
          </a:p>
        </p:txBody>
      </p:sp>
      <p:cxnSp>
        <p:nvCxnSpPr>
          <p:cNvPr id="11" name="Conector de seta reta 10"/>
          <p:cNvCxnSpPr/>
          <p:nvPr/>
        </p:nvCxnSpPr>
        <p:spPr bwMode="auto">
          <a:xfrm>
            <a:off x="3635896" y="3284984"/>
            <a:ext cx="0" cy="648072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CaixaDeTexto 11"/>
          <p:cNvSpPr txBox="1"/>
          <p:nvPr/>
        </p:nvSpPr>
        <p:spPr>
          <a:xfrm>
            <a:off x="827584" y="4005064"/>
            <a:ext cx="5688632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Science and technology for all the citizens (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Citizen science establishment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683568" y="5157192"/>
            <a:ext cx="7488832" cy="95410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Integration of universities with governments, Civil Protection, schools, etc</a:t>
            </a:r>
            <a:r>
              <a:rPr lang="pt-BR" dirty="0"/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 animBg="1"/>
      <p:bldP spid="12" grpId="0" build="allAtOnce" animBg="1"/>
      <p:bldP spid="13" grpId="0" build="allAtOnce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Espaço Reservado para Número de Slide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743BE04-C323-4DD0-9E50-0FA0552E82BA}" type="slidenum">
              <a:rPr lang="pt-BR" smtClean="0">
                <a:latin typeface="Arial" charset="0"/>
              </a:rPr>
              <a:pPr/>
              <a:t>2</a:t>
            </a:fld>
            <a:endParaRPr lang="pt-BR">
              <a:latin typeface="Arial" charset="0"/>
            </a:endParaRPr>
          </a:p>
        </p:txBody>
      </p:sp>
      <p:pic>
        <p:nvPicPr>
          <p:cNvPr id="6148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65575" y="0"/>
            <a:ext cx="5178425" cy="6858000"/>
          </a:xfrm>
          <a:noFill/>
        </p:spPr>
      </p:pic>
      <p:sp>
        <p:nvSpPr>
          <p:cNvPr id="6152" name="Line 7"/>
          <p:cNvSpPr>
            <a:spLocks noChangeShapeType="1"/>
          </p:cNvSpPr>
          <p:nvPr/>
        </p:nvSpPr>
        <p:spPr bwMode="auto">
          <a:xfrm>
            <a:off x="7594998" y="4278142"/>
            <a:ext cx="361378" cy="663026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153" name="Text Box 8"/>
          <p:cNvSpPr txBox="1">
            <a:spLocks noChangeArrowheads="1"/>
          </p:cNvSpPr>
          <p:nvPr/>
        </p:nvSpPr>
        <p:spPr bwMode="auto">
          <a:xfrm>
            <a:off x="7092280" y="4869160"/>
            <a:ext cx="2051720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</a:rPr>
              <a:t>Southern Brazil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0" y="1238924"/>
            <a:ext cx="39290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Presentation</a:t>
            </a:r>
          </a:p>
        </p:txBody>
      </p:sp>
      <p:sp>
        <p:nvSpPr>
          <p:cNvPr id="8" name="Retângulo 7"/>
          <p:cNvSpPr/>
          <p:nvPr/>
        </p:nvSpPr>
        <p:spPr>
          <a:xfrm>
            <a:off x="0" y="2357218"/>
            <a:ext cx="500404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l">
              <a:buFont typeface="+mj-lt"/>
              <a:buAutoNum type="arabicPeriod"/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Geography in (southern) Brazil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Encountered problems in water-related risk reduction 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Suggestions for investment to reduce water-related disaster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Final considerations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have direita 1"/>
          <p:cNvSpPr/>
          <p:nvPr/>
        </p:nvSpPr>
        <p:spPr bwMode="auto">
          <a:xfrm>
            <a:off x="7333255" y="3861047"/>
            <a:ext cx="261743" cy="834191"/>
          </a:xfrm>
          <a:prstGeom prst="rightBrac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20099999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54A93F-A275-4291-91B6-0B8658ABE0A8}" type="slidenum">
              <a:rPr lang="pt-BR" smtClean="0"/>
              <a:pPr>
                <a:defRPr/>
              </a:pPr>
              <a:t>20</a:t>
            </a:fld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2.5. Data-base (maps, registers, history, etc.)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0" y="980728"/>
            <a:ext cx="8892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The quantity of data of     floods occurrences          is not so much. 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3131840" y="1412776"/>
            <a:ext cx="34563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landslides occurrences</a:t>
            </a:r>
          </a:p>
          <a:p>
            <a:pPr algn="l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rainfall</a:t>
            </a:r>
          </a:p>
          <a:p>
            <a:pPr algn="l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discharge</a:t>
            </a:r>
          </a:p>
          <a:p>
            <a:pPr algn="l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damages</a:t>
            </a:r>
          </a:p>
          <a:p>
            <a:pPr algn="l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etc. </a:t>
            </a:r>
          </a:p>
        </p:txBody>
      </p:sp>
      <p:sp>
        <p:nvSpPr>
          <p:cNvPr id="12" name="Chave esquerda 11"/>
          <p:cNvSpPr/>
          <p:nvPr/>
        </p:nvSpPr>
        <p:spPr bwMode="auto">
          <a:xfrm>
            <a:off x="2843808" y="1124744"/>
            <a:ext cx="261743" cy="2016224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Chave direita 12"/>
          <p:cNvSpPr/>
          <p:nvPr/>
        </p:nvSpPr>
        <p:spPr bwMode="auto">
          <a:xfrm>
            <a:off x="6012160" y="1124744"/>
            <a:ext cx="340280" cy="2016224"/>
          </a:xfrm>
          <a:prstGeom prst="rightBrace">
            <a:avLst>
              <a:gd name="adj1" fmla="val 8333"/>
              <a:gd name="adj2" fmla="val 50702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737828" y="4229324"/>
            <a:ext cx="7416824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do not have much information to discuss the landscape evolution.</a:t>
            </a:r>
          </a:p>
        </p:txBody>
      </p:sp>
      <p:cxnSp>
        <p:nvCxnSpPr>
          <p:cNvPr id="5" name="Conector de seta reta 4"/>
          <p:cNvCxnSpPr/>
          <p:nvPr/>
        </p:nvCxnSpPr>
        <p:spPr bwMode="auto">
          <a:xfrm>
            <a:off x="4446240" y="4797152"/>
            <a:ext cx="0" cy="432048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CaixaDeTexto 13"/>
          <p:cNvSpPr txBox="1"/>
          <p:nvPr/>
        </p:nvSpPr>
        <p:spPr>
          <a:xfrm>
            <a:off x="737828" y="5373216"/>
            <a:ext cx="7416824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is difficult to calibrate and validate the landscape evolution models and climate change models.</a:t>
            </a:r>
          </a:p>
        </p:txBody>
      </p:sp>
    </p:spTree>
    <p:extLst>
      <p:ext uri="{BB962C8B-B14F-4D97-AF65-F5344CB8AC3E}">
        <p14:creationId xmlns:p14="http://schemas.microsoft.com/office/powerpoint/2010/main" val="31428908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5C97154F-C8D4-4719-9A29-A3F352A768AA}" type="slidenum">
              <a:rPr lang="pt-BR" altLang="pt-BR" smtClean="0"/>
              <a:pPr eaLnBrk="1" hangingPunct="1"/>
              <a:t>21</a:t>
            </a:fld>
            <a:endParaRPr lang="pt-BR" altLang="pt-BR"/>
          </a:p>
        </p:txBody>
      </p:sp>
      <p:sp>
        <p:nvSpPr>
          <p:cNvPr id="149507" name="Text Box 3"/>
          <p:cNvSpPr txBox="1">
            <a:spLocks noChangeArrowheads="1"/>
          </p:cNvSpPr>
          <p:nvPr/>
        </p:nvSpPr>
        <p:spPr bwMode="auto">
          <a:xfrm>
            <a:off x="203800" y="-19398"/>
            <a:ext cx="4521063" cy="101566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pt-BR" sz="2000" dirty="0">
                <a:latin typeface="Times New Roman" pitchFamily="18" charset="0"/>
              </a:rPr>
              <a:t>1995-Flood area observed in 2009 and simulated with HEC-RAS, in UFSC campus catchment (</a:t>
            </a:r>
            <a:r>
              <a:rPr lang="en-US" altLang="pt-BR" sz="2000" dirty="0" err="1">
                <a:latin typeface="Times New Roman" pitchFamily="18" charset="0"/>
              </a:rPr>
              <a:t>Florianópolis</a:t>
            </a:r>
            <a:r>
              <a:rPr lang="en-US" altLang="pt-BR" sz="2000" dirty="0">
                <a:latin typeface="Times New Roman" pitchFamily="18" charset="0"/>
              </a:rPr>
              <a:t> – SC)</a:t>
            </a:r>
            <a:endParaRPr lang="en-US" altLang="pt-BR" sz="2000" dirty="0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805440" y="5949280"/>
            <a:ext cx="3923928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pt-BR" sz="2000" dirty="0">
                <a:latin typeface="Times New Roman" pitchFamily="18" charset="0"/>
              </a:rPr>
              <a:t>2008-Flood area simulated with Flo-2D, in </a:t>
            </a:r>
            <a:r>
              <a:rPr lang="en-US" altLang="pt-BR" sz="2000" dirty="0" err="1">
                <a:latin typeface="Times New Roman" pitchFamily="18" charset="0"/>
              </a:rPr>
              <a:t>Baú</a:t>
            </a:r>
            <a:r>
              <a:rPr lang="en-US" altLang="pt-BR" sz="2000" dirty="0">
                <a:latin typeface="Times New Roman" pitchFamily="18" charset="0"/>
              </a:rPr>
              <a:t> region (</a:t>
            </a:r>
            <a:r>
              <a:rPr lang="en-US" altLang="pt-BR" sz="2000" dirty="0" err="1">
                <a:latin typeface="Times New Roman" pitchFamily="18" charset="0"/>
              </a:rPr>
              <a:t>Ilhota</a:t>
            </a:r>
            <a:r>
              <a:rPr lang="en-US" altLang="pt-BR" sz="2000" dirty="0">
                <a:latin typeface="Times New Roman" pitchFamily="18" charset="0"/>
              </a:rPr>
              <a:t> – SC)</a:t>
            </a:r>
            <a:endParaRPr lang="en-US" altLang="pt-BR" sz="2000" dirty="0"/>
          </a:p>
        </p:txBody>
      </p:sp>
      <p:pic>
        <p:nvPicPr>
          <p:cNvPr id="5" name="Imagem 405" descr="Descrição: x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5"/>
          <a:stretch/>
        </p:blipFill>
        <p:spPr bwMode="auto">
          <a:xfrm>
            <a:off x="0" y="1703379"/>
            <a:ext cx="4860032" cy="51511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508" name="Imagem 16"/>
          <p:cNvPicPr preferRelativeResize="0"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74" t="22232" r="24097" b="8217"/>
          <a:stretch>
            <a:fillRect/>
          </a:stretch>
        </p:blipFill>
        <p:spPr bwMode="auto">
          <a:xfrm>
            <a:off x="4507575" y="-25176"/>
            <a:ext cx="4690229" cy="41742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5625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550" y="714356"/>
            <a:ext cx="6626450" cy="573898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13211" y="121920"/>
            <a:ext cx="8821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Records of flood in 1982 and 2015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0" y="3212976"/>
            <a:ext cx="2520299" cy="362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4705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1F07F6-394C-4BB5-9C81-1EEB2CF7965B}" type="slidenum">
              <a:rPr lang="pt-BR" smtClean="0"/>
              <a:pPr>
                <a:defRPr/>
              </a:pPr>
              <a:t>23</a:t>
            </a:fld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199145" y="1412776"/>
            <a:ext cx="85689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+mj-lt"/>
              <a:buAutoNum type="arabicPeriod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Creation of DEM with 1:10,000 (or 2 m) and its availability.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Construction of many monitoring stations of rainfall and discharge, especially for small catchments (&lt; 50 km</a:t>
            </a:r>
            <a:r>
              <a:rPr lang="en-US" sz="240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Decentralization of the current systems of monitoring and alert (transfer from federal to state and municipal governments).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Providing training and education to strengthen and empower all citizens. 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Construction of database and its availability</a:t>
            </a:r>
            <a:endParaRPr lang="pt-BR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3. Suggestions for investment to reduce water-related disaster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179512" y="4653136"/>
            <a:ext cx="3295997" cy="461665"/>
          </a:xfrm>
          <a:prstGeom prst="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Important role of citizens</a:t>
            </a:r>
          </a:p>
        </p:txBody>
      </p:sp>
      <p:sp>
        <p:nvSpPr>
          <p:cNvPr id="3" name="Elipse 2"/>
          <p:cNvSpPr/>
          <p:nvPr/>
        </p:nvSpPr>
        <p:spPr bwMode="auto">
          <a:xfrm>
            <a:off x="142273" y="3284984"/>
            <a:ext cx="432048" cy="417723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Elipse 7"/>
          <p:cNvSpPr/>
          <p:nvPr/>
        </p:nvSpPr>
        <p:spPr bwMode="auto">
          <a:xfrm>
            <a:off x="142273" y="1844824"/>
            <a:ext cx="432048" cy="417723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Elipse 8"/>
          <p:cNvSpPr/>
          <p:nvPr/>
        </p:nvSpPr>
        <p:spPr bwMode="auto">
          <a:xfrm>
            <a:off x="142273" y="4027762"/>
            <a:ext cx="432048" cy="417723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3059832" y="5589240"/>
            <a:ext cx="3024336" cy="1077218"/>
          </a:xfrm>
          <a:prstGeom prst="rect">
            <a:avLst/>
          </a:prstGeom>
          <a:solidFill>
            <a:schemeClr val="accent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Citizen</a:t>
            </a:r>
            <a:r>
              <a:rPr lang="pt-B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Science establishment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Conector de seta reta 11"/>
          <p:cNvCxnSpPr/>
          <p:nvPr/>
        </p:nvCxnSpPr>
        <p:spPr bwMode="auto">
          <a:xfrm>
            <a:off x="1763688" y="5229200"/>
            <a:ext cx="720080" cy="504056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Elipse 10"/>
          <p:cNvSpPr/>
          <p:nvPr/>
        </p:nvSpPr>
        <p:spPr bwMode="auto">
          <a:xfrm>
            <a:off x="179512" y="2564904"/>
            <a:ext cx="432048" cy="417723"/>
          </a:xfrm>
          <a:prstGeom prst="ellips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3995936" y="4659248"/>
            <a:ext cx="4968552" cy="461665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Necessity to improve human resources</a:t>
            </a:r>
          </a:p>
        </p:txBody>
      </p:sp>
      <p:cxnSp>
        <p:nvCxnSpPr>
          <p:cNvPr id="14" name="Conector de seta reta 13"/>
          <p:cNvCxnSpPr/>
          <p:nvPr/>
        </p:nvCxnSpPr>
        <p:spPr bwMode="auto">
          <a:xfrm flipH="1">
            <a:off x="6300192" y="5229200"/>
            <a:ext cx="1008112" cy="504056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19777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1F07F6-394C-4BB5-9C81-1EEB2CF7965B}" type="slidenum">
              <a:rPr lang="pt-BR" smtClean="0"/>
              <a:pPr>
                <a:defRPr/>
              </a:pPr>
              <a:t>24</a:t>
            </a:fld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4. Final considerations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323528" y="763983"/>
            <a:ext cx="69127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Importance of education to all the citizens.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Importance of citizen science.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Importance of history (registers)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894574"/>
            <a:ext cx="3563665" cy="2672750"/>
          </a:xfrm>
          <a:prstGeom prst="rect">
            <a:avLst/>
          </a:prstGeom>
        </p:spPr>
      </p:pic>
      <p:pic>
        <p:nvPicPr>
          <p:cNvPr id="9" name="Picture 2" descr="enchente92"/>
          <p:cNvPicPr>
            <a:picLocks noChangeAspect="1" noChangeArrowheads="1"/>
          </p:cNvPicPr>
          <p:nvPr/>
        </p:nvPicPr>
        <p:blipFill rotWithShape="1">
          <a:blip r:embed="rId3" cstate="print"/>
          <a:srcRect l="15425" t="17202" r="3150" b="5776"/>
          <a:stretch/>
        </p:blipFill>
        <p:spPr>
          <a:xfrm>
            <a:off x="43917" y="3918324"/>
            <a:ext cx="5105173" cy="2633160"/>
          </a:xfrm>
          <a:prstGeom prst="rect">
            <a:avLst/>
          </a:prstGeom>
          <a:noFill/>
          <a:ln/>
        </p:spPr>
      </p:pic>
      <p:sp>
        <p:nvSpPr>
          <p:cNvPr id="3" name="CaixaDeTexto 2"/>
          <p:cNvSpPr txBox="1"/>
          <p:nvPr/>
        </p:nvSpPr>
        <p:spPr>
          <a:xfrm>
            <a:off x="683568" y="2636912"/>
            <a:ext cx="7452828" cy="954107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Water education (Hydrology education) –</a:t>
            </a:r>
          </a:p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r>
              <a:rPr 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theme of IHP-VIII Phase (Water Security)</a:t>
            </a:r>
          </a:p>
        </p:txBody>
      </p:sp>
    </p:spTree>
    <p:extLst>
      <p:ext uri="{BB962C8B-B14F-4D97-AF65-F5344CB8AC3E}">
        <p14:creationId xmlns:p14="http://schemas.microsoft.com/office/powerpoint/2010/main" val="1188617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7C1287-0606-4043-B7D9-E2F018EE3D4C}" type="slidenum">
              <a:rPr lang="pt-BR" smtClean="0"/>
              <a:pPr>
                <a:defRPr/>
              </a:pPr>
              <a:t>25</a:t>
            </a:fld>
            <a:endParaRPr lang="pt-BR"/>
          </a:p>
        </p:txBody>
      </p:sp>
      <p:pic>
        <p:nvPicPr>
          <p:cNvPr id="157698" name="Picture 2" descr="http://www.200maction.com/wp-content/uploads/2015/05/master-oogway-quo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228" y="1433264"/>
            <a:ext cx="9155228" cy="5429264"/>
          </a:xfrm>
          <a:prstGeom prst="rect">
            <a:avLst/>
          </a:prstGeom>
          <a:noFill/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35496" y="365115"/>
            <a:ext cx="455117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3200" b="1" dirty="0">
                <a:latin typeface="Times New Roman" pitchFamily="18" charset="0"/>
              </a:rPr>
              <a:t>Thank you very much! 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566386" y="0"/>
            <a:ext cx="461412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l"/>
            <a:r>
              <a:rPr lang="pt-BR" sz="2000" dirty="0" err="1">
                <a:latin typeface="Times New Roman" pitchFamily="18" charset="0"/>
              </a:rPr>
              <a:t>Masato</a:t>
            </a:r>
            <a:r>
              <a:rPr lang="pt-BR" sz="2000" dirty="0">
                <a:latin typeface="Times New Roman" pitchFamily="18" charset="0"/>
              </a:rPr>
              <a:t> </a:t>
            </a:r>
            <a:r>
              <a:rPr lang="pt-BR" sz="2000" dirty="0" err="1">
                <a:latin typeface="Times New Roman" pitchFamily="18" charset="0"/>
              </a:rPr>
              <a:t>Kobiyama</a:t>
            </a:r>
            <a:r>
              <a:rPr lang="pt-BR" sz="2000" dirty="0">
                <a:latin typeface="Times New Roman" pitchFamily="18" charset="0"/>
              </a:rPr>
              <a:t> – </a:t>
            </a:r>
            <a:r>
              <a:rPr lang="pt-BR" sz="2000" dirty="0">
                <a:solidFill>
                  <a:srgbClr val="0000FF"/>
                </a:solidFill>
                <a:latin typeface="Times New Roman" pitchFamily="18" charset="0"/>
              </a:rPr>
              <a:t>masato.kobiyama@ufrgs.br</a:t>
            </a:r>
            <a:r>
              <a:rPr lang="pt-BR" sz="2000" dirty="0">
                <a:latin typeface="Times New Roman" pitchFamily="18" charset="0"/>
              </a:rPr>
              <a:t> </a:t>
            </a:r>
          </a:p>
          <a:p>
            <a:pPr marL="342900" indent="-342900" algn="l"/>
            <a:r>
              <a:rPr lang="pt-BR" sz="2000" dirty="0">
                <a:latin typeface="Times New Roman" pitchFamily="18" charset="0"/>
              </a:rPr>
              <a:t>Grupo de Pesquisa de Desastres Naturais (GPDEN) – </a:t>
            </a:r>
            <a:r>
              <a:rPr lang="pt-BR" sz="2000" dirty="0">
                <a:solidFill>
                  <a:srgbClr val="0000FF"/>
                </a:solidFill>
                <a:latin typeface="Times New Roman" pitchFamily="18" charset="0"/>
              </a:rPr>
              <a:t>www.ufrgs.br/gpden</a:t>
            </a:r>
            <a:r>
              <a:rPr lang="pt-BR" sz="2000" dirty="0">
                <a:latin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54A93F-A275-4291-91B6-0B8658ABE0A8}" type="slidenum">
              <a:rPr lang="pt-BR" smtClean="0"/>
              <a:pPr>
                <a:defRPr/>
              </a:pPr>
              <a:t>3</a:t>
            </a:fld>
            <a:endParaRPr lang="pt-BR"/>
          </a:p>
        </p:txBody>
      </p:sp>
      <p:pic>
        <p:nvPicPr>
          <p:cNvPr id="676866" name="Picture 2" descr="http://3.bp.blogspot.com/-scabi0GLyeY/U2ifg-LIX8I/AAAAAAAANo8/oDS1LkAAFQ8/s1600/mapa-fisico.jpg"/>
          <p:cNvPicPr>
            <a:picLocks noChangeAspect="1" noChangeArrowheads="1"/>
          </p:cNvPicPr>
          <p:nvPr/>
        </p:nvPicPr>
        <p:blipFill>
          <a:blip r:embed="rId2" cstate="print"/>
          <a:srcRect t="10069" b="15204"/>
          <a:stretch>
            <a:fillRect/>
          </a:stretch>
        </p:blipFill>
        <p:spPr bwMode="auto">
          <a:xfrm>
            <a:off x="0" y="836712"/>
            <a:ext cx="5877915" cy="6021288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0" y="980728"/>
            <a:ext cx="3059832" cy="83099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What characterizes the eastern part of Brazil?</a:t>
            </a:r>
          </a:p>
        </p:txBody>
      </p:sp>
      <p:sp>
        <p:nvSpPr>
          <p:cNvPr id="6" name="CaixaDeTexto 5"/>
          <p:cNvSpPr txBox="1">
            <a:spLocks noChangeArrowheads="1"/>
          </p:cNvSpPr>
          <p:nvPr/>
        </p:nvSpPr>
        <p:spPr bwMode="auto">
          <a:xfrm>
            <a:off x="11183" y="5722005"/>
            <a:ext cx="376872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Mountains and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hillslopes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(and high population)</a:t>
            </a:r>
          </a:p>
        </p:txBody>
      </p:sp>
      <p:pic>
        <p:nvPicPr>
          <p:cNvPr id="7" name="Picture 4" descr="Resultado de imagem para imagem de santa catari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3429000"/>
            <a:ext cx="2476500" cy="1847851"/>
          </a:xfrm>
          <a:prstGeom prst="rect">
            <a:avLst/>
          </a:prstGeom>
          <a:noFill/>
        </p:spPr>
      </p:pic>
      <p:pic>
        <p:nvPicPr>
          <p:cNvPr id="8" name="Picture 8" descr="Resultado de imagem para urubici santa catarin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0"/>
            <a:ext cx="1928826" cy="1439201"/>
          </a:xfrm>
          <a:prstGeom prst="rect">
            <a:avLst/>
          </a:prstGeom>
          <a:noFill/>
        </p:spPr>
      </p:pic>
      <p:pic>
        <p:nvPicPr>
          <p:cNvPr id="9" name="Picture 12" descr="Resultado de imagem para quiriri joinville santa catarin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7620" y="1928802"/>
            <a:ext cx="2637240" cy="1285860"/>
          </a:xfrm>
          <a:prstGeom prst="rect">
            <a:avLst/>
          </a:prstGeom>
          <a:noFill/>
        </p:spPr>
      </p:pic>
      <p:pic>
        <p:nvPicPr>
          <p:cNvPr id="10" name="Imagem 9" descr="DSC05775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38952" y="3500438"/>
            <a:ext cx="2405047" cy="1803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http://resizedimgs.vivareal.com/wx_L9GmeEad6HF1YgdITBle6-Dk=/fit-in/870x653/vr.images.sp/532f395ac0e5d48a0409b023dc1c3f2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661" y="1428736"/>
            <a:ext cx="2604339" cy="195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2.bp.blogspot.com/-6NlRGMBCDFU/VF5nMFdlNDI/AAAAAAAADIc/Iat6jywgvyo/s1600/MBR00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29388" y="0"/>
            <a:ext cx="2714612" cy="1531211"/>
          </a:xfrm>
          <a:prstGeom prst="rect">
            <a:avLst/>
          </a:prstGeom>
          <a:noFill/>
        </p:spPr>
      </p:pic>
      <p:sp>
        <p:nvSpPr>
          <p:cNvPr id="13" name="Espaço Reservado para Número de Slide 3"/>
          <p:cNvSpPr txBox="1">
            <a:spLocks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854A93F-A275-4291-91B6-0B8658ABE0A8}" type="slidenum">
              <a:rPr kumimoji="0" lang="pt-BR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pt-B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4" name="Picture 6" descr="Resultado de imagem para imagem de santa catarina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86181" y="5357827"/>
            <a:ext cx="2944089" cy="1500174"/>
          </a:xfrm>
          <a:prstGeom prst="rect">
            <a:avLst/>
          </a:prstGeom>
          <a:noFill/>
        </p:spPr>
      </p:pic>
      <p:pic>
        <p:nvPicPr>
          <p:cNvPr id="15" name="Picture 4" descr="http://www.360graus.com.br/montanhismo/images/w_h/w_h_20061204085538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58016" y="5334010"/>
            <a:ext cx="2285984" cy="1523990"/>
          </a:xfrm>
          <a:prstGeom prst="rect">
            <a:avLst/>
          </a:prstGeom>
          <a:noFill/>
        </p:spPr>
      </p:pic>
      <p:sp>
        <p:nvSpPr>
          <p:cNvPr id="16" name="CaixaDeTexto 15"/>
          <p:cNvSpPr txBox="1"/>
          <p:nvPr/>
        </p:nvSpPr>
        <p:spPr>
          <a:xfrm>
            <a:off x="0" y="0"/>
            <a:ext cx="82868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1. Geography in (southern)</a:t>
            </a:r>
          </a:p>
          <a:p>
            <a:pPr algn="just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Brazil</a:t>
            </a:r>
          </a:p>
        </p:txBody>
      </p:sp>
    </p:spTree>
    <p:extLst>
      <p:ext uri="{BB962C8B-B14F-4D97-AF65-F5344CB8AC3E}">
        <p14:creationId xmlns:p14="http://schemas.microsoft.com/office/powerpoint/2010/main" val="227382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54A93F-A275-4291-91B6-0B8658ABE0A8}" type="slidenum">
              <a:rPr lang="pt-BR" smtClean="0"/>
              <a:pPr>
                <a:defRPr/>
              </a:pPr>
              <a:t>4</a:t>
            </a:fld>
            <a:endParaRPr lang="pt-BR"/>
          </a:p>
        </p:txBody>
      </p:sp>
      <p:sp>
        <p:nvSpPr>
          <p:cNvPr id="5" name="CaixaDeTexto 4"/>
          <p:cNvSpPr txBox="1">
            <a:spLocks noChangeArrowheads="1"/>
          </p:cNvSpPr>
          <p:nvPr/>
        </p:nvSpPr>
        <p:spPr bwMode="auto">
          <a:xfrm>
            <a:off x="1691680" y="5805264"/>
            <a:ext cx="6048672" cy="83099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Locations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SHALSTAB application in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Brazil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l"/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(Melo &amp; Kobiyama, 2018)</a:t>
            </a:r>
          </a:p>
        </p:txBody>
      </p:sp>
      <p:pic>
        <p:nvPicPr>
          <p:cNvPr id="1131523" name="Picture 3" descr="figura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0"/>
            <a:ext cx="6096858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54A93F-A275-4291-91B6-0B8658ABE0A8}" type="slidenum">
              <a:rPr lang="pt-BR" smtClean="0"/>
              <a:pPr>
                <a:defRPr/>
              </a:pPr>
              <a:t>5</a:t>
            </a:fld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0" r="1549"/>
          <a:stretch/>
        </p:blipFill>
        <p:spPr bwMode="auto">
          <a:xfrm>
            <a:off x="0" y="121946"/>
            <a:ext cx="5214974" cy="67360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5715008" y="2214554"/>
            <a:ext cx="3286148" cy="1323439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Locations of 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large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disasters with debris flows in Brazil during the period 1900-2014 (Kobiyama et al., 2019)</a:t>
            </a:r>
            <a:endParaRPr lang="pt-BR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456" y="4005064"/>
            <a:ext cx="3712463" cy="278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837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1F07F6-394C-4BB5-9C81-1EEB2CF7965B}" type="slidenum">
              <a:rPr lang="pt-BR" smtClean="0"/>
              <a:pPr>
                <a:defRPr/>
              </a:pPr>
              <a:t>6</a:t>
            </a:fld>
            <a:endParaRPr lang="pt-BR"/>
          </a:p>
        </p:txBody>
      </p:sp>
      <p:pic>
        <p:nvPicPr>
          <p:cNvPr id="5" name="Picture 5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lum contrast="6000"/>
          </a:blip>
          <a:srcRect l="2771"/>
          <a:stretch>
            <a:fillRect/>
          </a:stretch>
        </p:blipFill>
        <p:spPr>
          <a:xfrm>
            <a:off x="1" y="1"/>
            <a:ext cx="2669720" cy="2060847"/>
          </a:xfrm>
          <a:noFill/>
          <a:ln>
            <a:noFill/>
          </a:ln>
        </p:spPr>
      </p:pic>
      <p:pic>
        <p:nvPicPr>
          <p:cNvPr id="6" name="Picture 9" descr="estrada_caminho_curto_ponte_rio_pirabeiraba_220207_105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987824" y="0"/>
            <a:ext cx="3091845" cy="2060848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0" y="1988840"/>
            <a:ext cx="1475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Flood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2987824" y="1988840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Flash flood</a:t>
            </a:r>
          </a:p>
        </p:txBody>
      </p:sp>
      <p:pic>
        <p:nvPicPr>
          <p:cNvPr id="9" name="Picture 2" descr="timbé_3_26"/>
          <p:cNvPicPr>
            <a:picLocks noGrp="1" noChangeAspect="1" noChangeArrowheads="1"/>
          </p:cNvPicPr>
          <p:nvPr>
            <p:ph/>
          </p:nvPr>
        </p:nvPicPr>
        <p:blipFill>
          <a:blip r:embed="rId4" cstate="print">
            <a:lum contrast="12000"/>
          </a:blip>
          <a:srcRect r="9273" b="911"/>
          <a:stretch>
            <a:fillRect/>
          </a:stretch>
        </p:blipFill>
        <p:spPr>
          <a:xfrm>
            <a:off x="1" y="2403073"/>
            <a:ext cx="2771799" cy="1912349"/>
          </a:xfrm>
          <a:noFill/>
          <a:ln>
            <a:noFill/>
          </a:ln>
        </p:spPr>
      </p:pic>
      <p:sp>
        <p:nvSpPr>
          <p:cNvPr id="10" name="CaixaDeTexto 9"/>
          <p:cNvSpPr txBox="1"/>
          <p:nvPr/>
        </p:nvSpPr>
        <p:spPr>
          <a:xfrm>
            <a:off x="0" y="4293096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Debris flow</a:t>
            </a:r>
          </a:p>
        </p:txBody>
      </p:sp>
      <p:pic>
        <p:nvPicPr>
          <p:cNvPr id="11" name="Picture 4" descr="http://www.aa.med.br/upload/galeria/Represa%20e%20Deslizamento%20Rio%20Cunha%2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9584" y="2420889"/>
            <a:ext cx="3328368" cy="1872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aixaDeTexto 11"/>
          <p:cNvSpPr txBox="1"/>
          <p:nvPr/>
        </p:nvSpPr>
        <p:spPr>
          <a:xfrm>
            <a:off x="2892288" y="4224856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Dam break</a:t>
            </a:r>
          </a:p>
        </p:txBody>
      </p:sp>
      <p:pic>
        <p:nvPicPr>
          <p:cNvPr id="13" name="Picture 6" descr="SextaJanete 04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6396202" y="0"/>
            <a:ext cx="2747797" cy="2060848"/>
          </a:xfrm>
          <a:prstGeom prst="rect">
            <a:avLst/>
          </a:prstGeom>
          <a:noFill/>
        </p:spPr>
      </p:pic>
      <p:sp>
        <p:nvSpPr>
          <p:cNvPr id="14" name="CaixaDeTexto 13"/>
          <p:cNvSpPr txBox="1"/>
          <p:nvPr/>
        </p:nvSpPr>
        <p:spPr>
          <a:xfrm>
            <a:off x="6372200" y="1988840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Landslide</a:t>
            </a:r>
          </a:p>
        </p:txBody>
      </p:sp>
      <p:pic>
        <p:nvPicPr>
          <p:cNvPr id="1026" name="Picture 2" descr="Resultado de imagem para estiagem rio grande do su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779736"/>
            <a:ext cx="2987824" cy="1680651"/>
          </a:xfrm>
          <a:prstGeom prst="rect">
            <a:avLst/>
          </a:prstGeom>
          <a:noFill/>
        </p:spPr>
      </p:pic>
      <p:pic>
        <p:nvPicPr>
          <p:cNvPr id="1028" name="Picture 4" descr="Resultado de imagem para tempestade rio grande do su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54672" y="4793384"/>
            <a:ext cx="2487829" cy="1656184"/>
          </a:xfrm>
          <a:prstGeom prst="rect">
            <a:avLst/>
          </a:prstGeom>
          <a:noFill/>
        </p:spPr>
      </p:pic>
      <p:sp>
        <p:nvSpPr>
          <p:cNvPr id="17" name="CaixaDeTexto 16"/>
          <p:cNvSpPr txBox="1"/>
          <p:nvPr/>
        </p:nvSpPr>
        <p:spPr>
          <a:xfrm>
            <a:off x="0" y="6396335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Drought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3131840" y="6396335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Storm</a:t>
            </a:r>
          </a:p>
        </p:txBody>
      </p:sp>
      <p:pic>
        <p:nvPicPr>
          <p:cNvPr id="1030" name="Picture 6" descr="Resultado de imagem para tempestade rio grande do sul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74288" y="4797152"/>
            <a:ext cx="2493648" cy="1662432"/>
          </a:xfrm>
          <a:prstGeom prst="rect">
            <a:avLst/>
          </a:prstGeom>
          <a:noFill/>
        </p:spPr>
      </p:pic>
      <p:sp>
        <p:nvSpPr>
          <p:cNvPr id="20" name="CaixaDeTexto 19"/>
          <p:cNvSpPr txBox="1"/>
          <p:nvPr/>
        </p:nvSpPr>
        <p:spPr>
          <a:xfrm>
            <a:off x="5940152" y="6396335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Thunderstorm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6284200" y="2739984"/>
            <a:ext cx="2808312" cy="1292662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Typical water-related disasters in southern Brazil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1F07F6-394C-4BB5-9C81-1EEB2CF7965B}" type="slidenum">
              <a:rPr lang="pt-BR" smtClean="0"/>
              <a:pPr>
                <a:defRPr/>
              </a:pPr>
              <a:t>7</a:t>
            </a:fld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2. Encountered problems in water-related risk reduction 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79512" y="1248750"/>
            <a:ext cx="8568952" cy="5201424"/>
          </a:xfrm>
          <a:prstGeom prst="rect">
            <a:avLst/>
          </a:prstGeom>
          <a:solidFill>
            <a:srgbClr val="CCEC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l">
              <a:buFont typeface="+mj-lt"/>
              <a:buAutoNum type="arabicPeriod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Lack of a digital elevation model (DEM) construction for the entire country (a 1: 10,000 base)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Lack of rainfall gauge and discharge monitoring stations in Brazil. Especially for small catchments (&lt; 50 km</a:t>
            </a:r>
            <a:r>
              <a:rPr lang="en-US" sz="240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 where flash floods are predominant.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Very slow action in early-warning system because of the federal government system (CEMADEN - Centro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Nacional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Monitoramento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Alertas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Desastres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Naturais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). Need to have state or regional level centers for monitoring and alert system.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Lack of training courses on hydrology 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hydrogeomorphology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hydrometeorology,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hydropedology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etc.) by universities and local communities for all the citizens. – Citizen science.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Lack of database (maps, historical records, monitoring data, etc.)</a:t>
            </a:r>
          </a:p>
          <a:p>
            <a:pPr algn="l"/>
            <a:endParaRPr lang="pt-BR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583" y="692337"/>
            <a:ext cx="6262834" cy="4355397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0" y="5085258"/>
            <a:ext cx="9144000" cy="178510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Observed and simulated flood areas by CAESAR-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Lisflood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in São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Vendelino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municipality in Brazil. Note that (a) and (c) compare the observed area to the simulated areas with DEM_1 and DEM_2; and (b) and (d) compare the observed area to the simulated areas with DEM_2 e DEM_3. (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Zambrano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et al., submitted)</a:t>
            </a:r>
            <a:endParaRPr lang="pt-BR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2.1. Digital Elevation Model - DEM </a:t>
            </a:r>
          </a:p>
        </p:txBody>
      </p:sp>
    </p:spTree>
    <p:extLst>
      <p:ext uri="{BB962C8B-B14F-4D97-AF65-F5344CB8AC3E}">
        <p14:creationId xmlns:p14="http://schemas.microsoft.com/office/powerpoint/2010/main" val="2240238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1F07F6-394C-4BB5-9C81-1EEB2CF7965B}" type="slidenum">
              <a:rPr lang="pt-BR" smtClean="0"/>
              <a:pPr>
                <a:defRPr/>
              </a:pPr>
              <a:t>9</a:t>
            </a:fld>
            <a:endParaRPr lang="pt-BR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0"/>
            <a:ext cx="4581906" cy="6493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ixaDeTexto 6"/>
          <p:cNvSpPr txBox="1"/>
          <p:nvPr/>
        </p:nvSpPr>
        <p:spPr>
          <a:xfrm>
            <a:off x="617672" y="4022480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Common scale in Brazil →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619944" y="5457792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Desired scale in Brazil →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607792" y="5764320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Common scale in Japan →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15851</TotalTime>
  <Words>1037</Words>
  <Application>Microsoft Office PowerPoint</Application>
  <PresentationFormat>Presentación en pantalla (4:3)</PresentationFormat>
  <Paragraphs>173</Paragraphs>
  <Slides>25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28" baseType="lpstr">
      <vt:lpstr>Arial</vt:lpstr>
      <vt:lpstr>Times New Roman</vt:lpstr>
      <vt:lpstr>Design padrão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ENS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Tatiane</dc:creator>
  <cp:lastModifiedBy>Corina Piaggio</cp:lastModifiedBy>
  <cp:revision>721</cp:revision>
  <dcterms:created xsi:type="dcterms:W3CDTF">2004-06-22T21:30:23Z</dcterms:created>
  <dcterms:modified xsi:type="dcterms:W3CDTF">2019-04-25T13:04:45Z</dcterms:modified>
</cp:coreProperties>
</file>