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1" r:id="rId5"/>
  </p:sldMasterIdLst>
  <p:notesMasterIdLst>
    <p:notesMasterId r:id="rId5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Gill Sans" panose="020B0604020202020204"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jTvWM3D+edilEFdnVU+jZnwpPQ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813FE85-C9BD-4B0D-A961-CDC2DC443C0D}">
  <a:tblStyle styleId="{1813FE85-C9BD-4B0D-A961-CDC2DC443C0D}" styleName="Table_0">
    <a:wholeTbl>
      <a:tcTxStyle b="off" i="off">
        <a:font>
          <a:latin typeface="Gill Sans MT"/>
          <a:ea typeface="Gill Sans MT"/>
          <a:cs typeface="Gill Sans MT"/>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2802F05-3EC3-458C-8D21-6AD9844FC62B}" styleName="Table_1">
    <a:wholeTbl>
      <a:tcTxStyle b="off" i="off">
        <a:font>
          <a:latin typeface="Gill Sans MT"/>
          <a:ea typeface="Gill Sans MT"/>
          <a:cs typeface="Gill Sans MT"/>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font" Target="fonts/font2.fntdata"/><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3.fntdata"/><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355a5942c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Number of paper per country and per language</a:t>
            </a:r>
            <a:endParaRPr/>
          </a:p>
        </p:txBody>
      </p:sp>
      <p:sp>
        <p:nvSpPr>
          <p:cNvPr id="202" name="Google Shape;202;g5355a5942c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a:t>Análisis Automatizado de literatura científica: “LDA latent dirichlet allocation” Imaginense que cada circulo que ven ustedes, es una palabra ...</a:t>
            </a:r>
            <a:endParaRPr/>
          </a:p>
        </p:txBody>
      </p:sp>
      <p:sp>
        <p:nvSpPr>
          <p:cNvPr id="213" name="Google Shape;21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Vemos cual es la co-ocurrencia de palabras, es decir, qué grupo de palabras tienen ocurrencia en común, es decir que grupo de palabras se repiten.</a:t>
            </a:r>
            <a:endParaRPr/>
          </a:p>
          <a:p>
            <a:pPr marL="0" lvl="0" indent="0" algn="l" rtl="0">
              <a:lnSpc>
                <a:spcPct val="100000"/>
              </a:lnSpc>
              <a:spcBef>
                <a:spcPts val="0"/>
              </a:spcBef>
              <a:spcAft>
                <a:spcPts val="0"/>
              </a:spcAft>
              <a:buSzPts val="1400"/>
              <a:buNone/>
            </a:pPr>
            <a:r>
              <a:rPr lang="en-US"/>
              <a:t>Esta repetición de un mismo grupo de palabras nos ayuda a predecir los “temas de investigación” que les llamamos aquí tópicos.  </a:t>
            </a:r>
            <a:endParaRPr/>
          </a:p>
          <a:p>
            <a:pPr marL="0" lvl="0" indent="0" algn="l" rtl="0">
              <a:lnSpc>
                <a:spcPct val="100000"/>
              </a:lnSpc>
              <a:spcBef>
                <a:spcPts val="0"/>
              </a:spcBef>
              <a:spcAft>
                <a:spcPts val="0"/>
              </a:spcAft>
              <a:buSzPts val="1400"/>
              <a:buNone/>
            </a:pPr>
            <a:r>
              <a:rPr lang="en-US"/>
              <a:t>Para la determinación de los “temas de investigación”  se utilizó un método muy similar a al de la calibracion y validacion de un modelo. </a:t>
            </a:r>
            <a:endParaRPr/>
          </a:p>
          <a:p>
            <a:pPr marL="0" lvl="0" indent="0" algn="l" rtl="0">
              <a:lnSpc>
                <a:spcPct val="100000"/>
              </a:lnSpc>
              <a:spcBef>
                <a:spcPts val="0"/>
              </a:spcBef>
              <a:spcAft>
                <a:spcPts val="0"/>
              </a:spcAft>
              <a:buSzPts val="1400"/>
              <a:buNone/>
            </a:pPr>
            <a:r>
              <a:rPr lang="en-US"/>
              <a:t>Calibración: En este caso, el grupo de investigación leyó múltiples artículos (+ 2,000 articulos) de forma independiente y determinó (bautizó) el tema de investigación  que le correspondía la la co-ocurrencia de cierto los grupos de palabras. </a:t>
            </a:r>
            <a:endParaRPr/>
          </a:p>
          <a:p>
            <a:pPr marL="0" lvl="0" indent="0" algn="l" rtl="0">
              <a:lnSpc>
                <a:spcPct val="100000"/>
              </a:lnSpc>
              <a:spcBef>
                <a:spcPts val="0"/>
              </a:spcBef>
              <a:spcAft>
                <a:spcPts val="0"/>
              </a:spcAft>
              <a:buSzPts val="1400"/>
              <a:buNone/>
            </a:pPr>
            <a:r>
              <a:rPr lang="en-US"/>
              <a:t>Validacion: de forma aleatoria se seleccionaron artículos y  </a:t>
            </a:r>
            <a:endParaRPr/>
          </a:p>
          <a:p>
            <a:pPr marL="0" lvl="0" indent="0" algn="l" rtl="0">
              <a:lnSpc>
                <a:spcPct val="100000"/>
              </a:lnSpc>
              <a:spcBef>
                <a:spcPts val="0"/>
              </a:spcBef>
              <a:spcAft>
                <a:spcPts val="0"/>
              </a:spcAft>
              <a:buSzPts val="1400"/>
              <a:buNone/>
            </a:pPr>
            <a:endParaRPr/>
          </a:p>
        </p:txBody>
      </p:sp>
      <p:sp>
        <p:nvSpPr>
          <p:cNvPr id="221" name="Google Shape;2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Algo importante que resaltar, es que el algoritmo no predice el tema, pero predice la probabilidad de que, de acuerdo a los grupos de palabras que se repiten en el artículo, el documento científico tenga la probabilidad de que sea de un tema A, B o C</a:t>
            </a:r>
            <a:endParaRPr/>
          </a:p>
        </p:txBody>
      </p:sp>
      <p:sp>
        <p:nvSpPr>
          <p:cNvPr id="234" name="Google Shape;2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Encuestas a los investigadores</a:t>
            </a:r>
            <a:endParaRPr/>
          </a:p>
        </p:txBody>
      </p:sp>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5355a5942c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5355a5942c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1,900 respuestas de 2000 correos</a:t>
            </a:r>
            <a:endParaRPr/>
          </a:p>
        </p:txBody>
      </p:sp>
      <p:sp>
        <p:nvSpPr>
          <p:cNvPr id="277" name="Google Shape;277;g5355a5942c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Quienes Somos, Proposito del proyecto, Metodos, resultados y los siguientes pasos en esta investigacion</a:t>
            </a:r>
            <a:endParaRPr/>
          </a:p>
        </p:txBody>
      </p:sp>
      <p:sp>
        <p:nvSpPr>
          <p:cNvPr id="112" name="Google Shape;11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89% de los fondos provienen del gobierno</a:t>
            </a:r>
            <a:endParaRPr/>
          </a:p>
        </p:txBody>
      </p:sp>
      <p:sp>
        <p:nvSpPr>
          <p:cNvPr id="289" name="Google Shape;2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update the figure</a:t>
            </a:r>
            <a:endParaRPr/>
          </a:p>
        </p:txBody>
      </p:sp>
      <p:sp>
        <p:nvSpPr>
          <p:cNvPr id="310" name="Google Shape;31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Look for the figure, if not, we keep this figure</a:t>
            </a:r>
            <a:endParaRPr/>
          </a:p>
        </p:txBody>
      </p:sp>
      <p:sp>
        <p:nvSpPr>
          <p:cNvPr id="317" name="Google Shape;31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the hexagon map, it has three maps</a:t>
            </a:r>
            <a:endParaRPr/>
          </a:p>
        </p:txBody>
      </p:sp>
      <p:sp>
        <p:nvSpPr>
          <p:cNvPr id="325" name="Google Shape;32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355a594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5355a5942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the figure</a:t>
            </a:r>
            <a:endParaRPr/>
          </a:p>
        </p:txBody>
      </p:sp>
      <p:sp>
        <p:nvSpPr>
          <p:cNvPr id="334" name="Google Shape;334;g5355a5942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355a5942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5355a5942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the figure</a:t>
            </a:r>
            <a:endParaRPr/>
          </a:p>
        </p:txBody>
      </p:sp>
      <p:sp>
        <p:nvSpPr>
          <p:cNvPr id="341" name="Google Shape;341;g5355a5942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355a5942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5355a5942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the figure</a:t>
            </a:r>
            <a:endParaRPr/>
          </a:p>
        </p:txBody>
      </p:sp>
      <p:sp>
        <p:nvSpPr>
          <p:cNvPr id="348" name="Google Shape;348;g5355a5942c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Argentina, Chile, Colombia, Panama, Mexico, Guatemala, gente de estados unidos ascendencia latinoamericana, o simplemente que le tiene amor a latinoamerica</a:t>
            </a:r>
            <a:endParaRPr/>
          </a:p>
        </p:txBody>
      </p:sp>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355a5942c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5355a5942c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5355a5942c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355a5942c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5355a5942c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g5355a5942c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5355a5942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5355a5942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5355a5942c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g5355a5942c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l</a:t>
            </a:r>
            <a:endParaRPr/>
          </a:p>
        </p:txBody>
      </p:sp>
      <p:sp>
        <p:nvSpPr>
          <p:cNvPr id="380" name="Google Shape;38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highlight peaks / lags / temporal phenomena</a:t>
            </a:r>
            <a:endParaRPr/>
          </a:p>
        </p:txBody>
      </p:sp>
      <p:sp>
        <p:nvSpPr>
          <p:cNvPr id="388" name="Google Shape;38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graph w/ just annual to highlight peaks / lags / temporal phenomena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Less access to research in the past</a:t>
            </a:r>
            <a:endParaRPr/>
          </a:p>
        </p:txBody>
      </p:sp>
      <p:sp>
        <p:nvSpPr>
          <p:cNvPr id="398" name="Google Shape;39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Add comparison to entire corpus</a:t>
            </a:r>
            <a:endParaRPr/>
          </a:p>
        </p:txBody>
      </p:sp>
      <p:sp>
        <p:nvSpPr>
          <p:cNvPr id="408" name="Google Shape;40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relative importance of topic per country</a:t>
            </a:r>
            <a:endParaRPr/>
          </a:p>
          <a:p>
            <a:pPr marL="0" lvl="0" indent="0" algn="l" rtl="0">
              <a:lnSpc>
                <a:spcPct val="100000"/>
              </a:lnSpc>
              <a:spcBef>
                <a:spcPts val="0"/>
              </a:spcBef>
              <a:spcAft>
                <a:spcPts val="0"/>
              </a:spcAft>
              <a:buSzPts val="1400"/>
              <a:buNone/>
            </a:pPr>
            <a:endParaRPr/>
          </a:p>
        </p:txBody>
      </p:sp>
      <p:sp>
        <p:nvSpPr>
          <p:cNvPr id="427" name="Google Shape;42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Latinoamérica es muy rico en recursos hídricos, </a:t>
            </a:r>
            <a:endParaRPr/>
          </a:p>
          <a:p>
            <a:pPr marL="0" lvl="0" indent="0" algn="l" rtl="0">
              <a:lnSpc>
                <a:spcPct val="100000"/>
              </a:lnSpc>
              <a:spcBef>
                <a:spcPts val="0"/>
              </a:spcBef>
              <a:spcAft>
                <a:spcPts val="0"/>
              </a:spcAft>
              <a:buSzPts val="1400"/>
              <a:buNone/>
            </a:pPr>
            <a:r>
              <a:rPr lang="en-US"/>
              <a:t>Es una región de contrastes (glaciares hasta desiertos), mientras que el producto interno bruto es en promedio la mitad del mundo, sabemos que existe esta gran brecha entre la gente que tiene recursos económicos, y aquellos que no.</a:t>
            </a:r>
            <a:endParaRPr/>
          </a:p>
          <a:p>
            <a:pPr marL="0" lvl="0" indent="0" algn="l" rtl="0">
              <a:lnSpc>
                <a:spcPct val="100000"/>
              </a:lnSpc>
              <a:spcBef>
                <a:spcPts val="0"/>
              </a:spcBef>
              <a:spcAft>
                <a:spcPts val="0"/>
              </a:spcAft>
              <a:buSzPts val="1400"/>
              <a:buNone/>
            </a:pPr>
            <a:r>
              <a:rPr lang="en-US"/>
              <a:t>La región tiene el peor índice de desigualdad de ingresos, </a:t>
            </a:r>
            <a:endParaRPr/>
          </a:p>
          <a:p>
            <a:pPr marL="0" lvl="0" indent="0" algn="l" rtl="0">
              <a:lnSpc>
                <a:spcPct val="100000"/>
              </a:lnSpc>
              <a:spcBef>
                <a:spcPts val="0"/>
              </a:spcBef>
              <a:spcAft>
                <a:spcPts val="0"/>
              </a:spcAft>
              <a:buSzPts val="1400"/>
              <a:buNone/>
            </a:pPr>
            <a:r>
              <a:rPr lang="en-US"/>
              <a:t>Rápida urbanización, rápido índice de extracción de recursos, </a:t>
            </a:r>
            <a:endParaRPr/>
          </a:p>
          <a:p>
            <a:pPr marL="0" lvl="0" indent="0" algn="l" rtl="0">
              <a:lnSpc>
                <a:spcPct val="100000"/>
              </a:lnSpc>
              <a:spcBef>
                <a:spcPts val="0"/>
              </a:spcBef>
              <a:spcAft>
                <a:spcPts val="0"/>
              </a:spcAft>
              <a:buSzPts val="1400"/>
              <a:buNone/>
            </a:pPr>
            <a:endParaRPr/>
          </a:p>
        </p:txBody>
      </p:sp>
      <p:sp>
        <p:nvSpPr>
          <p:cNvPr id="144" name="Google Shape;1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cumulative!</a:t>
            </a:r>
            <a:endParaRPr/>
          </a:p>
        </p:txBody>
      </p:sp>
      <p:sp>
        <p:nvSpPr>
          <p:cNvPr id="436" name="Google Shape;43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1" name="Google Shape;46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Entonces, debido a todos estos contrastes nos preguntamos: Cuál es el estado del arte en la investigación de recursos hídricos en latinoamérica y el caribe?</a:t>
            </a:r>
            <a:endParaRPr/>
          </a:p>
        </p:txBody>
      </p:sp>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Para responder esta pregunta, dividimos esta investigación en cuatro objetivos:</a:t>
            </a:r>
            <a:endParaRPr/>
          </a:p>
          <a:p>
            <a:pPr marL="457200" lvl="0" indent="-317500" algn="l" rtl="0">
              <a:lnSpc>
                <a:spcPct val="100000"/>
              </a:lnSpc>
              <a:spcBef>
                <a:spcPts val="0"/>
              </a:spcBef>
              <a:spcAft>
                <a:spcPts val="0"/>
              </a:spcAft>
              <a:buSzPts val="1400"/>
              <a:buAutoNum type="arabicParenR"/>
            </a:pPr>
            <a:r>
              <a:rPr lang="en-US"/>
              <a:t>Análisis bibliográfico automatizado de la literatura publicada en LAyC</a:t>
            </a:r>
            <a:endParaRPr/>
          </a:p>
          <a:p>
            <a:pPr marL="457200" lvl="0" indent="-317500" algn="l" rtl="0">
              <a:lnSpc>
                <a:spcPct val="100000"/>
              </a:lnSpc>
              <a:spcBef>
                <a:spcPts val="0"/>
              </a:spcBef>
              <a:spcAft>
                <a:spcPts val="0"/>
              </a:spcAft>
              <a:buSzPts val="1400"/>
              <a:buAutoNum type="arabicParenR"/>
            </a:pPr>
            <a:r>
              <a:rPr lang="en-US"/>
              <a:t>Censo de la investigación hecha en recursos hídricos,</a:t>
            </a:r>
            <a:endParaRPr/>
          </a:p>
          <a:p>
            <a:pPr marL="457200" lvl="0" indent="-317500" algn="l" rtl="0">
              <a:lnSpc>
                <a:spcPct val="100000"/>
              </a:lnSpc>
              <a:spcBef>
                <a:spcPts val="0"/>
              </a:spcBef>
              <a:spcAft>
                <a:spcPts val="0"/>
              </a:spcAft>
              <a:buSzPts val="1400"/>
              <a:buAutoNum type="arabicParenR"/>
            </a:pPr>
            <a:r>
              <a:rPr lang="en-US"/>
              <a:t>Descripción generalizada de cada país</a:t>
            </a:r>
            <a:endParaRPr/>
          </a:p>
          <a:p>
            <a:pPr marL="457200" lvl="0" indent="-317500" algn="l" rtl="0">
              <a:lnSpc>
                <a:spcPct val="100000"/>
              </a:lnSpc>
              <a:spcBef>
                <a:spcPts val="0"/>
              </a:spcBef>
              <a:spcAft>
                <a:spcPts val="0"/>
              </a:spcAft>
              <a:buSzPts val="1400"/>
              <a:buAutoNum type="arabicParenR"/>
            </a:pPr>
            <a:r>
              <a:rPr lang="en-US"/>
              <a:t>Encuestas a investigadores </a:t>
            </a:r>
            <a:endParaRPr/>
          </a:p>
        </p:txBody>
      </p:sp>
      <p:sp>
        <p:nvSpPr>
          <p:cNvPr id="160" name="Google Shape;1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Descripción de cada país y cómo se agrupan </a:t>
            </a:r>
            <a:endParaRPr/>
          </a:p>
          <a:p>
            <a:pPr marL="457200" lvl="0" indent="-317500" algn="l" rtl="0">
              <a:lnSpc>
                <a:spcPct val="100000"/>
              </a:lnSpc>
              <a:spcBef>
                <a:spcPts val="0"/>
              </a:spcBef>
              <a:spcAft>
                <a:spcPts val="0"/>
              </a:spcAft>
              <a:buSzPts val="1400"/>
              <a:buChar char="-"/>
            </a:pPr>
            <a:r>
              <a:rPr lang="en-US"/>
              <a:t>indicadores generalizados</a:t>
            </a:r>
            <a:endParaRPr/>
          </a:p>
          <a:p>
            <a:pPr marL="457200" lvl="0" indent="-317500" algn="l" rtl="0">
              <a:lnSpc>
                <a:spcPct val="100000"/>
              </a:lnSpc>
              <a:spcBef>
                <a:spcPts val="0"/>
              </a:spcBef>
              <a:spcAft>
                <a:spcPts val="0"/>
              </a:spcAft>
              <a:buSzPts val="1400"/>
              <a:buChar char="-"/>
            </a:pPr>
            <a:endParaRPr/>
          </a:p>
        </p:txBody>
      </p:sp>
      <p:sp>
        <p:nvSpPr>
          <p:cNvPr id="169" name="Google Shape;16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phylogenetic tree / clustering analysis</a:t>
            </a:r>
            <a:endParaRPr/>
          </a:p>
          <a:p>
            <a:pPr marL="0" lvl="0" indent="0" algn="l" rtl="0">
              <a:lnSpc>
                <a:spcPct val="100000"/>
              </a:lnSpc>
              <a:spcBef>
                <a:spcPts val="0"/>
              </a:spcBef>
              <a:spcAft>
                <a:spcPts val="0"/>
              </a:spcAft>
              <a:buSzPts val="1400"/>
              <a:buNone/>
            </a:pPr>
            <a:r>
              <a:rPr lang="en-US"/>
              <a:t>Utilizamos todos los indicadores anteriores para determinar que países son similares (considerando estos indicadores) y que países son distintos, </a:t>
            </a:r>
            <a:endParaRPr/>
          </a:p>
          <a:p>
            <a:pPr marL="0" lvl="0" indent="0" algn="l" rtl="0">
              <a:lnSpc>
                <a:spcPct val="100000"/>
              </a:lnSpc>
              <a:spcBef>
                <a:spcPts val="0"/>
              </a:spcBef>
              <a:spcAft>
                <a:spcPts val="0"/>
              </a:spcAft>
              <a:buSzPts val="1400"/>
              <a:buNone/>
            </a:pPr>
            <a:endParaRPr/>
          </a:p>
        </p:txBody>
      </p:sp>
      <p:sp>
        <p:nvSpPr>
          <p:cNvPr id="177" name="Google Shape;17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99875a6ed5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99875a6ed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Explain phylogenetic tree / clustering analysis</a:t>
            </a:r>
            <a:endParaRPr/>
          </a:p>
          <a:p>
            <a:pPr marL="0" lvl="0" indent="0" algn="l" rtl="0">
              <a:lnSpc>
                <a:spcPct val="100000"/>
              </a:lnSpc>
              <a:spcBef>
                <a:spcPts val="0"/>
              </a:spcBef>
              <a:spcAft>
                <a:spcPts val="0"/>
              </a:spcAft>
              <a:buSzPts val="1400"/>
              <a:buNone/>
            </a:pPr>
            <a:r>
              <a:rPr lang="en-US"/>
              <a:t>Utilizamos todos los indicadores anteriores para determinar que países son similares (considerando estos indicadores) y que países son distintos, </a:t>
            </a:r>
            <a:endParaRPr/>
          </a:p>
          <a:p>
            <a:pPr marL="0" lvl="0" indent="0" algn="l" rtl="0">
              <a:lnSpc>
                <a:spcPct val="100000"/>
              </a:lnSpc>
              <a:spcBef>
                <a:spcPts val="0"/>
              </a:spcBef>
              <a:spcAft>
                <a:spcPts val="0"/>
              </a:spcAft>
              <a:buSzPts val="1400"/>
              <a:buNone/>
            </a:pPr>
            <a:endParaRPr/>
          </a:p>
        </p:txBody>
      </p:sp>
      <p:sp>
        <p:nvSpPr>
          <p:cNvPr id="186" name="Google Shape;186;g99875a6ed5_0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5"/>
        <p:cNvGrpSpPr/>
        <p:nvPr/>
      </p:nvGrpSpPr>
      <p:grpSpPr>
        <a:xfrm>
          <a:off x="0" y="0"/>
          <a:ext cx="0" cy="0"/>
          <a:chOff x="0" y="0"/>
          <a:chExt cx="0" cy="0"/>
        </a:xfrm>
      </p:grpSpPr>
      <p:sp>
        <p:nvSpPr>
          <p:cNvPr id="16" name="Google Shape;16;p47"/>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7"/>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18" name="Google Shape;18;p4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5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5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
        <p:cNvGrpSpPr/>
        <p:nvPr/>
      </p:nvGrpSpPr>
      <p:grpSpPr>
        <a:xfrm>
          <a:off x="0" y="0"/>
          <a:ext cx="0" cy="0"/>
          <a:chOff x="0" y="0"/>
          <a:chExt cx="0" cy="0"/>
        </a:xfrm>
      </p:grpSpPr>
      <p:sp>
        <p:nvSpPr>
          <p:cNvPr id="85" name="Google Shape;85;p56"/>
          <p:cNvSpPr/>
          <p:nvPr/>
        </p:nvSpPr>
        <p:spPr>
          <a:xfrm>
            <a:off x="0" y="0"/>
            <a:ext cx="6095999"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56"/>
          <p:cNvSpPr txBox="1">
            <a:spLocks noGrp="1"/>
          </p:cNvSpPr>
          <p:nvPr>
            <p:ph type="title"/>
          </p:nvPr>
        </p:nvSpPr>
        <p:spPr>
          <a:xfrm>
            <a:off x="808523" y="2243828"/>
            <a:ext cx="4494998" cy="113464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56"/>
          <p:cNvSpPr>
            <a:spLocks noGrp="1"/>
          </p:cNvSpPr>
          <p:nvPr>
            <p:ph type="pic" idx="2"/>
          </p:nvPr>
        </p:nvSpPr>
        <p:spPr>
          <a:xfrm>
            <a:off x="6095999" y="0"/>
            <a:ext cx="6102097" cy="6858000"/>
          </a:xfrm>
          <a:prstGeom prst="rect">
            <a:avLst/>
          </a:prstGeom>
          <a:solidFill>
            <a:srgbClr val="BFBFBF"/>
          </a:solid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accent2"/>
              </a:buClr>
              <a:buSzPts val="3200"/>
              <a:buFont typeface="Arial"/>
              <a:buNone/>
              <a:defRPr sz="3200" b="0" i="0" u="none" strike="noStrike" cap="none">
                <a:solidFill>
                  <a:srgbClr val="FEFEFE"/>
                </a:solidFill>
                <a:latin typeface="Gill Sans"/>
                <a:ea typeface="Gill Sans"/>
                <a:cs typeface="Gill Sans"/>
                <a:sym typeface="Gill Sans"/>
              </a:defRPr>
            </a:lvl1pPr>
            <a:lvl2pPr marR="0" lvl="1" algn="l" rtl="0">
              <a:lnSpc>
                <a:spcPct val="100000"/>
              </a:lnSpc>
              <a:spcBef>
                <a:spcPts val="1000"/>
              </a:spcBef>
              <a:spcAft>
                <a:spcPts val="0"/>
              </a:spcAft>
              <a:buClr>
                <a:schemeClr val="accent2"/>
              </a:buClr>
              <a:buSzPts val="2800"/>
              <a:buFont typeface="Arial"/>
              <a:buNone/>
              <a:defRPr sz="2800" b="0" i="0" u="none" strike="noStrike" cap="none">
                <a:solidFill>
                  <a:srgbClr val="262626"/>
                </a:solidFill>
                <a:latin typeface="Gill Sans"/>
                <a:ea typeface="Gill Sans"/>
                <a:cs typeface="Gill Sans"/>
                <a:sym typeface="Gill Sans"/>
              </a:defRPr>
            </a:lvl2pPr>
            <a:lvl3pPr marR="0" lvl="2" algn="l" rtl="0">
              <a:lnSpc>
                <a:spcPct val="100000"/>
              </a:lnSpc>
              <a:spcBef>
                <a:spcPts val="1000"/>
              </a:spcBef>
              <a:spcAft>
                <a:spcPts val="0"/>
              </a:spcAft>
              <a:buClr>
                <a:schemeClr val="accent2"/>
              </a:buClr>
              <a:buSzPts val="2400"/>
              <a:buFont typeface="Arial"/>
              <a:buNone/>
              <a:defRPr sz="2400" b="0" i="0" u="none" strike="noStrike" cap="none">
                <a:solidFill>
                  <a:srgbClr val="262626"/>
                </a:solidFill>
                <a:latin typeface="Gill Sans"/>
                <a:ea typeface="Gill Sans"/>
                <a:cs typeface="Gill Sans"/>
                <a:sym typeface="Gill Sans"/>
              </a:defRPr>
            </a:lvl3pPr>
            <a:lvl4pPr marR="0" lvl="3"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4pPr>
            <a:lvl5pPr marR="0" lvl="4" algn="l" rtl="0">
              <a:lnSpc>
                <a:spcPct val="100000"/>
              </a:lnSpc>
              <a:spcBef>
                <a:spcPts val="1000"/>
              </a:spcBef>
              <a:spcAft>
                <a:spcPts val="0"/>
              </a:spcAft>
              <a:buClr>
                <a:schemeClr val="accent2"/>
              </a:buClr>
              <a:buSzPts val="2000"/>
              <a:buFont typeface="Arial"/>
              <a:buNone/>
              <a:defRPr sz="2000" b="0" i="0" u="none" strike="noStrike" cap="none">
                <a:solidFill>
                  <a:srgbClr val="262626"/>
                </a:solidFill>
                <a:latin typeface="Gill Sans"/>
                <a:ea typeface="Gill Sans"/>
                <a:cs typeface="Gill Sans"/>
                <a:sym typeface="Gill Sans"/>
              </a:defRPr>
            </a:lvl5pPr>
            <a:lvl6pPr marR="0" lvl="5"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6pPr>
            <a:lvl7pPr marR="0" lvl="6"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7pPr>
            <a:lvl8pPr marR="0" lvl="7"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8pPr>
            <a:lvl9pPr marR="0" lvl="8" algn="l" rtl="0">
              <a:lnSpc>
                <a:spcPct val="100000"/>
              </a:lnSpc>
              <a:spcBef>
                <a:spcPts val="1000"/>
              </a:spcBef>
              <a:spcAft>
                <a:spcPts val="0"/>
              </a:spcAft>
              <a:buClr>
                <a:schemeClr val="accent2"/>
              </a:buClr>
              <a:buSzPts val="2000"/>
              <a:buFont typeface="Arial"/>
              <a:buNone/>
              <a:defRPr sz="2000" b="0" i="0" u="none" strike="noStrike" cap="none">
                <a:solidFill>
                  <a:schemeClr val="dk1"/>
                </a:solidFill>
                <a:latin typeface="Gill Sans"/>
                <a:ea typeface="Gill Sans"/>
                <a:cs typeface="Gill Sans"/>
                <a:sym typeface="Gill Sans"/>
              </a:defRPr>
            </a:lvl9pPr>
          </a:lstStyle>
          <a:p>
            <a:endParaRPr/>
          </a:p>
        </p:txBody>
      </p:sp>
      <p:sp>
        <p:nvSpPr>
          <p:cNvPr id="88" name="Google Shape;88;p56"/>
          <p:cNvSpPr txBox="1">
            <a:spLocks noGrp="1"/>
          </p:cNvSpPr>
          <p:nvPr>
            <p:ph type="body" idx="1"/>
          </p:nvPr>
        </p:nvSpPr>
        <p:spPr>
          <a:xfrm>
            <a:off x="1115568" y="3549918"/>
            <a:ext cx="3794760" cy="2194037"/>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89" name="Google Shape;89;p5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6"/>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57"/>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57"/>
          <p:cNvSpPr txBox="1">
            <a:spLocks noGrp="1"/>
          </p:cNvSpPr>
          <p:nvPr>
            <p:ph type="body" idx="1"/>
          </p:nvPr>
        </p:nvSpPr>
        <p:spPr>
          <a:xfrm rot="5400000">
            <a:off x="4545009" y="324171"/>
            <a:ext cx="3101983" cy="772972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95" name="Google Shape;95;p57"/>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57"/>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57"/>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58"/>
          <p:cNvSpPr txBox="1">
            <a:spLocks noGrp="1"/>
          </p:cNvSpPr>
          <p:nvPr>
            <p:ph type="title"/>
          </p:nvPr>
        </p:nvSpPr>
        <p:spPr>
          <a:xfrm rot="5400000">
            <a:off x="6810676" y="2779696"/>
            <a:ext cx="4983480" cy="129860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58"/>
          <p:cNvSpPr txBox="1">
            <a:spLocks noGrp="1"/>
          </p:cNvSpPr>
          <p:nvPr>
            <p:ph type="body" idx="1"/>
          </p:nvPr>
        </p:nvSpPr>
        <p:spPr>
          <a:xfrm rot="5400000">
            <a:off x="2838640" y="329755"/>
            <a:ext cx="4983480" cy="619848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101" name="Google Shape;101;p5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5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21"/>
        <p:cNvGrpSpPr/>
        <p:nvPr/>
      </p:nvGrpSpPr>
      <p:grpSpPr>
        <a:xfrm>
          <a:off x="0" y="0"/>
          <a:ext cx="0" cy="0"/>
          <a:chOff x="0" y="0"/>
          <a:chExt cx="0" cy="0"/>
        </a:xfrm>
      </p:grpSpPr>
      <p:sp>
        <p:nvSpPr>
          <p:cNvPr id="22" name="Google Shape;22;p52"/>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24" name="Google Shape;24;p52"/>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2"/>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4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8"/>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36" name="Google Shape;36;p48"/>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8"/>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49"/>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9"/>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9"/>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50"/>
          <p:cNvSpPr/>
          <p:nvPr/>
        </p:nvSpPr>
        <p:spPr>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50"/>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endParaRPr/>
          </a:p>
        </p:txBody>
      </p:sp>
      <p:sp>
        <p:nvSpPr>
          <p:cNvPr id="47" name="Google Shape;47;p50"/>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endParaRPr/>
          </a:p>
        </p:txBody>
      </p:sp>
      <p:sp>
        <p:nvSpPr>
          <p:cNvPr id="48" name="Google Shape;48;p50"/>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0"/>
          <p:cNvSpPr txBox="1">
            <a:spLocks noGrp="1"/>
          </p:cNvSpPr>
          <p:nvPr>
            <p:ph type="ftr" idx="11"/>
          </p:nvPr>
        </p:nvSpPr>
        <p:spPr>
          <a:xfrm>
            <a:off x="804672" y="6236208"/>
            <a:ext cx="5124797"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0"/>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51"/>
        <p:cNvGrpSpPr/>
        <p:nvPr/>
      </p:nvGrpSpPr>
      <p:grpSpPr>
        <a:xfrm>
          <a:off x="0" y="0"/>
          <a:ext cx="0" cy="0"/>
          <a:chOff x="0" y="0"/>
          <a:chExt cx="0" cy="0"/>
        </a:xfrm>
      </p:grpSpPr>
      <p:sp>
        <p:nvSpPr>
          <p:cNvPr id="52" name="Google Shape;52;p46"/>
          <p:cNvSpPr txBox="1">
            <a:spLocks noGrp="1"/>
          </p:cNvSpPr>
          <p:nvPr>
            <p:ph type="ctr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6"/>
          <p:cNvSpPr txBox="1">
            <a:spLocks noGrp="1"/>
          </p:cNvSpPr>
          <p:nvPr>
            <p:ph type="subTitle" idx="1"/>
          </p:nvPr>
        </p:nvSpPr>
        <p:spPr>
          <a:xfrm>
            <a:off x="2695194" y="4352544"/>
            <a:ext cx="6801612"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endParaRPr/>
          </a:p>
        </p:txBody>
      </p:sp>
      <p:sp>
        <p:nvSpPr>
          <p:cNvPr id="54" name="Google Shape;54;p46"/>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6"/>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6"/>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57"/>
        <p:cNvGrpSpPr/>
        <p:nvPr/>
      </p:nvGrpSpPr>
      <p:grpSpPr>
        <a:xfrm>
          <a:off x="0" y="0"/>
          <a:ext cx="0" cy="0"/>
          <a:chOff x="0" y="0"/>
          <a:chExt cx="0" cy="0"/>
        </a:xfrm>
      </p:grpSpPr>
      <p:sp>
        <p:nvSpPr>
          <p:cNvPr id="58" name="Google Shape;58;p51"/>
          <p:cNvSpPr txBox="1">
            <a:spLocks noGrp="1"/>
          </p:cNvSpPr>
          <p:nvPr>
            <p:ph type="title"/>
          </p:nvPr>
        </p:nvSpPr>
        <p:spPr>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body" idx="1"/>
          </p:nvPr>
        </p:nvSpPr>
        <p:spPr>
          <a:xfrm>
            <a:off x="2695194" y="4352465"/>
            <a:ext cx="6801612" cy="1265082"/>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endParaRPr/>
          </a:p>
        </p:txBody>
      </p:sp>
      <p:sp>
        <p:nvSpPr>
          <p:cNvPr id="60" name="Google Shape;60;p51"/>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1"/>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53"/>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3"/>
          <p:cNvSpPr txBox="1">
            <a:spLocks noGrp="1"/>
          </p:cNvSpPr>
          <p:nvPr>
            <p:ph type="body" idx="1"/>
          </p:nvPr>
        </p:nvSpPr>
        <p:spPr>
          <a:xfrm>
            <a:off x="1581912" y="2638044"/>
            <a:ext cx="4271771"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6" name="Google Shape;66;p53"/>
          <p:cNvSpPr txBox="1">
            <a:spLocks noGrp="1"/>
          </p:cNvSpPr>
          <p:nvPr>
            <p:ph type="body" idx="2"/>
          </p:nvPr>
        </p:nvSpPr>
        <p:spPr>
          <a:xfrm>
            <a:off x="6338315" y="2638044"/>
            <a:ext cx="4270247" cy="310198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67" name="Google Shape;67;p53"/>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3"/>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sp>
        <p:nvSpPr>
          <p:cNvPr id="71" name="Google Shape;71;p54"/>
          <p:cNvSpPr txBox="1">
            <a:spLocks noGrp="1"/>
          </p:cNvSpPr>
          <p:nvPr>
            <p:ph type="body" idx="1"/>
          </p:nvPr>
        </p:nvSpPr>
        <p:spPr>
          <a:xfrm>
            <a:off x="158343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72" name="Google Shape;72;p54"/>
          <p:cNvSpPr txBox="1">
            <a:spLocks noGrp="1"/>
          </p:cNvSpPr>
          <p:nvPr>
            <p:ph type="body" idx="2"/>
          </p:nvPr>
        </p:nvSpPr>
        <p:spPr>
          <a:xfrm>
            <a:off x="1583436" y="3143250"/>
            <a:ext cx="4270248"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3" name="Google Shape;73;p54"/>
          <p:cNvSpPr txBox="1">
            <a:spLocks noGrp="1"/>
          </p:cNvSpPr>
          <p:nvPr>
            <p:ph type="body" idx="3"/>
          </p:nvPr>
        </p:nvSpPr>
        <p:spPr>
          <a:xfrm>
            <a:off x="6338316" y="3143250"/>
            <a:ext cx="4253484" cy="259677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endParaRPr/>
          </a:p>
        </p:txBody>
      </p:sp>
      <p:sp>
        <p:nvSpPr>
          <p:cNvPr id="74" name="Google Shape;74;p54"/>
          <p:cNvSpPr txBox="1">
            <a:spLocks noGrp="1"/>
          </p:cNvSpPr>
          <p:nvPr>
            <p:ph type="body" idx="4"/>
          </p:nvPr>
        </p:nvSpPr>
        <p:spPr>
          <a:xfrm>
            <a:off x="6338316" y="2313433"/>
            <a:ext cx="4270248" cy="704087"/>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endParaRPr/>
          </a:p>
        </p:txBody>
      </p:sp>
      <p:sp>
        <p:nvSpPr>
          <p:cNvPr id="75" name="Google Shape;75;p5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
        <p:nvSpPr>
          <p:cNvPr id="78" name="Google Shape;78;p5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sym typeface="Gill Sans"/>
              </a:defRPr>
            </a:lvl9pPr>
          </a:lstStyle>
          <a:p>
            <a:endParaRPr/>
          </a:p>
        </p:txBody>
      </p:sp>
      <p:sp>
        <p:nvSpPr>
          <p:cNvPr id="12" name="Google Shape;12;p45"/>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3" name="Google Shape;13;p45"/>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sym typeface="Gill Sans"/>
              </a:defRPr>
            </a:lvl9pPr>
          </a:lstStyle>
          <a:p>
            <a:endParaRPr/>
          </a:p>
        </p:txBody>
      </p:sp>
      <p:sp>
        <p:nvSpPr>
          <p:cNvPr id="14" name="Google Shape;14;p45"/>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44"/>
          <p:cNvSpPr txBox="1">
            <a:spLocks noGrp="1"/>
          </p:cNvSpPr>
          <p:nvPr>
            <p:ph type="body" idx="1"/>
          </p:nvPr>
        </p:nvSpPr>
        <p:spPr>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sym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sym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sym typeface="Gill Sans"/>
              </a:defRPr>
            </a:lvl9pPr>
          </a:lstStyle>
          <a:p>
            <a:endParaRPr/>
          </a:p>
        </p:txBody>
      </p:sp>
      <p:sp>
        <p:nvSpPr>
          <p:cNvPr id="30" name="Google Shape;30;p44"/>
          <p:cNvSpPr txBox="1">
            <a:spLocks noGrp="1"/>
          </p:cNvSpPr>
          <p:nvPr>
            <p:ph type="dt" idx="10"/>
          </p:nvPr>
        </p:nvSpPr>
        <p:spPr>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1" name="Google Shape;31;p44"/>
          <p:cNvSpPr txBox="1">
            <a:spLocks noGrp="1"/>
          </p:cNvSpPr>
          <p:nvPr>
            <p:ph type="ftr" idx="11"/>
          </p:nvPr>
        </p:nvSpPr>
        <p:spPr>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2" name="Google Shape;32;p44"/>
          <p:cNvSpPr>
            <a:spLocks noGrp="1"/>
          </p:cNvSpPr>
          <p:nvPr>
            <p:ph type="sldNum" idx="12"/>
          </p:nvPr>
        </p:nvSpPr>
        <p:spPr>
          <a:xfrm>
            <a:off x="10758922" y="6217920"/>
            <a:ext cx="365760" cy="365760"/>
          </a:xfrm>
          <a:prstGeom prst="ellipse">
            <a:avLst/>
          </a:prstGeom>
          <a:solidFill>
            <a:srgbClr val="1D1D1D">
              <a:alpha val="69411"/>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
          <p:cNvSpPr txBox="1">
            <a:spLocks noGrp="1"/>
          </p:cNvSpPr>
          <p:nvPr>
            <p:ph type="ctrTitle"/>
          </p:nvPr>
        </p:nvSpPr>
        <p:spPr>
          <a:xfrm>
            <a:off x="1262729" y="1289303"/>
            <a:ext cx="9638443" cy="3339303"/>
          </a:xfrm>
          <a:prstGeom prst="rect">
            <a:avLst/>
          </a:prstGeom>
          <a:solidFill>
            <a:srgbClr val="FFFFFF"/>
          </a:solidFill>
          <a:ln>
            <a:noFill/>
          </a:ln>
        </p:spPr>
        <p:txBody>
          <a:bodyPr spcFirstLastPara="1" wrap="square" lIns="274300" tIns="182875" rIns="274300" bIns="182875" anchor="ctr" anchorCtr="1">
            <a:normAutofit/>
          </a:bodyPr>
          <a:lstStyle/>
          <a:p>
            <a:pPr marL="0" lvl="0" indent="0" algn="ctr" rtl="0">
              <a:spcBef>
                <a:spcPts val="0"/>
              </a:spcBef>
              <a:spcAft>
                <a:spcPts val="0"/>
              </a:spcAft>
              <a:buClr>
                <a:srgbClr val="262626"/>
              </a:buClr>
              <a:buSzPts val="3900"/>
              <a:buFont typeface="Gill Sans"/>
              <a:buNone/>
            </a:pPr>
            <a:r>
              <a:rPr lang="en-US" sz="3509"/>
              <a:t>Temas más estudiados y menos estudiados en las investigaciones de los recursos hídricos en Latinoamérica y el Caribe</a:t>
            </a:r>
            <a:endParaRPr sz="3509"/>
          </a:p>
          <a:p>
            <a:pPr marL="0" lvl="0" indent="0" algn="ctr" rtl="0">
              <a:lnSpc>
                <a:spcPct val="90000"/>
              </a:lnSpc>
              <a:spcBef>
                <a:spcPts val="0"/>
              </a:spcBef>
              <a:spcAft>
                <a:spcPts val="0"/>
              </a:spcAft>
              <a:buClr>
                <a:srgbClr val="262626"/>
              </a:buClr>
              <a:buSzPts val="3900"/>
              <a:buFont typeface="Gill Sans"/>
              <a:buNone/>
            </a:pPr>
            <a:endParaRPr sz="3900"/>
          </a:p>
        </p:txBody>
      </p:sp>
      <p:sp>
        <p:nvSpPr>
          <p:cNvPr id="109" name="Google Shape;109;p1"/>
          <p:cNvSpPr txBox="1">
            <a:spLocks noGrp="1"/>
          </p:cNvSpPr>
          <p:nvPr>
            <p:ph type="subTitle" idx="1"/>
          </p:nvPr>
        </p:nvSpPr>
        <p:spPr>
          <a:xfrm>
            <a:off x="1262729" y="4697899"/>
            <a:ext cx="9638400" cy="1484100"/>
          </a:xfrm>
          <a:prstGeom prst="rect">
            <a:avLst/>
          </a:prstGeom>
          <a:noFill/>
          <a:ln>
            <a:noFill/>
          </a:ln>
        </p:spPr>
        <p:txBody>
          <a:bodyPr spcFirstLastPara="1" wrap="square" lIns="91425" tIns="45700" rIns="91425" bIns="45700" anchor="t" anchorCtr="0">
            <a:normAutofit/>
          </a:bodyPr>
          <a:lstStyle/>
          <a:p>
            <a:pPr marL="0" lvl="0" indent="0" algn="ctr" rtl="0">
              <a:lnSpc>
                <a:spcPct val="80000"/>
              </a:lnSpc>
              <a:spcBef>
                <a:spcPts val="0"/>
              </a:spcBef>
              <a:spcAft>
                <a:spcPts val="0"/>
              </a:spcAft>
              <a:buSzPts val="2800"/>
              <a:buNone/>
            </a:pPr>
            <a:r>
              <a:rPr lang="en-US" sz="2400">
                <a:solidFill>
                  <a:srgbClr val="FFFFFF"/>
                </a:solidFill>
              </a:rPr>
              <a:t>Dr. Samuel Sandoval Solis, Dr. Alyssa DeVincentis, Dr. Hervé Guillon, Dr. Romina Díaz Gómez, MS MS Noelle K. Patterson, Arthur Koehl, Laura E. Garza-Díaz, Dr. Francine Van Den Brandeler, Dr. José Pablo Ortiz Partida, Dr. Erfan Goharian</a:t>
            </a:r>
            <a:r>
              <a:rPr lang="en-US" sz="2800"/>
              <a:t> </a:t>
            </a:r>
            <a:endParaRPr sz="2800"/>
          </a:p>
          <a:p>
            <a:pPr marL="0" lvl="0" indent="0" algn="ctr" rtl="0">
              <a:lnSpc>
                <a:spcPct val="80000"/>
              </a:lnSpc>
              <a:spcBef>
                <a:spcPts val="1000"/>
              </a:spcBef>
              <a:spcAft>
                <a:spcPts val="0"/>
              </a:spcAft>
              <a:buSzPts val="2800"/>
              <a:buNone/>
            </a:pPr>
            <a:r>
              <a:rPr lang="en-US" sz="2800"/>
              <a:t>University of California, Davis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
        <p:cNvGrpSpPr/>
        <p:nvPr/>
      </p:nvGrpSpPr>
      <p:grpSpPr>
        <a:xfrm>
          <a:off x="0" y="0"/>
          <a:ext cx="0" cy="0"/>
          <a:chOff x="0" y="0"/>
          <a:chExt cx="0" cy="0"/>
        </a:xfrm>
      </p:grpSpPr>
      <p:sp>
        <p:nvSpPr>
          <p:cNvPr id="196" name="Google Shape;196;p12"/>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7" name="Google Shape;197;p12"/>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8" name="Google Shape;198;p12"/>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1800"/>
              <a:buFont typeface="Gill Sans"/>
              <a:buNone/>
            </a:pPr>
            <a:r>
              <a:rPr lang="en-US" sz="1800"/>
              <a:t>WHAT IS THE</a:t>
            </a:r>
            <a:br>
              <a:rPr lang="en-US" sz="1800"/>
            </a:br>
            <a:r>
              <a:rPr lang="en-US" sz="1800"/>
              <a:t> STATE OF WATER RESEARCH IN LATIN AMERICA?</a:t>
            </a:r>
            <a:endParaRPr sz="1800" cap="none">
              <a:solidFill>
                <a:srgbClr val="262626"/>
              </a:solidFill>
              <a:latin typeface="Gill Sans"/>
              <a:ea typeface="Gill Sans"/>
              <a:cs typeface="Gill Sans"/>
              <a:sym typeface="Gill Sans"/>
            </a:endParaRPr>
          </a:p>
        </p:txBody>
      </p:sp>
      <p:pic>
        <p:nvPicPr>
          <p:cNvPr id="199" name="Google Shape;199;p12"/>
          <p:cNvPicPr preferRelativeResize="0"/>
          <p:nvPr/>
        </p:nvPicPr>
        <p:blipFill rotWithShape="1">
          <a:blip r:embed="rId3">
            <a:alphaModFix/>
          </a:blip>
          <a:srcRect l="3067" t="2773" r="3048" b="2710"/>
          <a:stretch/>
        </p:blipFill>
        <p:spPr>
          <a:xfrm>
            <a:off x="5782802" y="640080"/>
            <a:ext cx="5280692" cy="52631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5355a5942c_0_45"/>
          <p:cNvSpPr txBox="1">
            <a:spLocks noGrp="1"/>
          </p:cNvSpPr>
          <p:nvPr>
            <p:ph type="title"/>
          </p:nvPr>
        </p:nvSpPr>
        <p:spPr>
          <a:xfrm>
            <a:off x="1600200" y="4269282"/>
            <a:ext cx="8991600" cy="12648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AUTOMATED LITERATURE REVIEW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AUTOMATED LITERATURE REVIEW</a:t>
            </a:r>
            <a:endParaRPr/>
          </a:p>
        </p:txBody>
      </p:sp>
      <p:sp>
        <p:nvSpPr>
          <p:cNvPr id="210" name="Google Shape;210;p13"/>
          <p:cNvSpPr txBox="1"/>
          <p:nvPr/>
        </p:nvSpPr>
        <p:spPr>
          <a:xfrm>
            <a:off x="4250267" y="2404052"/>
            <a:ext cx="33355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Collected 30,000 scientific papers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AUTOMATED LITERATURE REVIEW</a:t>
            </a:r>
            <a:endParaRPr/>
          </a:p>
        </p:txBody>
      </p:sp>
      <p:pic>
        <p:nvPicPr>
          <p:cNvPr id="216" name="Google Shape;216;p14"/>
          <p:cNvPicPr preferRelativeResize="0"/>
          <p:nvPr/>
        </p:nvPicPr>
        <p:blipFill rotWithShape="1">
          <a:blip r:embed="rId3">
            <a:alphaModFix/>
          </a:blip>
          <a:srcRect t="4561" b="5450"/>
          <a:stretch/>
        </p:blipFill>
        <p:spPr>
          <a:xfrm rot="5400000">
            <a:off x="1888298" y="592846"/>
            <a:ext cx="3253525" cy="3786568"/>
          </a:xfrm>
          <a:prstGeom prst="rect">
            <a:avLst/>
          </a:prstGeom>
          <a:noFill/>
          <a:ln>
            <a:noFill/>
          </a:ln>
        </p:spPr>
      </p:pic>
      <p:sp>
        <p:nvSpPr>
          <p:cNvPr id="217" name="Google Shape;217;p14"/>
          <p:cNvSpPr txBox="1"/>
          <p:nvPr/>
        </p:nvSpPr>
        <p:spPr>
          <a:xfrm>
            <a:off x="2680576" y="326375"/>
            <a:ext cx="2073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Observe</a:t>
            </a:r>
            <a:r>
              <a:rPr lang="en-US" sz="1800" b="0" i="0" u="none" strike="noStrike" cap="none">
                <a:solidFill>
                  <a:schemeClr val="dk1"/>
                </a:solidFill>
                <a:latin typeface="Gill Sans"/>
                <a:ea typeface="Gill Sans"/>
                <a:cs typeface="Gill Sans"/>
                <a:sym typeface="Gill Sans"/>
              </a:rPr>
              <a:t>: words</a:t>
            </a:r>
            <a:endParaRPr sz="1400" b="0" i="0" u="none" strike="noStrike" cap="none">
              <a:solidFill>
                <a:srgbClr val="000000"/>
              </a:solidFill>
              <a:latin typeface="Arial"/>
              <a:ea typeface="Arial"/>
              <a:cs typeface="Arial"/>
              <a:sym typeface="Arial"/>
            </a:endParaRPr>
          </a:p>
        </p:txBody>
      </p:sp>
      <p:pic>
        <p:nvPicPr>
          <p:cNvPr id="218" name="Google Shape;218;p14"/>
          <p:cNvPicPr preferRelativeResize="0"/>
          <p:nvPr/>
        </p:nvPicPr>
        <p:blipFill>
          <a:blip r:embed="rId4">
            <a:alphaModFix/>
          </a:blip>
          <a:stretch>
            <a:fillRect/>
          </a:stretch>
        </p:blipFill>
        <p:spPr>
          <a:xfrm>
            <a:off x="5560745" y="152400"/>
            <a:ext cx="3009900" cy="323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5"/>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AUTOMATED LITERATURE REVIEW</a:t>
            </a:r>
            <a:endParaRPr/>
          </a:p>
        </p:txBody>
      </p:sp>
      <p:pic>
        <p:nvPicPr>
          <p:cNvPr id="224" name="Google Shape;224;p15"/>
          <p:cNvPicPr preferRelativeResize="0"/>
          <p:nvPr/>
        </p:nvPicPr>
        <p:blipFill rotWithShape="1">
          <a:blip r:embed="rId3">
            <a:alphaModFix/>
          </a:blip>
          <a:srcRect t="4561" b="5450"/>
          <a:stretch/>
        </p:blipFill>
        <p:spPr>
          <a:xfrm rot="5400000">
            <a:off x="1888298" y="592846"/>
            <a:ext cx="3253525" cy="3786568"/>
          </a:xfrm>
          <a:prstGeom prst="rect">
            <a:avLst/>
          </a:prstGeom>
          <a:noFill/>
          <a:ln>
            <a:noFill/>
          </a:ln>
        </p:spPr>
      </p:pic>
      <p:grpSp>
        <p:nvGrpSpPr>
          <p:cNvPr id="225" name="Google Shape;225;p15"/>
          <p:cNvGrpSpPr/>
          <p:nvPr/>
        </p:nvGrpSpPr>
        <p:grpSpPr>
          <a:xfrm rot="5400000">
            <a:off x="6609565" y="592846"/>
            <a:ext cx="3253525" cy="3786568"/>
            <a:chOff x="6095999" y="217066"/>
            <a:chExt cx="3253525" cy="3786568"/>
          </a:xfrm>
        </p:grpSpPr>
        <p:pic>
          <p:nvPicPr>
            <p:cNvPr id="226" name="Google Shape;226;p15"/>
            <p:cNvPicPr preferRelativeResize="0"/>
            <p:nvPr/>
          </p:nvPicPr>
          <p:blipFill rotWithShape="1">
            <a:blip r:embed="rId4">
              <a:alphaModFix/>
            </a:blip>
            <a:srcRect t="4561" b="5450"/>
            <a:stretch/>
          </p:blipFill>
          <p:spPr>
            <a:xfrm>
              <a:off x="6095999" y="217066"/>
              <a:ext cx="3253525" cy="3786568"/>
            </a:xfrm>
            <a:prstGeom prst="rect">
              <a:avLst/>
            </a:prstGeom>
            <a:noFill/>
            <a:ln>
              <a:noFill/>
            </a:ln>
          </p:spPr>
        </p:pic>
        <p:pic>
          <p:nvPicPr>
            <p:cNvPr id="227" name="Google Shape;227;p15"/>
            <p:cNvPicPr preferRelativeResize="0"/>
            <p:nvPr/>
          </p:nvPicPr>
          <p:blipFill rotWithShape="1">
            <a:blip r:embed="rId5">
              <a:alphaModFix/>
            </a:blip>
            <a:srcRect l="34502" t="4561" b="5450"/>
            <a:stretch/>
          </p:blipFill>
          <p:spPr>
            <a:xfrm>
              <a:off x="7207256" y="217066"/>
              <a:ext cx="2130984" cy="3786568"/>
            </a:xfrm>
            <a:prstGeom prst="rect">
              <a:avLst/>
            </a:prstGeom>
            <a:noFill/>
            <a:ln>
              <a:noFill/>
            </a:ln>
          </p:spPr>
        </p:pic>
        <p:pic>
          <p:nvPicPr>
            <p:cNvPr id="228" name="Google Shape;228;p15"/>
            <p:cNvPicPr preferRelativeResize="0"/>
            <p:nvPr/>
          </p:nvPicPr>
          <p:blipFill rotWithShape="1">
            <a:blip r:embed="rId6">
              <a:alphaModFix/>
            </a:blip>
            <a:srcRect l="62912" t="4561" b="5450"/>
            <a:stretch/>
          </p:blipFill>
          <p:spPr>
            <a:xfrm>
              <a:off x="8137742" y="217066"/>
              <a:ext cx="1206674" cy="3786568"/>
            </a:xfrm>
            <a:prstGeom prst="rect">
              <a:avLst/>
            </a:prstGeom>
            <a:noFill/>
            <a:ln>
              <a:noFill/>
            </a:ln>
          </p:spPr>
        </p:pic>
      </p:grpSp>
      <p:sp>
        <p:nvSpPr>
          <p:cNvPr id="229" name="Google Shape;229;p15"/>
          <p:cNvSpPr txBox="1"/>
          <p:nvPr/>
        </p:nvSpPr>
        <p:spPr>
          <a:xfrm>
            <a:off x="2680577" y="326375"/>
            <a:ext cx="2289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Observe</a:t>
            </a:r>
            <a:r>
              <a:rPr lang="en-US" sz="1800" b="0" i="0" u="none" strike="noStrike" cap="none">
                <a:solidFill>
                  <a:schemeClr val="dk1"/>
                </a:solidFill>
                <a:latin typeface="Gill Sans"/>
                <a:ea typeface="Gill Sans"/>
                <a:cs typeface="Gill Sans"/>
                <a:sym typeface="Gill Sans"/>
              </a:rPr>
              <a:t>: words</a:t>
            </a:r>
            <a:endParaRPr sz="1400" b="0" i="0" u="none" strike="noStrike" cap="none">
              <a:solidFill>
                <a:srgbClr val="000000"/>
              </a:solidFill>
              <a:latin typeface="Arial"/>
              <a:ea typeface="Arial"/>
              <a:cs typeface="Arial"/>
              <a:sym typeface="Arial"/>
            </a:endParaRPr>
          </a:p>
        </p:txBody>
      </p:sp>
      <p:sp>
        <p:nvSpPr>
          <p:cNvPr id="230" name="Google Shape;230;p15"/>
          <p:cNvSpPr txBox="1"/>
          <p:nvPr/>
        </p:nvSpPr>
        <p:spPr>
          <a:xfrm>
            <a:off x="7476600" y="326375"/>
            <a:ext cx="2003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Predict</a:t>
            </a:r>
            <a:r>
              <a:rPr lang="en-US" sz="1800" b="0" i="0" u="none" strike="noStrike" cap="none">
                <a:solidFill>
                  <a:schemeClr val="dk1"/>
                </a:solidFill>
                <a:latin typeface="Gill Sans"/>
                <a:ea typeface="Gill Sans"/>
                <a:cs typeface="Gill Sans"/>
                <a:sym typeface="Gill Sans"/>
              </a:rPr>
              <a:t>: topics</a:t>
            </a:r>
            <a:endParaRPr sz="1400" b="0" i="0" u="none" strike="noStrike" cap="none">
              <a:solidFill>
                <a:srgbClr val="000000"/>
              </a:solidFill>
              <a:latin typeface="Arial"/>
              <a:ea typeface="Arial"/>
              <a:cs typeface="Arial"/>
              <a:sym typeface="Arial"/>
            </a:endParaRPr>
          </a:p>
        </p:txBody>
      </p:sp>
      <p:cxnSp>
        <p:nvCxnSpPr>
          <p:cNvPr id="231" name="Google Shape;231;p15"/>
          <p:cNvCxnSpPr/>
          <p:nvPr/>
        </p:nvCxnSpPr>
        <p:spPr>
          <a:xfrm>
            <a:off x="5408345" y="511050"/>
            <a:ext cx="1018784" cy="0"/>
          </a:xfrm>
          <a:prstGeom prst="straightConnector1">
            <a:avLst/>
          </a:prstGeom>
          <a:noFill/>
          <a:ln w="60325" cap="flat" cmpd="sng">
            <a:solidFill>
              <a:schemeClr val="accent1"/>
            </a:solidFill>
            <a:prstDash val="solid"/>
            <a:round/>
            <a:headEnd type="none" w="sm" len="sm"/>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AUTOMATED LITERATURE REVIEW</a:t>
            </a:r>
            <a:endParaRPr/>
          </a:p>
        </p:txBody>
      </p:sp>
      <p:pic>
        <p:nvPicPr>
          <p:cNvPr id="237" name="Google Shape;237;p16"/>
          <p:cNvPicPr preferRelativeResize="0"/>
          <p:nvPr/>
        </p:nvPicPr>
        <p:blipFill rotWithShape="1">
          <a:blip r:embed="rId3">
            <a:alphaModFix/>
          </a:blip>
          <a:srcRect t="4561" b="5450"/>
          <a:stretch/>
        </p:blipFill>
        <p:spPr>
          <a:xfrm rot="5400000">
            <a:off x="1888298" y="592846"/>
            <a:ext cx="3253525" cy="3786568"/>
          </a:xfrm>
          <a:prstGeom prst="rect">
            <a:avLst/>
          </a:prstGeom>
          <a:noFill/>
          <a:ln>
            <a:noFill/>
          </a:ln>
        </p:spPr>
      </p:pic>
      <p:grpSp>
        <p:nvGrpSpPr>
          <p:cNvPr id="238" name="Google Shape;238;p16"/>
          <p:cNvGrpSpPr/>
          <p:nvPr/>
        </p:nvGrpSpPr>
        <p:grpSpPr>
          <a:xfrm rot="5400000">
            <a:off x="6609565" y="592846"/>
            <a:ext cx="3253525" cy="3786568"/>
            <a:chOff x="6095999" y="217066"/>
            <a:chExt cx="3253525" cy="3786568"/>
          </a:xfrm>
        </p:grpSpPr>
        <p:pic>
          <p:nvPicPr>
            <p:cNvPr id="239" name="Google Shape;239;p16"/>
            <p:cNvPicPr preferRelativeResize="0"/>
            <p:nvPr/>
          </p:nvPicPr>
          <p:blipFill rotWithShape="1">
            <a:blip r:embed="rId4">
              <a:alphaModFix/>
            </a:blip>
            <a:srcRect t="4561" b="5450"/>
            <a:stretch/>
          </p:blipFill>
          <p:spPr>
            <a:xfrm>
              <a:off x="6095999" y="217066"/>
              <a:ext cx="3253525" cy="3786568"/>
            </a:xfrm>
            <a:prstGeom prst="rect">
              <a:avLst/>
            </a:prstGeom>
            <a:noFill/>
            <a:ln>
              <a:noFill/>
            </a:ln>
          </p:spPr>
        </p:pic>
        <p:pic>
          <p:nvPicPr>
            <p:cNvPr id="240" name="Google Shape;240;p16"/>
            <p:cNvPicPr preferRelativeResize="0"/>
            <p:nvPr/>
          </p:nvPicPr>
          <p:blipFill rotWithShape="1">
            <a:blip r:embed="rId5">
              <a:alphaModFix/>
            </a:blip>
            <a:srcRect l="34502" t="4561" b="5450"/>
            <a:stretch/>
          </p:blipFill>
          <p:spPr>
            <a:xfrm>
              <a:off x="7207256" y="217066"/>
              <a:ext cx="2130984" cy="3786568"/>
            </a:xfrm>
            <a:prstGeom prst="rect">
              <a:avLst/>
            </a:prstGeom>
            <a:noFill/>
            <a:ln>
              <a:noFill/>
            </a:ln>
          </p:spPr>
        </p:pic>
        <p:pic>
          <p:nvPicPr>
            <p:cNvPr id="241" name="Google Shape;241;p16"/>
            <p:cNvPicPr preferRelativeResize="0"/>
            <p:nvPr/>
          </p:nvPicPr>
          <p:blipFill rotWithShape="1">
            <a:blip r:embed="rId6">
              <a:alphaModFix/>
            </a:blip>
            <a:srcRect l="62912" t="4561" b="5450"/>
            <a:stretch/>
          </p:blipFill>
          <p:spPr>
            <a:xfrm>
              <a:off x="8137742" y="217066"/>
              <a:ext cx="1206674" cy="3786568"/>
            </a:xfrm>
            <a:prstGeom prst="rect">
              <a:avLst/>
            </a:prstGeom>
            <a:noFill/>
            <a:ln>
              <a:noFill/>
            </a:ln>
          </p:spPr>
        </p:pic>
      </p:grpSp>
      <p:sp>
        <p:nvSpPr>
          <p:cNvPr id="242" name="Google Shape;242;p16"/>
          <p:cNvSpPr txBox="1"/>
          <p:nvPr/>
        </p:nvSpPr>
        <p:spPr>
          <a:xfrm>
            <a:off x="2680577" y="326375"/>
            <a:ext cx="2174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Observe</a:t>
            </a:r>
            <a:r>
              <a:rPr lang="en-US" sz="1800" b="0" i="0" u="none" strike="noStrike" cap="none">
                <a:solidFill>
                  <a:schemeClr val="dk1"/>
                </a:solidFill>
                <a:latin typeface="Gill Sans"/>
                <a:ea typeface="Gill Sans"/>
                <a:cs typeface="Gill Sans"/>
                <a:sym typeface="Gill Sans"/>
              </a:rPr>
              <a:t>: words</a:t>
            </a:r>
            <a:endParaRPr sz="1400" b="0" i="0" u="none" strike="noStrike" cap="none">
              <a:solidFill>
                <a:srgbClr val="000000"/>
              </a:solidFill>
              <a:latin typeface="Arial"/>
              <a:ea typeface="Arial"/>
              <a:cs typeface="Arial"/>
              <a:sym typeface="Arial"/>
            </a:endParaRPr>
          </a:p>
        </p:txBody>
      </p:sp>
      <p:sp>
        <p:nvSpPr>
          <p:cNvPr id="243" name="Google Shape;243;p16"/>
          <p:cNvSpPr txBox="1"/>
          <p:nvPr/>
        </p:nvSpPr>
        <p:spPr>
          <a:xfrm>
            <a:off x="6798641" y="285826"/>
            <a:ext cx="46444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Predict</a:t>
            </a:r>
            <a:r>
              <a:rPr lang="en-US" sz="1800" b="0" i="0" u="none" strike="noStrike" cap="none">
                <a:solidFill>
                  <a:schemeClr val="dk1"/>
                </a:solidFill>
                <a:latin typeface="Gill Sans"/>
                <a:ea typeface="Gill Sans"/>
                <a:cs typeface="Gill Sans"/>
                <a:sym typeface="Gill Sans"/>
              </a:rPr>
              <a:t>: </a:t>
            </a:r>
            <a:r>
              <a:rPr lang="en-US" sz="1800" b="0" i="0" u="sng" strike="noStrike" cap="none">
                <a:solidFill>
                  <a:schemeClr val="dk1"/>
                </a:solidFill>
                <a:latin typeface="Gill Sans"/>
                <a:ea typeface="Gill Sans"/>
                <a:cs typeface="Gill Sans"/>
                <a:sym typeface="Gill Sans"/>
              </a:rPr>
              <a:t>probability</a:t>
            </a:r>
            <a:r>
              <a:rPr lang="en-US" sz="1800" b="0" i="0" u="none" strike="noStrike" cap="none">
                <a:solidFill>
                  <a:schemeClr val="dk1"/>
                </a:solidFill>
                <a:latin typeface="Gill Sans"/>
                <a:ea typeface="Gill Sans"/>
                <a:cs typeface="Gill Sans"/>
                <a:sym typeface="Gill Sans"/>
              </a:rPr>
              <a:t> of topics in each document</a:t>
            </a:r>
            <a:endParaRPr sz="1400" b="0" i="0" u="none" strike="noStrike" cap="none">
              <a:solidFill>
                <a:srgbClr val="000000"/>
              </a:solidFill>
              <a:latin typeface="Arial"/>
              <a:ea typeface="Arial"/>
              <a:cs typeface="Arial"/>
              <a:sym typeface="Arial"/>
            </a:endParaRPr>
          </a:p>
        </p:txBody>
      </p:sp>
      <p:cxnSp>
        <p:nvCxnSpPr>
          <p:cNvPr id="244" name="Google Shape;244;p16"/>
          <p:cNvCxnSpPr/>
          <p:nvPr/>
        </p:nvCxnSpPr>
        <p:spPr>
          <a:xfrm>
            <a:off x="5408345" y="511050"/>
            <a:ext cx="1018784" cy="0"/>
          </a:xfrm>
          <a:prstGeom prst="straightConnector1">
            <a:avLst/>
          </a:prstGeom>
          <a:noFill/>
          <a:ln w="60325" cap="flat" cmpd="sng">
            <a:solidFill>
              <a:schemeClr val="accent1"/>
            </a:solidFill>
            <a:prstDash val="solid"/>
            <a:round/>
            <a:headEnd type="none" w="sm" len="sm"/>
            <a:tailEnd type="triangle" w="med" len="med"/>
          </a:ln>
        </p:spPr>
      </p:cxnSp>
      <p:sp>
        <p:nvSpPr>
          <p:cNvPr id="245" name="Google Shape;245;p16"/>
          <p:cNvSpPr txBox="1"/>
          <p:nvPr/>
        </p:nvSpPr>
        <p:spPr>
          <a:xfrm>
            <a:off x="6343043" y="824329"/>
            <a:ext cx="4797397" cy="3323602"/>
          </a:xfrm>
          <a:prstGeom prst="rect">
            <a:avLst/>
          </a:prstGeom>
          <a:noFill/>
          <a:ln w="571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rgbClr val="000000"/>
              </a:buClr>
              <a:buSzPts val="2000"/>
              <a:buFont typeface="Arial"/>
              <a:buNone/>
            </a:pPr>
            <a:r>
              <a:rPr lang="en-US" sz="2000" b="0" i="0" u="none" strike="noStrike" cap="none">
                <a:solidFill>
                  <a:schemeClr val="dk1"/>
                </a:solidFill>
                <a:latin typeface="Gill Sans"/>
                <a:ea typeface="Gill Sans"/>
                <a:cs typeface="Gill Sans"/>
                <a:sym typeface="Gill Sans"/>
              </a:rPr>
              <a:t>									10%</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endParaRPr sz="2000" b="0" i="0" u="none" strike="noStrike" cap="none">
              <a:solidFill>
                <a:schemeClr val="dk1"/>
              </a:solidFill>
              <a:latin typeface="Gill Sans"/>
              <a:ea typeface="Gill Sans"/>
              <a:cs typeface="Gill Sans"/>
              <a:sym typeface="Gill Sans"/>
            </a:endParaRPr>
          </a:p>
          <a:p>
            <a:pPr marL="0" marR="0" lvl="0" indent="0" algn="l" rtl="0">
              <a:lnSpc>
                <a:spcPct val="200000"/>
              </a:lnSpc>
              <a:spcBef>
                <a:spcPts val="0"/>
              </a:spcBef>
              <a:spcAft>
                <a:spcPts val="0"/>
              </a:spcAft>
              <a:buClr>
                <a:srgbClr val="000000"/>
              </a:buClr>
              <a:buSzPts val="2000"/>
              <a:buFont typeface="Arial"/>
              <a:buNone/>
            </a:pPr>
            <a:r>
              <a:rPr lang="en-US" sz="2000" b="0" i="0" u="none" strike="noStrike" cap="none">
                <a:solidFill>
                  <a:schemeClr val="dk1"/>
                </a:solidFill>
                <a:latin typeface="Gill Sans"/>
                <a:ea typeface="Gill Sans"/>
                <a:cs typeface="Gill Sans"/>
                <a:sym typeface="Gill Sans"/>
              </a:rPr>
              <a:t>									45%</a:t>
            </a:r>
            <a:endParaRPr sz="1400" b="0" i="0" u="none" strike="noStrike" cap="none">
              <a:solidFill>
                <a:srgbClr val="000000"/>
              </a:solidFill>
              <a:latin typeface="Arial"/>
              <a:ea typeface="Arial"/>
              <a:cs typeface="Arial"/>
              <a:sym typeface="Arial"/>
            </a:endParaRPr>
          </a:p>
          <a:p>
            <a:pPr marL="0" marR="0" lvl="0" indent="0" algn="l" rtl="0">
              <a:lnSpc>
                <a:spcPct val="200000"/>
              </a:lnSpc>
              <a:spcBef>
                <a:spcPts val="0"/>
              </a:spcBef>
              <a:spcAft>
                <a:spcPts val="0"/>
              </a:spcAft>
              <a:buClr>
                <a:srgbClr val="000000"/>
              </a:buClr>
              <a:buSzPts val="2000"/>
              <a:buFont typeface="Arial"/>
              <a:buNone/>
            </a:pPr>
            <a:r>
              <a:rPr lang="en-US" sz="2000" b="0" i="0" u="none" strike="noStrike" cap="none">
                <a:solidFill>
                  <a:schemeClr val="dk1"/>
                </a:solidFill>
                <a:latin typeface="Gill Sans"/>
                <a:ea typeface="Gill Sans"/>
                <a:cs typeface="Gill Sans"/>
                <a:sym typeface="Gill Sans"/>
              </a:rPr>
              <a:t>	</a:t>
            </a:r>
            <a:r>
              <a:rPr lang="en-US" sz="2800" b="0" i="0" u="none" strike="noStrike" cap="none">
                <a:solidFill>
                  <a:schemeClr val="dk1"/>
                </a:solidFill>
                <a:latin typeface="Gill Sans"/>
                <a:ea typeface="Gill Sans"/>
                <a:cs typeface="Gill Sans"/>
                <a:sym typeface="Gill Sans"/>
              </a:rPr>
              <a:t> </a:t>
            </a:r>
            <a:endParaRPr sz="2000" b="0" i="0" u="none" strike="noStrike" cap="none">
              <a:solidFill>
                <a:schemeClr val="dk1"/>
              </a:solidFill>
              <a:latin typeface="Gill Sans"/>
              <a:ea typeface="Gill Sans"/>
              <a:cs typeface="Gill Sans"/>
              <a:sym typeface="Gill Sans"/>
            </a:endParaRPr>
          </a:p>
          <a:p>
            <a:pPr marL="0" marR="0" lvl="0" indent="0" algn="l" rtl="0">
              <a:lnSpc>
                <a:spcPct val="200000"/>
              </a:lnSpc>
              <a:spcBef>
                <a:spcPts val="0"/>
              </a:spcBef>
              <a:spcAft>
                <a:spcPts val="0"/>
              </a:spcAft>
              <a:buClr>
                <a:srgbClr val="000000"/>
              </a:buClr>
              <a:buSzPts val="2000"/>
              <a:buFont typeface="Arial"/>
              <a:buNone/>
            </a:pPr>
            <a:r>
              <a:rPr lang="en-US" sz="2000" b="0" i="0" u="none" strike="noStrike" cap="none">
                <a:solidFill>
                  <a:schemeClr val="dk1"/>
                </a:solidFill>
                <a:latin typeface="Gill Sans"/>
                <a:ea typeface="Gill Sans"/>
                <a:cs typeface="Gill Sans"/>
                <a:sym typeface="Gill Sans"/>
              </a:rPr>
              <a:t>									35%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7"/>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MACHINE LEARNING IDENTIFIES TOPICS</a:t>
            </a:r>
            <a:endParaRPr/>
          </a:p>
        </p:txBody>
      </p:sp>
      <p:grpSp>
        <p:nvGrpSpPr>
          <p:cNvPr id="251" name="Google Shape;251;p17"/>
          <p:cNvGrpSpPr/>
          <p:nvPr/>
        </p:nvGrpSpPr>
        <p:grpSpPr>
          <a:xfrm>
            <a:off x="1009859" y="797347"/>
            <a:ext cx="10641194" cy="3323812"/>
            <a:chOff x="1931866" y="2983682"/>
            <a:chExt cx="8028998" cy="2507884"/>
          </a:xfrm>
        </p:grpSpPr>
        <p:pic>
          <p:nvPicPr>
            <p:cNvPr id="252" name="Google Shape;252;p17"/>
            <p:cNvPicPr preferRelativeResize="0"/>
            <p:nvPr/>
          </p:nvPicPr>
          <p:blipFill rotWithShape="1">
            <a:blip r:embed="rId3">
              <a:alphaModFix/>
            </a:blip>
            <a:srcRect/>
            <a:stretch/>
          </p:blipFill>
          <p:spPr>
            <a:xfrm>
              <a:off x="3871683" y="2983682"/>
              <a:ext cx="6089181" cy="2507884"/>
            </a:xfrm>
            <a:prstGeom prst="rect">
              <a:avLst/>
            </a:prstGeom>
            <a:noFill/>
            <a:ln>
              <a:noFill/>
            </a:ln>
          </p:spPr>
        </p:pic>
        <p:pic>
          <p:nvPicPr>
            <p:cNvPr id="253" name="Google Shape;253;p17"/>
            <p:cNvPicPr preferRelativeResize="0"/>
            <p:nvPr/>
          </p:nvPicPr>
          <p:blipFill rotWithShape="1">
            <a:blip r:embed="rId4">
              <a:alphaModFix/>
            </a:blip>
            <a:srcRect/>
            <a:stretch/>
          </p:blipFill>
          <p:spPr>
            <a:xfrm>
              <a:off x="1931866" y="3426345"/>
              <a:ext cx="1423244" cy="1887188"/>
            </a:xfrm>
            <a:prstGeom prst="rect">
              <a:avLst/>
            </a:prstGeom>
            <a:noFill/>
            <a:ln>
              <a:noFill/>
            </a:ln>
          </p:spPr>
        </p:pic>
        <p:cxnSp>
          <p:nvCxnSpPr>
            <p:cNvPr id="254" name="Google Shape;254;p17"/>
            <p:cNvCxnSpPr/>
            <p:nvPr/>
          </p:nvCxnSpPr>
          <p:spPr>
            <a:xfrm>
              <a:off x="3469411" y="4043765"/>
              <a:ext cx="173672" cy="0"/>
            </a:xfrm>
            <a:prstGeom prst="straightConnector1">
              <a:avLst/>
            </a:prstGeom>
            <a:noFill/>
            <a:ln w="38100" cap="flat" cmpd="sng">
              <a:solidFill>
                <a:schemeClr val="dk1"/>
              </a:solidFill>
              <a:prstDash val="solid"/>
              <a:round/>
              <a:headEnd type="none" w="sm" len="sm"/>
              <a:tailEnd type="triangle" w="med" len="med"/>
            </a:ln>
          </p:spPr>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sp>
        <p:nvSpPr>
          <p:cNvPr id="259" name="Google Shape;259;p18"/>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MACHINE LEARNING IDENTIFIES TOPICS</a:t>
            </a:r>
            <a:endParaRPr/>
          </a:p>
        </p:txBody>
      </p:sp>
      <p:pic>
        <p:nvPicPr>
          <p:cNvPr id="260" name="Google Shape;260;p18"/>
          <p:cNvPicPr preferRelativeResize="0"/>
          <p:nvPr/>
        </p:nvPicPr>
        <p:blipFill rotWithShape="1">
          <a:blip r:embed="rId3">
            <a:alphaModFix/>
          </a:blip>
          <a:srcRect/>
          <a:stretch/>
        </p:blipFill>
        <p:spPr>
          <a:xfrm>
            <a:off x="5621397" y="2820437"/>
            <a:ext cx="5196634" cy="948385"/>
          </a:xfrm>
          <a:prstGeom prst="rect">
            <a:avLst/>
          </a:prstGeom>
          <a:noFill/>
          <a:ln>
            <a:noFill/>
          </a:ln>
        </p:spPr>
      </p:pic>
      <p:pic>
        <p:nvPicPr>
          <p:cNvPr id="261" name="Google Shape;261;p18"/>
          <p:cNvPicPr preferRelativeResize="0"/>
          <p:nvPr/>
        </p:nvPicPr>
        <p:blipFill rotWithShape="1">
          <a:blip r:embed="rId4">
            <a:alphaModFix/>
          </a:blip>
          <a:srcRect/>
          <a:stretch/>
        </p:blipFill>
        <p:spPr>
          <a:xfrm>
            <a:off x="5575674" y="1349284"/>
            <a:ext cx="5193816" cy="1168607"/>
          </a:xfrm>
          <a:prstGeom prst="rect">
            <a:avLst/>
          </a:prstGeom>
          <a:noFill/>
          <a:ln>
            <a:noFill/>
          </a:ln>
        </p:spPr>
      </p:pic>
      <p:pic>
        <p:nvPicPr>
          <p:cNvPr id="262" name="Google Shape;262;p18"/>
          <p:cNvPicPr preferRelativeResize="0"/>
          <p:nvPr/>
        </p:nvPicPr>
        <p:blipFill rotWithShape="1">
          <a:blip r:embed="rId5">
            <a:alphaModFix/>
          </a:blip>
          <a:srcRect t="72136"/>
          <a:stretch/>
        </p:blipFill>
        <p:spPr>
          <a:xfrm>
            <a:off x="5654737" y="484498"/>
            <a:ext cx="5163293" cy="593464"/>
          </a:xfrm>
          <a:prstGeom prst="rect">
            <a:avLst/>
          </a:prstGeom>
          <a:noFill/>
          <a:ln>
            <a:noFill/>
          </a:ln>
        </p:spPr>
      </p:pic>
      <p:sp>
        <p:nvSpPr>
          <p:cNvPr id="263" name="Google Shape;263;p18"/>
          <p:cNvSpPr txBox="1"/>
          <p:nvPr/>
        </p:nvSpPr>
        <p:spPr>
          <a:xfrm>
            <a:off x="2594341" y="890139"/>
            <a:ext cx="1447799" cy="37171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3200"/>
              <a:buFont typeface="Gill Sans"/>
              <a:buNone/>
            </a:pPr>
            <a:r>
              <a:rPr lang="en-US" sz="3200" b="0" i="0" u="none" strike="noStrike" cap="none">
                <a:solidFill>
                  <a:schemeClr val="accent1"/>
                </a:solidFill>
                <a:latin typeface="Gill Sans"/>
                <a:ea typeface="Gill Sans"/>
                <a:cs typeface="Gill Sans"/>
                <a:sym typeface="Gill Sans"/>
              </a:rPr>
              <a:t>RIVERS</a:t>
            </a:r>
            <a:endParaRPr sz="1400" b="0" i="0" u="none" strike="noStrike" cap="none">
              <a:solidFill>
                <a:srgbClr val="000000"/>
              </a:solidFill>
              <a:latin typeface="Arial"/>
              <a:ea typeface="Arial"/>
              <a:cs typeface="Arial"/>
              <a:sym typeface="Arial"/>
            </a:endParaRPr>
          </a:p>
        </p:txBody>
      </p:sp>
      <p:sp>
        <p:nvSpPr>
          <p:cNvPr id="264" name="Google Shape;264;p18"/>
          <p:cNvSpPr txBox="1"/>
          <p:nvPr/>
        </p:nvSpPr>
        <p:spPr>
          <a:xfrm>
            <a:off x="1373969" y="2835536"/>
            <a:ext cx="4012162" cy="59346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3200"/>
              <a:buFont typeface="Gill Sans"/>
              <a:buNone/>
            </a:pPr>
            <a:r>
              <a:rPr lang="en-US" sz="3200" b="0" i="0" u="none" strike="noStrike" cap="none">
                <a:solidFill>
                  <a:schemeClr val="accent1"/>
                </a:solidFill>
                <a:latin typeface="Gill Sans"/>
                <a:ea typeface="Gill Sans"/>
                <a:cs typeface="Gill Sans"/>
                <a:sym typeface="Gill Sans"/>
              </a:rPr>
              <a:t>CLIMATE CHANGE</a:t>
            </a:r>
            <a:endParaRPr sz="1400" b="0" i="0" u="none" strike="noStrike" cap="none">
              <a:solidFill>
                <a:srgbClr val="000000"/>
              </a:solidFill>
              <a:latin typeface="Arial"/>
              <a:ea typeface="Arial"/>
              <a:cs typeface="Arial"/>
              <a:sym typeface="Arial"/>
            </a:endParaRPr>
          </a:p>
        </p:txBody>
      </p:sp>
      <p:sp>
        <p:nvSpPr>
          <p:cNvPr id="265" name="Google Shape;265;p18"/>
          <p:cNvSpPr txBox="1"/>
          <p:nvPr/>
        </p:nvSpPr>
        <p:spPr>
          <a:xfrm>
            <a:off x="1850813" y="1859932"/>
            <a:ext cx="2934854" cy="37752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3200"/>
              <a:buFont typeface="Gill Sans"/>
              <a:buNone/>
            </a:pPr>
            <a:r>
              <a:rPr lang="en-US" sz="3200" b="0" i="0" u="none" strike="noStrike" cap="none">
                <a:solidFill>
                  <a:schemeClr val="accent1"/>
                </a:solidFill>
                <a:latin typeface="Gill Sans"/>
                <a:ea typeface="Gill Sans"/>
                <a:cs typeface="Gill Sans"/>
                <a:sym typeface="Gill Sans"/>
              </a:rPr>
              <a:t>AGRICULTURE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sp>
        <p:nvSpPr>
          <p:cNvPr id="270" name="Google Shape;270;p19"/>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71" name="Google Shape;271;p19"/>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72" name="Google Shape;272;p19"/>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1800"/>
              <a:buFont typeface="Gill Sans"/>
              <a:buNone/>
            </a:pPr>
            <a:r>
              <a:rPr lang="en-US" sz="1800"/>
              <a:t>WHAT IS THE</a:t>
            </a:r>
            <a:br>
              <a:rPr lang="en-US" sz="1800"/>
            </a:br>
            <a:r>
              <a:rPr lang="en-US" sz="1800"/>
              <a:t> STATE OF WATER RESEARCH IN LATIN AMERICA?</a:t>
            </a:r>
            <a:endParaRPr sz="1800" cap="none">
              <a:solidFill>
                <a:srgbClr val="262626"/>
              </a:solidFill>
              <a:latin typeface="Gill Sans"/>
              <a:ea typeface="Gill Sans"/>
              <a:cs typeface="Gill Sans"/>
              <a:sym typeface="Gill Sans"/>
            </a:endParaRPr>
          </a:p>
        </p:txBody>
      </p:sp>
      <p:pic>
        <p:nvPicPr>
          <p:cNvPr id="273" name="Google Shape;273;p19"/>
          <p:cNvPicPr preferRelativeResize="0"/>
          <p:nvPr/>
        </p:nvPicPr>
        <p:blipFill rotWithShape="1">
          <a:blip r:embed="rId3">
            <a:alphaModFix/>
          </a:blip>
          <a:srcRect l="3067" t="2773" r="3048" b="2710"/>
          <a:stretch/>
        </p:blipFill>
        <p:spPr>
          <a:xfrm>
            <a:off x="5782802" y="640080"/>
            <a:ext cx="5280692" cy="52631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5355a5942c_0_56"/>
          <p:cNvSpPr txBox="1">
            <a:spLocks noGrp="1"/>
          </p:cNvSpPr>
          <p:nvPr>
            <p:ph type="title"/>
          </p:nvPr>
        </p:nvSpPr>
        <p:spPr>
          <a:xfrm>
            <a:off x="2020311" y="119817"/>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1800"/>
              <a:buNone/>
            </a:pPr>
            <a:r>
              <a:rPr lang="en-US"/>
              <a:t>Survey Map</a:t>
            </a:r>
            <a:endParaRPr/>
          </a:p>
        </p:txBody>
      </p:sp>
      <p:pic>
        <p:nvPicPr>
          <p:cNvPr id="280" name="Google Shape;280;g5355a5942c_0_56"/>
          <p:cNvPicPr preferRelativeResize="0"/>
          <p:nvPr/>
        </p:nvPicPr>
        <p:blipFill rotWithShape="1">
          <a:blip r:embed="rId3">
            <a:alphaModFix/>
          </a:blip>
          <a:srcRect/>
          <a:stretch/>
        </p:blipFill>
        <p:spPr>
          <a:xfrm>
            <a:off x="2020300" y="1443350"/>
            <a:ext cx="7729799" cy="5298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3"/>
          <p:cNvSpPr txBox="1">
            <a:spLocks noGrp="1"/>
          </p:cNvSpPr>
          <p:nvPr>
            <p:ph type="title"/>
          </p:nvPr>
        </p:nvSpPr>
        <p:spPr>
          <a:xfrm>
            <a:off x="640080" y="2681105"/>
            <a:ext cx="3401568" cy="1495794"/>
          </a:xfrm>
          <a:prstGeom prst="rect">
            <a:avLst/>
          </a:prstGeom>
          <a:solidFill>
            <a:srgbClr val="FFFFFF"/>
          </a:solidFill>
          <a:ln w="9525" cap="flat" cmpd="sng">
            <a:solidFill>
              <a:srgbClr val="262626"/>
            </a:solidFill>
            <a:prstDash val="solid"/>
            <a:round/>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sz="2800"/>
              <a:t>OUTLINE</a:t>
            </a:r>
            <a:endParaRPr/>
          </a:p>
        </p:txBody>
      </p:sp>
      <p:grpSp>
        <p:nvGrpSpPr>
          <p:cNvPr id="115" name="Google Shape;115;p3"/>
          <p:cNvGrpSpPr/>
          <p:nvPr/>
        </p:nvGrpSpPr>
        <p:grpSpPr>
          <a:xfrm>
            <a:off x="5397500" y="640407"/>
            <a:ext cx="6151562" cy="5275561"/>
            <a:chOff x="0" y="644"/>
            <a:chExt cx="6151562" cy="5275561"/>
          </a:xfrm>
        </p:grpSpPr>
        <p:cxnSp>
          <p:nvCxnSpPr>
            <p:cNvPr id="116" name="Google Shape;116;p3"/>
            <p:cNvCxnSpPr/>
            <p:nvPr/>
          </p:nvCxnSpPr>
          <p:spPr>
            <a:xfrm>
              <a:off x="0" y="644"/>
              <a:ext cx="6151562" cy="0"/>
            </a:xfrm>
            <a:prstGeom prst="straightConnector1">
              <a:avLst/>
            </a:prstGeom>
            <a:solidFill>
              <a:schemeClr val="accent2"/>
            </a:solidFill>
            <a:ln w="12700" cap="flat" cmpd="sng">
              <a:solidFill>
                <a:schemeClr val="accent2"/>
              </a:solidFill>
              <a:prstDash val="solid"/>
              <a:round/>
              <a:headEnd type="none" w="sm" len="sm"/>
              <a:tailEnd type="none" w="sm" len="sm"/>
            </a:ln>
          </p:spPr>
        </p:cxnSp>
        <p:sp>
          <p:nvSpPr>
            <p:cNvPr id="117" name="Google Shape;117;p3"/>
            <p:cNvSpPr/>
            <p:nvPr/>
          </p:nvSpPr>
          <p:spPr>
            <a:xfrm>
              <a:off x="0" y="644"/>
              <a:ext cx="6151562" cy="10551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
            <p:cNvSpPr txBox="1"/>
            <p:nvPr/>
          </p:nvSpPr>
          <p:spPr>
            <a:xfrm>
              <a:off x="0" y="644"/>
              <a:ext cx="6151562" cy="1055112"/>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Gill Sans"/>
                <a:buNone/>
              </a:pPr>
              <a:r>
                <a:rPr lang="en-US" sz="3000" b="0" i="0" u="none" strike="noStrike" cap="none">
                  <a:solidFill>
                    <a:schemeClr val="dk1"/>
                  </a:solidFill>
                  <a:latin typeface="Gill Sans"/>
                  <a:ea typeface="Gill Sans"/>
                  <a:cs typeface="Gill Sans"/>
                  <a:sym typeface="Gill Sans"/>
                </a:rPr>
                <a:t>Who we are</a:t>
              </a:r>
              <a:endParaRPr sz="1400" b="0" i="0" u="none" strike="noStrike" cap="none">
                <a:solidFill>
                  <a:srgbClr val="000000"/>
                </a:solidFill>
                <a:latin typeface="Arial"/>
                <a:ea typeface="Arial"/>
                <a:cs typeface="Arial"/>
                <a:sym typeface="Arial"/>
              </a:endParaRPr>
            </a:p>
          </p:txBody>
        </p:sp>
        <p:cxnSp>
          <p:nvCxnSpPr>
            <p:cNvPr id="119" name="Google Shape;119;p3"/>
            <p:cNvCxnSpPr/>
            <p:nvPr/>
          </p:nvCxnSpPr>
          <p:spPr>
            <a:xfrm>
              <a:off x="0" y="1055756"/>
              <a:ext cx="6151562" cy="0"/>
            </a:xfrm>
            <a:prstGeom prst="straightConnector1">
              <a:avLst/>
            </a:prstGeom>
            <a:solidFill>
              <a:srgbClr val="C9642E"/>
            </a:solidFill>
            <a:ln w="12700" cap="flat" cmpd="sng">
              <a:solidFill>
                <a:srgbClr val="C9642E"/>
              </a:solidFill>
              <a:prstDash val="solid"/>
              <a:round/>
              <a:headEnd type="none" w="sm" len="sm"/>
              <a:tailEnd type="none" w="sm" len="sm"/>
            </a:ln>
          </p:spPr>
        </p:cxnSp>
        <p:sp>
          <p:nvSpPr>
            <p:cNvPr id="120" name="Google Shape;120;p3"/>
            <p:cNvSpPr/>
            <p:nvPr/>
          </p:nvSpPr>
          <p:spPr>
            <a:xfrm>
              <a:off x="0" y="1055756"/>
              <a:ext cx="6151562" cy="10551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
            <p:cNvSpPr txBox="1"/>
            <p:nvPr/>
          </p:nvSpPr>
          <p:spPr>
            <a:xfrm>
              <a:off x="0" y="1055756"/>
              <a:ext cx="6151562" cy="1055112"/>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Gill Sans"/>
                <a:buNone/>
              </a:pPr>
              <a:r>
                <a:rPr lang="en-US" sz="3000" b="0" i="0" u="none" strike="noStrike" cap="none">
                  <a:solidFill>
                    <a:schemeClr val="dk1"/>
                  </a:solidFill>
                  <a:latin typeface="Gill Sans"/>
                  <a:ea typeface="Gill Sans"/>
                  <a:cs typeface="Gill Sans"/>
                  <a:sym typeface="Gill Sans"/>
                </a:rPr>
                <a:t>Project purpose</a:t>
              </a:r>
              <a:endParaRPr sz="1400" b="0" i="0" u="none" strike="noStrike" cap="none">
                <a:solidFill>
                  <a:srgbClr val="000000"/>
                </a:solidFill>
                <a:latin typeface="Arial"/>
                <a:ea typeface="Arial"/>
                <a:cs typeface="Arial"/>
                <a:sym typeface="Arial"/>
              </a:endParaRPr>
            </a:p>
          </p:txBody>
        </p:sp>
        <p:cxnSp>
          <p:nvCxnSpPr>
            <p:cNvPr id="122" name="Google Shape;122;p3"/>
            <p:cNvCxnSpPr/>
            <p:nvPr/>
          </p:nvCxnSpPr>
          <p:spPr>
            <a:xfrm>
              <a:off x="0" y="2110868"/>
              <a:ext cx="6151562" cy="0"/>
            </a:xfrm>
            <a:prstGeom prst="straightConnector1">
              <a:avLst/>
            </a:prstGeom>
            <a:solidFill>
              <a:schemeClr val="accent4"/>
            </a:solidFill>
            <a:ln w="12700" cap="flat" cmpd="sng">
              <a:solidFill>
                <a:schemeClr val="accent4"/>
              </a:solidFill>
              <a:prstDash val="solid"/>
              <a:round/>
              <a:headEnd type="none" w="sm" len="sm"/>
              <a:tailEnd type="none" w="sm" len="sm"/>
            </a:ln>
          </p:spPr>
        </p:cxnSp>
        <p:sp>
          <p:nvSpPr>
            <p:cNvPr id="123" name="Google Shape;123;p3"/>
            <p:cNvSpPr/>
            <p:nvPr/>
          </p:nvSpPr>
          <p:spPr>
            <a:xfrm>
              <a:off x="0" y="2110868"/>
              <a:ext cx="6151562" cy="10551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txBox="1"/>
            <p:nvPr/>
          </p:nvSpPr>
          <p:spPr>
            <a:xfrm>
              <a:off x="0" y="2110868"/>
              <a:ext cx="6151562" cy="1055112"/>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Gill Sans"/>
                <a:buNone/>
              </a:pPr>
              <a:r>
                <a:rPr lang="en-US" sz="3000" b="0" i="0" u="none" strike="noStrike" cap="none">
                  <a:solidFill>
                    <a:schemeClr val="dk1"/>
                  </a:solidFill>
                  <a:latin typeface="Gill Sans"/>
                  <a:ea typeface="Gill Sans"/>
                  <a:cs typeface="Gill Sans"/>
                  <a:sym typeface="Gill Sans"/>
                </a:rPr>
                <a:t>Methods</a:t>
              </a:r>
              <a:endParaRPr sz="1400" b="0" i="0" u="none" strike="noStrike" cap="none">
                <a:solidFill>
                  <a:srgbClr val="000000"/>
                </a:solidFill>
                <a:latin typeface="Arial"/>
                <a:ea typeface="Arial"/>
                <a:cs typeface="Arial"/>
                <a:sym typeface="Arial"/>
              </a:endParaRPr>
            </a:p>
          </p:txBody>
        </p:sp>
        <p:cxnSp>
          <p:nvCxnSpPr>
            <p:cNvPr id="125" name="Google Shape;125;p3"/>
            <p:cNvCxnSpPr/>
            <p:nvPr/>
          </p:nvCxnSpPr>
          <p:spPr>
            <a:xfrm>
              <a:off x="0" y="3165981"/>
              <a:ext cx="6151562" cy="0"/>
            </a:xfrm>
            <a:prstGeom prst="straightConnector1">
              <a:avLst/>
            </a:prstGeom>
            <a:solidFill>
              <a:schemeClr val="accent5"/>
            </a:solidFill>
            <a:ln w="12700" cap="flat" cmpd="sng">
              <a:solidFill>
                <a:schemeClr val="accent5"/>
              </a:solidFill>
              <a:prstDash val="solid"/>
              <a:round/>
              <a:headEnd type="none" w="sm" len="sm"/>
              <a:tailEnd type="none" w="sm" len="sm"/>
            </a:ln>
          </p:spPr>
        </p:cxnSp>
        <p:sp>
          <p:nvSpPr>
            <p:cNvPr id="126" name="Google Shape;126;p3"/>
            <p:cNvSpPr/>
            <p:nvPr/>
          </p:nvSpPr>
          <p:spPr>
            <a:xfrm>
              <a:off x="0" y="3165981"/>
              <a:ext cx="6151562" cy="10551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
            <p:cNvSpPr txBox="1"/>
            <p:nvPr/>
          </p:nvSpPr>
          <p:spPr>
            <a:xfrm>
              <a:off x="0" y="3165981"/>
              <a:ext cx="6151562" cy="1055112"/>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Gill Sans"/>
                <a:buNone/>
              </a:pPr>
              <a:r>
                <a:rPr lang="en-US" sz="3000">
                  <a:solidFill>
                    <a:schemeClr val="dk1"/>
                  </a:solidFill>
                  <a:latin typeface="Gill Sans"/>
                  <a:ea typeface="Gill Sans"/>
                  <a:cs typeface="Gill Sans"/>
                  <a:sym typeface="Gill Sans"/>
                </a:rPr>
                <a:t>Results</a:t>
              </a:r>
              <a:endParaRPr sz="3000" b="0" i="0" u="none" strike="noStrike" cap="none">
                <a:solidFill>
                  <a:schemeClr val="dk1"/>
                </a:solidFill>
                <a:latin typeface="Gill Sans"/>
                <a:ea typeface="Gill Sans"/>
                <a:cs typeface="Gill Sans"/>
                <a:sym typeface="Gill Sans"/>
              </a:endParaRPr>
            </a:p>
          </p:txBody>
        </p:sp>
        <p:cxnSp>
          <p:nvCxnSpPr>
            <p:cNvPr id="128" name="Google Shape;128;p3"/>
            <p:cNvCxnSpPr/>
            <p:nvPr/>
          </p:nvCxnSpPr>
          <p:spPr>
            <a:xfrm>
              <a:off x="0" y="4221093"/>
              <a:ext cx="6151562" cy="0"/>
            </a:xfrm>
            <a:prstGeom prst="straightConnector1">
              <a:avLst/>
            </a:prstGeom>
            <a:solidFill>
              <a:schemeClr val="accent6"/>
            </a:solidFill>
            <a:ln w="12700" cap="flat" cmpd="sng">
              <a:solidFill>
                <a:schemeClr val="accent6"/>
              </a:solidFill>
              <a:prstDash val="solid"/>
              <a:round/>
              <a:headEnd type="none" w="sm" len="sm"/>
              <a:tailEnd type="none" w="sm" len="sm"/>
            </a:ln>
          </p:spPr>
        </p:cxnSp>
        <p:sp>
          <p:nvSpPr>
            <p:cNvPr id="129" name="Google Shape;129;p3"/>
            <p:cNvSpPr/>
            <p:nvPr/>
          </p:nvSpPr>
          <p:spPr>
            <a:xfrm>
              <a:off x="0" y="4221093"/>
              <a:ext cx="6151562" cy="105511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txBox="1"/>
            <p:nvPr/>
          </p:nvSpPr>
          <p:spPr>
            <a:xfrm>
              <a:off x="0" y="4221093"/>
              <a:ext cx="6151562" cy="1055112"/>
            </a:xfrm>
            <a:prstGeom prst="rect">
              <a:avLst/>
            </a:prstGeom>
            <a:noFill/>
            <a:ln>
              <a:noFill/>
            </a:ln>
          </p:spPr>
          <p:txBody>
            <a:bodyPr spcFirstLastPara="1" wrap="square" lIns="114300" tIns="114300" rIns="114300" bIns="114300" anchor="t" anchorCtr="0">
              <a:noAutofit/>
            </a:bodyPr>
            <a:lstStyle/>
            <a:p>
              <a:pPr marL="0" marR="0" lvl="0" indent="0" algn="l" rtl="0">
                <a:lnSpc>
                  <a:spcPct val="90000"/>
                </a:lnSpc>
                <a:spcBef>
                  <a:spcPts val="0"/>
                </a:spcBef>
                <a:spcAft>
                  <a:spcPts val="0"/>
                </a:spcAft>
                <a:buClr>
                  <a:schemeClr val="dk1"/>
                </a:buClr>
                <a:buSzPts val="3000"/>
                <a:buFont typeface="Gill Sans"/>
                <a:buNone/>
              </a:pPr>
              <a:r>
                <a:rPr lang="en-US" sz="3000">
                  <a:solidFill>
                    <a:schemeClr val="dk1"/>
                  </a:solidFill>
                  <a:latin typeface="Gill Sans"/>
                  <a:ea typeface="Gill Sans"/>
                  <a:cs typeface="Gill Sans"/>
                  <a:sym typeface="Gill Sans"/>
                </a:rPr>
                <a:t>Next steps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RESULTS WERE VALIDATED BY SURVEY</a:t>
            </a:r>
            <a:endParaRPr/>
          </a:p>
        </p:txBody>
      </p:sp>
      <p:pic>
        <p:nvPicPr>
          <p:cNvPr id="286" name="Google Shape;286;p21"/>
          <p:cNvPicPr preferRelativeResize="0"/>
          <p:nvPr/>
        </p:nvPicPr>
        <p:blipFill rotWithShape="1">
          <a:blip r:embed="rId3">
            <a:alphaModFix/>
          </a:blip>
          <a:srcRect b="9061"/>
          <a:stretch/>
        </p:blipFill>
        <p:spPr>
          <a:xfrm>
            <a:off x="2231136" y="2191512"/>
            <a:ext cx="7729728" cy="448116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RESULTS WERE VALIDATED BY SURVEY</a:t>
            </a:r>
            <a:endParaRPr/>
          </a:p>
        </p:txBody>
      </p:sp>
      <p:pic>
        <p:nvPicPr>
          <p:cNvPr id="292" name="Google Shape;292;p20"/>
          <p:cNvPicPr preferRelativeResize="0"/>
          <p:nvPr/>
        </p:nvPicPr>
        <p:blipFill rotWithShape="1">
          <a:blip r:embed="rId3">
            <a:alphaModFix/>
          </a:blip>
          <a:srcRect/>
          <a:stretch/>
        </p:blipFill>
        <p:spPr>
          <a:xfrm rot="5400000">
            <a:off x="4534280" y="-1436356"/>
            <a:ext cx="3123440" cy="107601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2"/>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RESULTS WERE VALIDATED BY SURVEY</a:t>
            </a:r>
            <a:endParaRPr/>
          </a:p>
        </p:txBody>
      </p:sp>
      <p:sp>
        <p:nvSpPr>
          <p:cNvPr id="298" name="Google Shape;298;p22"/>
          <p:cNvSpPr/>
          <p:nvPr/>
        </p:nvSpPr>
        <p:spPr>
          <a:xfrm>
            <a:off x="2381631" y="3622431"/>
            <a:ext cx="5154407" cy="2600711"/>
          </a:xfrm>
          <a:prstGeom prst="wedgeRoundRectCallout">
            <a:avLst>
              <a:gd name="adj1" fmla="val 46780"/>
              <a:gd name="adj2" fmla="val -76928"/>
              <a:gd name="adj3" fmla="val 16667"/>
            </a:avLst>
          </a:prstGeom>
          <a:solidFill>
            <a:schemeClr val="lt1"/>
          </a:solidFill>
          <a:ln w="12700" cap="flat" cmpd="sng">
            <a:solidFill>
              <a:schemeClr val="accent2"/>
            </a:solidFill>
            <a:prstDash val="solid"/>
            <a:round/>
            <a:headEnd type="none" w="sm" len="sm"/>
            <a:tailEnd type="none" w="sm" len="sm"/>
          </a:ln>
        </p:spPr>
        <p:txBody>
          <a:bodyPr spcFirstLastPara="1" wrap="square" lIns="45700" tIns="45700" rIns="45700" bIns="45700" anchor="ctr" anchorCtr="0">
            <a:noAutofit/>
          </a:bodyPr>
          <a:lstStyle/>
          <a:p>
            <a:pPr marL="22860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“En México, faltan recursos humanos y económicos para obtener datos en el campo, relacionados con el uso del agua y la contaminación. Los modelos de aguas subterráneas y superficiales de los países desarrollados requieren una gran cantidad de datos que aún no están disponibles en México.”</a:t>
            </a:r>
            <a:endParaRPr sz="1400" b="0" i="0" u="none" strike="noStrike" cap="none">
              <a:solidFill>
                <a:srgbClr val="000000"/>
              </a:solidFill>
              <a:latin typeface="Arial"/>
              <a:ea typeface="Arial"/>
              <a:cs typeface="Arial"/>
              <a:sym typeface="Arial"/>
            </a:endParaRPr>
          </a:p>
          <a:p>
            <a:pPr marL="22860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a:t>
            </a:r>
            <a:r>
              <a:rPr lang="en-US" sz="1400" b="0" i="1" u="none" strike="noStrike" cap="none">
                <a:solidFill>
                  <a:srgbClr val="000000"/>
                </a:solidFill>
                <a:latin typeface="Calibri"/>
                <a:ea typeface="Calibri"/>
                <a:cs typeface="Calibri"/>
                <a:sym typeface="Calibri"/>
              </a:rPr>
              <a:t>Professor, Mexico</a:t>
            </a:r>
            <a:endParaRPr sz="2800" b="0" i="0" u="none" strike="noStrike" cap="none">
              <a:solidFill>
                <a:srgbClr val="000000"/>
              </a:solidFill>
              <a:latin typeface="Times New Roman"/>
              <a:ea typeface="Times New Roman"/>
              <a:cs typeface="Times New Roman"/>
              <a:sym typeface="Times New Roman"/>
            </a:endParaRPr>
          </a:p>
        </p:txBody>
      </p:sp>
      <p:pic>
        <p:nvPicPr>
          <p:cNvPr id="299" name="Google Shape;299;p22"/>
          <p:cNvPicPr preferRelativeResize="0"/>
          <p:nvPr/>
        </p:nvPicPr>
        <p:blipFill rotWithShape="1">
          <a:blip r:embed="rId3">
            <a:alphaModFix/>
          </a:blip>
          <a:srcRect/>
          <a:stretch/>
        </p:blipFill>
        <p:spPr>
          <a:xfrm>
            <a:off x="6096000" y="2117212"/>
            <a:ext cx="5425440" cy="48286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23"/>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05" name="Google Shape;305;p23"/>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06" name="Google Shape;306;p23"/>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1800"/>
              <a:buFont typeface="Gill Sans"/>
              <a:buNone/>
            </a:pPr>
            <a:r>
              <a:rPr lang="en-US" sz="1800"/>
              <a:t>WHAT IS THE</a:t>
            </a:r>
            <a:br>
              <a:rPr lang="en-US" sz="1800"/>
            </a:br>
            <a:r>
              <a:rPr lang="en-US" sz="1800"/>
              <a:t> STATE OF WATER RESEARCH IN LATIN AMERICA?</a:t>
            </a:r>
            <a:endParaRPr sz="1800" cap="none">
              <a:solidFill>
                <a:srgbClr val="262626"/>
              </a:solidFill>
              <a:latin typeface="Gill Sans"/>
              <a:ea typeface="Gill Sans"/>
              <a:cs typeface="Gill Sans"/>
              <a:sym typeface="Gill Sans"/>
            </a:endParaRPr>
          </a:p>
        </p:txBody>
      </p:sp>
      <p:pic>
        <p:nvPicPr>
          <p:cNvPr id="307" name="Google Shape;307;p23"/>
          <p:cNvPicPr preferRelativeResize="0"/>
          <p:nvPr/>
        </p:nvPicPr>
        <p:blipFill rotWithShape="1">
          <a:blip r:embed="rId3">
            <a:alphaModFix/>
          </a:blip>
          <a:srcRect l="3067" t="2773" r="3048" b="2710"/>
          <a:stretch/>
        </p:blipFill>
        <p:spPr>
          <a:xfrm>
            <a:off x="5782802" y="640080"/>
            <a:ext cx="5280692" cy="52631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5"/>
          <p:cNvSpPr txBox="1">
            <a:spLocks noGrp="1"/>
          </p:cNvSpPr>
          <p:nvPr>
            <p:ph type="title"/>
          </p:nvPr>
        </p:nvSpPr>
        <p:spPr>
          <a:xfrm>
            <a:off x="804670" y="978776"/>
            <a:ext cx="3044953"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000"/>
              <a:buFont typeface="Gill Sans"/>
              <a:buNone/>
            </a:pPr>
            <a:r>
              <a:rPr lang="en-US" sz="2000"/>
              <a:t>BRIGHT SPOTS</a:t>
            </a:r>
            <a:endParaRPr/>
          </a:p>
        </p:txBody>
      </p:sp>
      <p:sp>
        <p:nvSpPr>
          <p:cNvPr id="313" name="Google Shape;313;p25"/>
          <p:cNvSpPr txBox="1">
            <a:spLocks noGrp="1"/>
          </p:cNvSpPr>
          <p:nvPr>
            <p:ph type="body" idx="1"/>
          </p:nvPr>
        </p:nvSpPr>
        <p:spPr>
          <a:xfrm>
            <a:off x="804670" y="2640692"/>
            <a:ext cx="3044952" cy="325525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600"/>
              <a:buChar char="•"/>
            </a:pPr>
            <a:r>
              <a:rPr lang="en-US" sz="1600"/>
              <a:t>Brazil &amp; Mexico account for over half of the research</a:t>
            </a:r>
            <a:endParaRPr/>
          </a:p>
          <a:p>
            <a:pPr marL="228600" lvl="0" indent="-228600" algn="l" rtl="0">
              <a:lnSpc>
                <a:spcPct val="100000"/>
              </a:lnSpc>
              <a:spcBef>
                <a:spcPts val="1000"/>
              </a:spcBef>
              <a:spcAft>
                <a:spcPts val="0"/>
              </a:spcAft>
              <a:buSzPts val="1600"/>
              <a:buChar char="•"/>
            </a:pPr>
            <a:r>
              <a:rPr lang="en-US" sz="1600"/>
              <a:t>Literature is dominated by the broad topic of </a:t>
            </a:r>
            <a:r>
              <a:rPr lang="en-US" sz="1600" i="1"/>
              <a:t>water resources management</a:t>
            </a:r>
            <a:endParaRPr sz="1600"/>
          </a:p>
          <a:p>
            <a:pPr marL="228600" lvl="0" indent="-228600" algn="l" rtl="0">
              <a:lnSpc>
                <a:spcPct val="100000"/>
              </a:lnSpc>
              <a:spcBef>
                <a:spcPts val="1000"/>
              </a:spcBef>
              <a:spcAft>
                <a:spcPts val="0"/>
              </a:spcAft>
              <a:buSzPts val="1600"/>
              <a:buChar char="•"/>
            </a:pPr>
            <a:r>
              <a:rPr lang="en-US" sz="1600"/>
              <a:t>Also significant literature on chemistry, microbiology, geology, and evolutionary ecology</a:t>
            </a:r>
            <a:endParaRPr/>
          </a:p>
        </p:txBody>
      </p:sp>
      <p:pic>
        <p:nvPicPr>
          <p:cNvPr id="314" name="Google Shape;314;p25"/>
          <p:cNvPicPr preferRelativeResize="0"/>
          <p:nvPr/>
        </p:nvPicPr>
        <p:blipFill rotWithShape="1">
          <a:blip r:embed="rId3">
            <a:alphaModFix/>
          </a:blip>
          <a:srcRect/>
          <a:stretch/>
        </p:blipFill>
        <p:spPr>
          <a:xfrm>
            <a:off x="5455950" y="572800"/>
            <a:ext cx="6175602" cy="61756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6"/>
          <p:cNvSpPr txBox="1">
            <a:spLocks noGrp="1"/>
          </p:cNvSpPr>
          <p:nvPr>
            <p:ph type="title"/>
          </p:nvPr>
        </p:nvSpPr>
        <p:spPr>
          <a:xfrm>
            <a:off x="804670" y="978776"/>
            <a:ext cx="3044953"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000"/>
              <a:buFont typeface="Gill Sans"/>
              <a:buNone/>
            </a:pPr>
            <a:r>
              <a:rPr lang="en-US" sz="2000"/>
              <a:t>BLIND SPOTS</a:t>
            </a:r>
            <a:endParaRPr/>
          </a:p>
        </p:txBody>
      </p:sp>
      <p:sp>
        <p:nvSpPr>
          <p:cNvPr id="320" name="Google Shape;320;p26"/>
          <p:cNvSpPr txBox="1">
            <a:spLocks noGrp="1"/>
          </p:cNvSpPr>
          <p:nvPr>
            <p:ph type="body" idx="1"/>
          </p:nvPr>
        </p:nvSpPr>
        <p:spPr>
          <a:xfrm>
            <a:off x="804670" y="2640692"/>
            <a:ext cx="3044952" cy="325525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600"/>
              <a:buChar char="•"/>
            </a:pPr>
            <a:r>
              <a:rPr lang="en-US" sz="1600"/>
              <a:t>Caribbean is missing completely</a:t>
            </a:r>
            <a:endParaRPr/>
          </a:p>
          <a:p>
            <a:pPr marL="228600" lvl="0" indent="-228600" algn="l" rtl="0">
              <a:lnSpc>
                <a:spcPct val="100000"/>
              </a:lnSpc>
              <a:spcBef>
                <a:spcPts val="1000"/>
              </a:spcBef>
              <a:spcAft>
                <a:spcPts val="0"/>
              </a:spcAft>
              <a:buSzPts val="1600"/>
              <a:buChar char="•"/>
            </a:pPr>
            <a:r>
              <a:rPr lang="en-US" sz="1600"/>
              <a:t>Islands and extreme weather events is the most under-researched topic</a:t>
            </a:r>
            <a:endParaRPr/>
          </a:p>
          <a:p>
            <a:pPr marL="228600" lvl="0" indent="-228600" algn="l" rtl="0">
              <a:lnSpc>
                <a:spcPct val="100000"/>
              </a:lnSpc>
              <a:spcBef>
                <a:spcPts val="1000"/>
              </a:spcBef>
              <a:spcAft>
                <a:spcPts val="0"/>
              </a:spcAft>
              <a:buSzPts val="1600"/>
              <a:buChar char="•"/>
            </a:pPr>
            <a:r>
              <a:rPr lang="en-US" sz="1600"/>
              <a:t>Several </a:t>
            </a:r>
            <a:r>
              <a:rPr lang="en-US" sz="1600" i="1"/>
              <a:t>components of the water budget</a:t>
            </a:r>
            <a:r>
              <a:rPr lang="en-US" sz="1600"/>
              <a:t> are under-researched: wetlands, glaciers, canopy interactions</a:t>
            </a:r>
            <a:endParaRPr/>
          </a:p>
        </p:txBody>
      </p:sp>
      <p:pic>
        <p:nvPicPr>
          <p:cNvPr id="321" name="Google Shape;321;p26"/>
          <p:cNvPicPr preferRelativeResize="0"/>
          <p:nvPr/>
        </p:nvPicPr>
        <p:blipFill rotWithShape="1">
          <a:blip r:embed="rId3">
            <a:alphaModFix/>
          </a:blip>
          <a:srcRect r="3824" b="-1"/>
          <a:stretch/>
        </p:blipFill>
        <p:spPr>
          <a:xfrm>
            <a:off x="4654296" y="10"/>
            <a:ext cx="7537704" cy="68579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7"/>
          <p:cNvSpPr txBox="1">
            <a:spLocks noGrp="1"/>
          </p:cNvSpPr>
          <p:nvPr>
            <p:ph type="title"/>
          </p:nvPr>
        </p:nvSpPr>
        <p:spPr>
          <a:xfrm>
            <a:off x="804670" y="978776"/>
            <a:ext cx="3044953"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000"/>
              <a:buFont typeface="Gill Sans"/>
              <a:buNone/>
            </a:pPr>
            <a:r>
              <a:rPr lang="en-US" sz="2000"/>
              <a:t>DIVERSITY</a:t>
            </a:r>
            <a:endParaRPr/>
          </a:p>
        </p:txBody>
      </p:sp>
      <p:sp>
        <p:nvSpPr>
          <p:cNvPr id="328" name="Google Shape;328;p27"/>
          <p:cNvSpPr txBox="1">
            <a:spLocks noGrp="1"/>
          </p:cNvSpPr>
          <p:nvPr>
            <p:ph type="body" idx="1"/>
          </p:nvPr>
        </p:nvSpPr>
        <p:spPr>
          <a:xfrm>
            <a:off x="804670" y="2640692"/>
            <a:ext cx="3044952" cy="325525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600"/>
              <a:buChar char="•"/>
            </a:pPr>
            <a:r>
              <a:rPr lang="en-US" sz="1600"/>
              <a:t>Countries with high research volume do not necessarily conduct research on a broad range of topics</a:t>
            </a:r>
            <a:endParaRPr/>
          </a:p>
        </p:txBody>
      </p:sp>
      <p:pic>
        <p:nvPicPr>
          <p:cNvPr id="329" name="Google Shape;329;p27"/>
          <p:cNvPicPr preferRelativeResize="0"/>
          <p:nvPr/>
        </p:nvPicPr>
        <p:blipFill rotWithShape="1">
          <a:blip r:embed="rId3">
            <a:alphaModFix/>
          </a:blip>
          <a:srcRect/>
          <a:stretch/>
        </p:blipFill>
        <p:spPr>
          <a:xfrm>
            <a:off x="6453726" y="0"/>
            <a:ext cx="5299364" cy="6858000"/>
          </a:xfrm>
          <a:prstGeom prst="rect">
            <a:avLst/>
          </a:prstGeom>
          <a:noFill/>
          <a:ln>
            <a:noFill/>
          </a:ln>
        </p:spPr>
      </p:pic>
      <p:pic>
        <p:nvPicPr>
          <p:cNvPr id="330" name="Google Shape;330;p27"/>
          <p:cNvPicPr preferRelativeResize="0"/>
          <p:nvPr/>
        </p:nvPicPr>
        <p:blipFill rotWithShape="1">
          <a:blip r:embed="rId4">
            <a:alphaModFix/>
          </a:blip>
          <a:srcRect/>
          <a:stretch/>
        </p:blipFill>
        <p:spPr>
          <a:xfrm>
            <a:off x="740664" y="1691640"/>
            <a:ext cx="11012426" cy="50200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5355a5942c_0_0"/>
          <p:cNvSpPr txBox="1">
            <a:spLocks noGrp="1"/>
          </p:cNvSpPr>
          <p:nvPr>
            <p:ph type="title"/>
          </p:nvPr>
        </p:nvSpPr>
        <p:spPr>
          <a:xfrm>
            <a:off x="2231100" y="86628"/>
            <a:ext cx="7729800" cy="81862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1800"/>
              <a:buNone/>
            </a:pPr>
            <a:r>
              <a:rPr lang="en-US"/>
              <a:t>Network Analysis - Country</a:t>
            </a:r>
            <a:endParaRPr/>
          </a:p>
        </p:txBody>
      </p:sp>
      <p:pic>
        <p:nvPicPr>
          <p:cNvPr id="337" name="Google Shape;337;g5355a5942c_0_0"/>
          <p:cNvPicPr preferRelativeResize="0"/>
          <p:nvPr/>
        </p:nvPicPr>
        <p:blipFill rotWithShape="1">
          <a:blip r:embed="rId3">
            <a:alphaModFix/>
          </a:blip>
          <a:srcRect/>
          <a:stretch/>
        </p:blipFill>
        <p:spPr>
          <a:xfrm>
            <a:off x="2560320" y="905256"/>
            <a:ext cx="6601968" cy="59527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5355a5942c_0_6"/>
          <p:cNvSpPr txBox="1">
            <a:spLocks noGrp="1"/>
          </p:cNvSpPr>
          <p:nvPr>
            <p:ph type="title"/>
          </p:nvPr>
        </p:nvSpPr>
        <p:spPr>
          <a:xfrm>
            <a:off x="2031309" y="0"/>
            <a:ext cx="7733103" cy="6858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1800"/>
              <a:buNone/>
            </a:pPr>
            <a:r>
              <a:rPr lang="en-US"/>
              <a:t>Network Analysis - Topics</a:t>
            </a:r>
            <a:endParaRPr/>
          </a:p>
        </p:txBody>
      </p:sp>
      <p:pic>
        <p:nvPicPr>
          <p:cNvPr id="344" name="Google Shape;344;g5355a5942c_0_6"/>
          <p:cNvPicPr preferRelativeResize="0"/>
          <p:nvPr/>
        </p:nvPicPr>
        <p:blipFill rotWithShape="1">
          <a:blip r:embed="rId3">
            <a:alphaModFix/>
          </a:blip>
          <a:srcRect/>
          <a:stretch/>
        </p:blipFill>
        <p:spPr>
          <a:xfrm>
            <a:off x="2031310" y="766110"/>
            <a:ext cx="7733103" cy="597837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5355a5942c_0_12"/>
          <p:cNvSpPr txBox="1">
            <a:spLocks noGrp="1"/>
          </p:cNvSpPr>
          <p:nvPr>
            <p:ph type="title"/>
          </p:nvPr>
        </p:nvSpPr>
        <p:spPr>
          <a:xfrm>
            <a:off x="2139696" y="13716"/>
            <a:ext cx="7729800" cy="681228"/>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1800"/>
              <a:buNone/>
            </a:pPr>
            <a:r>
              <a:rPr lang="en-US"/>
              <a:t>Network Analysis - Water Budget</a:t>
            </a:r>
            <a:endParaRPr/>
          </a:p>
        </p:txBody>
      </p:sp>
      <p:pic>
        <p:nvPicPr>
          <p:cNvPr id="351" name="Google Shape;351;g5355a5942c_0_12"/>
          <p:cNvPicPr preferRelativeResize="0"/>
          <p:nvPr/>
        </p:nvPicPr>
        <p:blipFill rotWithShape="1">
          <a:blip r:embed="rId3">
            <a:alphaModFix/>
          </a:blip>
          <a:srcRect/>
          <a:stretch/>
        </p:blipFill>
        <p:spPr>
          <a:xfrm>
            <a:off x="2639604" y="768096"/>
            <a:ext cx="6577771" cy="58338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5"/>
          <p:cNvSpPr/>
          <p:nvPr/>
        </p:nvSpPr>
        <p:spPr>
          <a:xfrm>
            <a:off x="0" y="-2"/>
            <a:ext cx="12192000" cy="68580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6" name="Google Shape;136;p5"/>
          <p:cNvSpPr/>
          <p:nvPr/>
        </p:nvSpPr>
        <p:spPr>
          <a:xfrm>
            <a:off x="0" y="4918509"/>
            <a:ext cx="12192000" cy="193949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7" name="Google Shape;137;p5"/>
          <p:cNvSpPr txBox="1">
            <a:spLocks noGrp="1"/>
          </p:cNvSpPr>
          <p:nvPr>
            <p:ph type="title"/>
          </p:nvPr>
        </p:nvSpPr>
        <p:spPr>
          <a:xfrm>
            <a:off x="1600200" y="4269282"/>
            <a:ext cx="8991600" cy="126476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200"/>
              <a:buFont typeface="Gill Sans"/>
              <a:buNone/>
            </a:pPr>
            <a:r>
              <a:rPr lang="en-US" sz="3200" cap="none">
                <a:solidFill>
                  <a:srgbClr val="262626"/>
                </a:solidFill>
                <a:latin typeface="Gill Sans"/>
                <a:ea typeface="Gill Sans"/>
                <a:cs typeface="Gill Sans"/>
                <a:sym typeface="Gill Sans"/>
              </a:rPr>
              <a:t>WHO WE ARE</a:t>
            </a:r>
            <a:endParaRPr/>
          </a:p>
        </p:txBody>
      </p:sp>
      <p:pic>
        <p:nvPicPr>
          <p:cNvPr id="138" name="Google Shape;138;p5"/>
          <p:cNvPicPr preferRelativeResize="0"/>
          <p:nvPr/>
        </p:nvPicPr>
        <p:blipFill>
          <a:blip r:embed="rId3">
            <a:alphaModFix/>
          </a:blip>
          <a:stretch>
            <a:fillRect/>
          </a:stretch>
        </p:blipFill>
        <p:spPr>
          <a:xfrm>
            <a:off x="6264975" y="463525"/>
            <a:ext cx="4932971" cy="3699751"/>
          </a:xfrm>
          <a:prstGeom prst="rect">
            <a:avLst/>
          </a:prstGeom>
          <a:noFill/>
          <a:ln>
            <a:noFill/>
          </a:ln>
        </p:spPr>
      </p:pic>
      <p:pic>
        <p:nvPicPr>
          <p:cNvPr id="139" name="Google Shape;139;p5"/>
          <p:cNvPicPr preferRelativeResize="0"/>
          <p:nvPr/>
        </p:nvPicPr>
        <p:blipFill rotWithShape="1">
          <a:blip r:embed="rId4">
            <a:alphaModFix/>
          </a:blip>
          <a:srcRect l="10101" t="9434" r="4435" b="9717"/>
          <a:stretch/>
        </p:blipFill>
        <p:spPr>
          <a:xfrm>
            <a:off x="352900" y="463525"/>
            <a:ext cx="4992300" cy="3541776"/>
          </a:xfrm>
          <a:prstGeom prst="rect">
            <a:avLst/>
          </a:prstGeom>
          <a:noFill/>
          <a:ln>
            <a:noFill/>
          </a:ln>
        </p:spPr>
      </p:pic>
      <p:pic>
        <p:nvPicPr>
          <p:cNvPr id="140" name="Google Shape;140;p5"/>
          <p:cNvPicPr preferRelativeResize="0">
            <a:picLocks noGrp="1"/>
          </p:cNvPicPr>
          <p:nvPr>
            <p:ph type="body" idx="1"/>
          </p:nvPr>
        </p:nvPicPr>
        <p:blipFill rotWithShape="1">
          <a:blip r:embed="rId5">
            <a:alphaModFix/>
          </a:blip>
          <a:srcRect/>
          <a:stretch/>
        </p:blipFill>
        <p:spPr>
          <a:xfrm>
            <a:off x="8858850" y="463525"/>
            <a:ext cx="2339100" cy="933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5355a5942c_0_18"/>
          <p:cNvSpPr txBox="1">
            <a:spLocks noGrp="1"/>
          </p:cNvSpPr>
          <p:nvPr>
            <p:ph type="title"/>
          </p:nvPr>
        </p:nvSpPr>
        <p:spPr>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SzPts val="1800"/>
              <a:buNone/>
            </a:pPr>
            <a:r>
              <a:rPr lang="en-US"/>
              <a:t>Next steps</a:t>
            </a:r>
            <a:endParaRPr/>
          </a:p>
        </p:txBody>
      </p:sp>
      <p:sp>
        <p:nvSpPr>
          <p:cNvPr id="358" name="Google Shape;358;g5355a5942c_0_18"/>
          <p:cNvSpPr txBox="1">
            <a:spLocks noGrp="1"/>
          </p:cNvSpPr>
          <p:nvPr>
            <p:ph type="body" idx="1"/>
          </p:nvPr>
        </p:nvSpPr>
        <p:spPr>
          <a:xfrm>
            <a:off x="2231125" y="2153300"/>
            <a:ext cx="7729800" cy="4603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800"/>
              <a:buNone/>
            </a:pPr>
            <a:r>
              <a:rPr lang="en-US" sz="2700"/>
              <a:t>Make this results available</a:t>
            </a:r>
            <a:endParaRPr sz="2700"/>
          </a:p>
          <a:p>
            <a:pPr marL="457200" lvl="0" indent="-400050" algn="l" rtl="0">
              <a:lnSpc>
                <a:spcPct val="100000"/>
              </a:lnSpc>
              <a:spcBef>
                <a:spcPts val="1000"/>
              </a:spcBef>
              <a:spcAft>
                <a:spcPts val="0"/>
              </a:spcAft>
              <a:buSzPts val="2700"/>
              <a:buChar char="●"/>
            </a:pPr>
            <a:r>
              <a:rPr lang="en-US" sz="2700"/>
              <a:t>Design of a webpage and request feedback (workshops)</a:t>
            </a:r>
            <a:endParaRPr sz="2700"/>
          </a:p>
          <a:p>
            <a:pPr marL="457200" lvl="0" indent="-400050" algn="l" rtl="0">
              <a:lnSpc>
                <a:spcPct val="100000"/>
              </a:lnSpc>
              <a:spcBef>
                <a:spcPts val="0"/>
              </a:spcBef>
              <a:spcAft>
                <a:spcPts val="0"/>
              </a:spcAft>
              <a:buSzPts val="2700"/>
              <a:buChar char="●"/>
            </a:pPr>
            <a:r>
              <a:rPr lang="en-US" sz="2700"/>
              <a:t>Development of the website: tools, visualization, &amp; target Audience. Launching</a:t>
            </a:r>
            <a:endParaRPr sz="2700"/>
          </a:p>
          <a:p>
            <a:pPr marL="457200" lvl="0" indent="-400050" algn="l" rtl="0">
              <a:lnSpc>
                <a:spcPct val="100000"/>
              </a:lnSpc>
              <a:spcBef>
                <a:spcPts val="0"/>
              </a:spcBef>
              <a:spcAft>
                <a:spcPts val="0"/>
              </a:spcAft>
              <a:buSzPts val="2700"/>
              <a:buChar char="●"/>
            </a:pPr>
            <a:r>
              <a:rPr lang="en-US" sz="2700"/>
              <a:t>Corpus updated automatically (database)</a:t>
            </a:r>
            <a:endParaRPr sz="2700"/>
          </a:p>
          <a:p>
            <a:pPr marL="457200" lvl="0" indent="-400050" algn="l" rtl="0">
              <a:lnSpc>
                <a:spcPct val="100000"/>
              </a:lnSpc>
              <a:spcBef>
                <a:spcPts val="0"/>
              </a:spcBef>
              <a:spcAft>
                <a:spcPts val="0"/>
              </a:spcAft>
              <a:buSzPts val="2700"/>
              <a:buChar char="●"/>
            </a:pPr>
            <a:r>
              <a:rPr lang="en-US" sz="2700"/>
              <a:t>Looking for project partners (workshops)</a:t>
            </a:r>
            <a:endParaRPr sz="2700"/>
          </a:p>
          <a:p>
            <a:pPr marL="457200" lvl="0" indent="-400050" algn="l" rtl="0">
              <a:lnSpc>
                <a:spcPct val="100000"/>
              </a:lnSpc>
              <a:spcBef>
                <a:spcPts val="0"/>
              </a:spcBef>
              <a:spcAft>
                <a:spcPts val="0"/>
              </a:spcAft>
              <a:buSzPts val="2700"/>
              <a:buChar char="●"/>
            </a:pPr>
            <a:r>
              <a:rPr lang="en-US" sz="2700"/>
              <a:t>Scientific publication</a:t>
            </a:r>
            <a:endParaRPr sz="2700"/>
          </a:p>
          <a:p>
            <a:pPr marL="457200" lvl="0" indent="-400050" algn="l" rtl="0">
              <a:lnSpc>
                <a:spcPct val="100000"/>
              </a:lnSpc>
              <a:spcBef>
                <a:spcPts val="0"/>
              </a:spcBef>
              <a:spcAft>
                <a:spcPts val="0"/>
              </a:spcAft>
              <a:buSzPts val="2700"/>
              <a:buChar char="●"/>
            </a:pPr>
            <a:r>
              <a:rPr lang="en-US" sz="2700"/>
              <a:t>Funding: CEDAR, Microsoft, GWP</a:t>
            </a:r>
            <a:endParaRPr sz="27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5355a5942c_0_24"/>
          <p:cNvSpPr txBox="1">
            <a:spLocks noGrp="1"/>
          </p:cNvSpPr>
          <p:nvPr>
            <p:ph type="title"/>
          </p:nvPr>
        </p:nvSpPr>
        <p:spPr>
          <a:xfrm>
            <a:off x="1600200" y="2386744"/>
            <a:ext cx="8991600" cy="16458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Autofit/>
          </a:bodyPr>
          <a:lstStyle/>
          <a:p>
            <a:pPr marL="0" lvl="0" indent="0" algn="ctr" rtl="0">
              <a:lnSpc>
                <a:spcPct val="90000"/>
              </a:lnSpc>
              <a:spcBef>
                <a:spcPts val="0"/>
              </a:spcBef>
              <a:spcAft>
                <a:spcPts val="0"/>
              </a:spcAft>
              <a:buClr>
                <a:srgbClr val="262626"/>
              </a:buClr>
              <a:buSzPts val="3800"/>
              <a:buFont typeface="Gill Sans"/>
              <a:buNone/>
            </a:pPr>
            <a:r>
              <a:rPr lang="en-US"/>
              <a:t>IMPACT : WEB TOOL</a:t>
            </a:r>
            <a:endParaRPr/>
          </a:p>
        </p:txBody>
      </p:sp>
      <p:sp>
        <p:nvSpPr>
          <p:cNvPr id="365" name="Google Shape;365;g5355a5942c_0_24"/>
          <p:cNvSpPr txBox="1">
            <a:spLocks noGrp="1"/>
          </p:cNvSpPr>
          <p:nvPr>
            <p:ph type="body" idx="1"/>
          </p:nvPr>
        </p:nvSpPr>
        <p:spPr>
          <a:xfrm>
            <a:off x="2695194" y="4352465"/>
            <a:ext cx="6801600" cy="1265100"/>
          </a:xfrm>
          <a:prstGeom prst="rect">
            <a:avLst/>
          </a:prstGeom>
          <a:noFill/>
          <a:ln>
            <a:noFill/>
          </a:ln>
        </p:spPr>
        <p:txBody>
          <a:bodyPr spcFirstLastPara="1" wrap="square" lIns="91425" tIns="45700" rIns="91425" bIns="45700" anchor="t" anchorCtr="1">
            <a:noAutofit/>
          </a:bodyPr>
          <a:lstStyle/>
          <a:p>
            <a:pPr marL="0" lvl="0" indent="0" algn="l" rtl="0">
              <a:lnSpc>
                <a:spcPct val="100000"/>
              </a:lnSpc>
              <a:spcBef>
                <a:spcPts val="0"/>
              </a:spcBef>
              <a:spcAft>
                <a:spcPts val="0"/>
              </a:spcAft>
              <a:buSzPts val="20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g5355a5942c_0_30" descr="pres"/>
          <p:cNvPicPr preferRelativeResize="0"/>
          <p:nvPr/>
        </p:nvPicPr>
        <p:blipFill rotWithShape="1">
          <a:blip r:embed="rId3">
            <a:alphaModFix/>
          </a:blip>
          <a:srcRect/>
          <a:stretch/>
        </p:blipFill>
        <p:spPr>
          <a:xfrm>
            <a:off x="792966" y="446043"/>
            <a:ext cx="10606066" cy="59659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5355a5942c_0_40"/>
          <p:cNvSpPr txBox="1">
            <a:spLocks noGrp="1"/>
          </p:cNvSpPr>
          <p:nvPr>
            <p:ph type="ctrTitle"/>
          </p:nvPr>
        </p:nvSpPr>
        <p:spPr>
          <a:xfrm>
            <a:off x="1262729" y="1289303"/>
            <a:ext cx="9638400" cy="3339300"/>
          </a:xfrm>
          <a:prstGeom prst="rect">
            <a:avLst/>
          </a:prstGeom>
          <a:solidFill>
            <a:srgbClr val="FFFFFF"/>
          </a:solidFill>
          <a:ln>
            <a:noFill/>
          </a:ln>
        </p:spPr>
        <p:txBody>
          <a:bodyPr spcFirstLastPara="1" wrap="square" lIns="274300" tIns="182875" rIns="274300" bIns="182875" anchor="ctr" anchorCtr="1">
            <a:noAutofit/>
          </a:bodyPr>
          <a:lstStyle/>
          <a:p>
            <a:pPr marL="0" lvl="0" indent="0" algn="ctr" rtl="0">
              <a:lnSpc>
                <a:spcPct val="90000"/>
              </a:lnSpc>
              <a:spcBef>
                <a:spcPts val="0"/>
              </a:spcBef>
              <a:spcAft>
                <a:spcPts val="0"/>
              </a:spcAft>
              <a:buClr>
                <a:srgbClr val="262626"/>
              </a:buClr>
              <a:buSzPts val="3900"/>
              <a:buFont typeface="Gill Sans"/>
              <a:buNone/>
            </a:pPr>
            <a:r>
              <a:rPr lang="en-US" sz="3900"/>
              <a:t>BRIGHT SPOTS AND BLIND SPOTS:</a:t>
            </a:r>
            <a:br>
              <a:rPr lang="en-US" sz="3900"/>
            </a:br>
            <a:br>
              <a:rPr lang="en-US" sz="3900"/>
            </a:br>
            <a:r>
              <a:rPr lang="en-US" sz="3900"/>
              <a:t>A CASE STUDY OF WATER</a:t>
            </a:r>
            <a:br>
              <a:rPr lang="en-US" sz="3900"/>
            </a:br>
            <a:r>
              <a:rPr lang="en-US" sz="3900"/>
              <a:t>RESOURCES RESEARCH IN MEXICO</a:t>
            </a:r>
            <a:endParaRPr/>
          </a:p>
        </p:txBody>
      </p:sp>
      <p:sp>
        <p:nvSpPr>
          <p:cNvPr id="376" name="Google Shape;376;g5355a5942c_0_40"/>
          <p:cNvSpPr txBox="1">
            <a:spLocks noGrp="1"/>
          </p:cNvSpPr>
          <p:nvPr>
            <p:ph type="subTitle" idx="1"/>
          </p:nvPr>
        </p:nvSpPr>
        <p:spPr>
          <a:xfrm>
            <a:off x="1262729" y="4826574"/>
            <a:ext cx="9638400" cy="14841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SzPts val="2800"/>
              <a:buNone/>
            </a:pPr>
            <a:r>
              <a:rPr lang="en-US" sz="2800"/>
              <a:t>Dr. Samuel Sandoval Solis, Dr. Alyssa DeVincentis, Dr. Romina Diaz Gomez, Dr. Herve Guillon</a:t>
            </a:r>
            <a:endParaRPr/>
          </a:p>
          <a:p>
            <a:pPr marL="0" lvl="0" indent="0" algn="ctr" rtl="0">
              <a:lnSpc>
                <a:spcPct val="80000"/>
              </a:lnSpc>
              <a:spcBef>
                <a:spcPts val="1000"/>
              </a:spcBef>
              <a:spcAft>
                <a:spcPts val="0"/>
              </a:spcAft>
              <a:buSzPts val="2800"/>
              <a:buNone/>
            </a:pPr>
            <a:r>
              <a:rPr lang="en-US" sz="2800"/>
              <a:t>University of California, Davis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8"/>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MEXICO</a:t>
            </a:r>
            <a:endParaRPr/>
          </a:p>
        </p:txBody>
      </p:sp>
      <p:sp>
        <p:nvSpPr>
          <p:cNvPr id="383" name="Google Shape;383;p28"/>
          <p:cNvSpPr txBox="1">
            <a:spLocks noGrp="1"/>
          </p:cNvSpPr>
          <p:nvPr>
            <p:ph type="body" idx="1"/>
          </p:nvPr>
        </p:nvSpPr>
        <p:spPr>
          <a:xfrm>
            <a:off x="2231136" y="2638044"/>
            <a:ext cx="7729728" cy="1047691"/>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1,714 papers analyzed</a:t>
            </a:r>
            <a:endParaRPr/>
          </a:p>
          <a:p>
            <a:pPr marL="228600" lvl="0" indent="-228600" algn="l" rtl="0">
              <a:lnSpc>
                <a:spcPct val="100000"/>
              </a:lnSpc>
              <a:spcBef>
                <a:spcPts val="1000"/>
              </a:spcBef>
              <a:spcAft>
                <a:spcPts val="0"/>
              </a:spcAft>
              <a:buSzPts val="1800"/>
              <a:buChar char="•"/>
            </a:pPr>
            <a:r>
              <a:rPr lang="en-US"/>
              <a:t> 13% corpus – 15% survey respondents – 20% of population in LAC</a:t>
            </a:r>
            <a:endParaRPr/>
          </a:p>
        </p:txBody>
      </p:sp>
      <p:graphicFrame>
        <p:nvGraphicFramePr>
          <p:cNvPr id="384" name="Google Shape;384;p28"/>
          <p:cNvGraphicFramePr/>
          <p:nvPr/>
        </p:nvGraphicFramePr>
        <p:xfrm>
          <a:off x="2032000" y="3913032"/>
          <a:ext cx="3000000" cy="3000000"/>
        </p:xfrm>
        <a:graphic>
          <a:graphicData uri="http://schemas.openxmlformats.org/drawingml/2006/table">
            <a:tbl>
              <a:tblPr firstRow="1" bandRow="1">
                <a:noFill/>
                <a:tableStyleId>{1813FE85-C9BD-4B0D-A961-CDC2DC443C0D}</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Top research themes</a:t>
                      </a:r>
                      <a:endParaRPr sz="1400" u="none" strike="noStrike" cap="none"/>
                    </a:p>
                  </a:txBody>
                  <a:tcPr marL="91450" marR="91450" marT="45725" marB="45725">
                    <a:lnR w="12700" cap="flat" cmpd="sng">
                      <a:solidFill>
                        <a:schemeClr val="dk1"/>
                      </a:solidFill>
                      <a:prstDash val="solid"/>
                      <a:round/>
                      <a:headEnd type="none" w="sm" len="sm"/>
                      <a:tailEnd type="none" w="sm" len="sm"/>
                    </a:lnR>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Bottom research themes</a:t>
                      </a:r>
                      <a:endParaRPr sz="1400" u="none" strike="noStrike" cap="none"/>
                    </a:p>
                  </a:txBody>
                  <a:tcPr marL="91450" marR="91450" marT="45725" marB="45725">
                    <a:lnL w="12700" cap="flat" cmpd="sng">
                      <a:solidFill>
                        <a:schemeClr val="dk1"/>
                      </a:solidFill>
                      <a:prstDash val="solid"/>
                      <a:round/>
                      <a:headEnd type="none" w="sm" len="sm"/>
                      <a:tailEnd type="none" w="sm" len="sm"/>
                    </a:lnL>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methods</a:t>
                      </a:r>
                      <a:endParaRPr sz="1400" u="none" strike="noStrike" cap="none"/>
                    </a:p>
                  </a:txBody>
                  <a:tcPr marL="91450" marR="91450" marT="45725" marB="45725">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glaciers</a:t>
                      </a:r>
                      <a:endParaRPr sz="1400" u="none" strike="noStrike" cap="none"/>
                    </a:p>
                  </a:txBody>
                  <a:tcPr marL="91450" marR="91450" marT="45725" marB="45725">
                    <a:lnL w="12700" cap="flat" cmpd="sng">
                      <a:solidFill>
                        <a:schemeClr val="dk1"/>
                      </a:solidFill>
                      <a:prstDash val="solid"/>
                      <a:round/>
                      <a:headEnd type="none" w="sm" len="sm"/>
                      <a:tailEnd type="none" w="sm" len="sm"/>
                    </a:lnL>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water resources management</a:t>
                      </a: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Amazon floods</a:t>
                      </a:r>
                      <a:endParaRPr sz="1400" u="none" strike="noStrike" cap="none"/>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geology</a:t>
                      </a: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stream ecology</a:t>
                      </a:r>
                      <a:endParaRPr sz="1400" u="none" strike="noStrike" cap="none"/>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groundwater</a:t>
                      </a: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reservoirs</a:t>
                      </a:r>
                      <a:endParaRPr sz="1400" u="none" strike="noStrike" cap="none"/>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water policy</a:t>
                      </a:r>
                      <a:endParaRPr sz="1400" u="none" strike="noStrike" cap="none"/>
                    </a:p>
                  </a:txBody>
                  <a:tcPr marL="91450" marR="91450" marT="45725" marB="45725">
                    <a:lnR w="12700" cap="flat" cmpd="sng">
                      <a:solidFill>
                        <a:schemeClr val="dk1"/>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canopy interception</a:t>
                      </a:r>
                      <a:endParaRPr sz="1400" u="none" strike="noStrike" cap="none"/>
                    </a:p>
                  </a:txBody>
                  <a:tcPr marL="91450" marR="91450" marT="45725" marB="45725">
                    <a:lnL w="12700" cap="flat" cmpd="sng">
                      <a:solidFill>
                        <a:schemeClr val="dk1"/>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89"/>
        <p:cNvGrpSpPr/>
        <p:nvPr/>
      </p:nvGrpSpPr>
      <p:grpSpPr>
        <a:xfrm>
          <a:off x="0" y="0"/>
          <a:ext cx="0" cy="0"/>
          <a:chOff x="0" y="0"/>
          <a:chExt cx="0" cy="0"/>
        </a:xfrm>
      </p:grpSpPr>
      <p:sp>
        <p:nvSpPr>
          <p:cNvPr id="390" name="Google Shape;390;p29"/>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a:t>MEXICO</a:t>
            </a:r>
            <a:endParaRPr sz="2800" cap="none">
              <a:latin typeface="Gill Sans"/>
              <a:ea typeface="Gill Sans"/>
              <a:cs typeface="Gill Sans"/>
              <a:sym typeface="Gill Sans"/>
            </a:endParaRPr>
          </a:p>
        </p:txBody>
      </p:sp>
      <p:sp>
        <p:nvSpPr>
          <p:cNvPr id="391" name="Google Shape;391;p29"/>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Fourth</a:t>
            </a:r>
            <a:r>
              <a:rPr lang="en-US" sz="1800"/>
              <a:t> most percent of climate change research</a:t>
            </a:r>
            <a:endParaRPr/>
          </a:p>
          <a:p>
            <a:pPr marL="228600" lvl="0" indent="-114300" algn="l" rtl="0">
              <a:lnSpc>
                <a:spcPct val="100000"/>
              </a:lnSpc>
              <a:spcBef>
                <a:spcPts val="1000"/>
              </a:spcBef>
              <a:spcAft>
                <a:spcPts val="0"/>
              </a:spcAft>
              <a:buSzPts val="1800"/>
              <a:buNone/>
            </a:pPr>
            <a:endParaRPr sz="1800"/>
          </a:p>
        </p:txBody>
      </p:sp>
      <p:sp>
        <p:nvSpPr>
          <p:cNvPr id="392" name="Google Shape;392;p29"/>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93" name="Google Shape;393;p29"/>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394" name="Google Shape;394;p29"/>
          <p:cNvPicPr preferRelativeResize="0"/>
          <p:nvPr/>
        </p:nvPicPr>
        <p:blipFill rotWithShape="1">
          <a:blip r:embed="rId3">
            <a:alphaModFix/>
          </a:blip>
          <a:srcRect/>
          <a:stretch/>
        </p:blipFill>
        <p:spPr>
          <a:xfrm>
            <a:off x="5394960" y="1205668"/>
            <a:ext cx="5074920" cy="453159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399"/>
        <p:cNvGrpSpPr/>
        <p:nvPr/>
      </p:nvGrpSpPr>
      <p:grpSpPr>
        <a:xfrm>
          <a:off x="0" y="0"/>
          <a:ext cx="0" cy="0"/>
          <a:chOff x="0" y="0"/>
          <a:chExt cx="0" cy="0"/>
        </a:xfrm>
      </p:grpSpPr>
      <p:sp>
        <p:nvSpPr>
          <p:cNvPr id="400" name="Google Shape;400;p30"/>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a:t>MEXICO</a:t>
            </a:r>
            <a:endParaRPr sz="2800" cap="none">
              <a:latin typeface="Gill Sans"/>
              <a:ea typeface="Gill Sans"/>
              <a:cs typeface="Gill Sans"/>
              <a:sym typeface="Gill Sans"/>
            </a:endParaRPr>
          </a:p>
        </p:txBody>
      </p:sp>
      <p:sp>
        <p:nvSpPr>
          <p:cNvPr id="401" name="Google Shape;401;p30"/>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Fourth most percent of climate change research</a:t>
            </a:r>
            <a:endParaRPr/>
          </a:p>
          <a:p>
            <a:pPr marL="228600" lvl="0" indent="-228600" algn="l" rtl="0">
              <a:lnSpc>
                <a:spcPct val="100000"/>
              </a:lnSpc>
              <a:spcBef>
                <a:spcPts val="1000"/>
              </a:spcBef>
              <a:spcAft>
                <a:spcPts val="0"/>
              </a:spcAft>
              <a:buSzPts val="1800"/>
              <a:buChar char="•"/>
            </a:pPr>
            <a:r>
              <a:rPr lang="en-US"/>
              <a:t>Research output exponentially over time</a:t>
            </a:r>
            <a:endParaRPr/>
          </a:p>
          <a:p>
            <a:pPr marL="0" lvl="0" indent="0" algn="l" rtl="0">
              <a:lnSpc>
                <a:spcPct val="100000"/>
              </a:lnSpc>
              <a:spcBef>
                <a:spcPts val="1000"/>
              </a:spcBef>
              <a:spcAft>
                <a:spcPts val="0"/>
              </a:spcAft>
              <a:buSzPts val="1800"/>
              <a:buNone/>
            </a:pPr>
            <a:endParaRPr sz="1800"/>
          </a:p>
        </p:txBody>
      </p:sp>
      <p:sp>
        <p:nvSpPr>
          <p:cNvPr id="402" name="Google Shape;402;p30"/>
          <p:cNvSpPr/>
          <p:nvPr/>
        </p:nvSpPr>
        <p:spPr>
          <a:xfrm>
            <a:off x="4494182" y="964692"/>
            <a:ext cx="6885432" cy="4936558"/>
          </a:xfrm>
          <a:prstGeom prst="rect">
            <a:avLst/>
          </a:prstGeom>
          <a:noFill/>
          <a:ln w="31750" cap="sq"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03" name="Google Shape;403;p30"/>
          <p:cNvSpPr/>
          <p:nvPr/>
        </p:nvSpPr>
        <p:spPr>
          <a:xfrm>
            <a:off x="4657802" y="1128683"/>
            <a:ext cx="6558192" cy="46085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404" name="Google Shape;404;p30"/>
          <p:cNvPicPr preferRelativeResize="0"/>
          <p:nvPr/>
        </p:nvPicPr>
        <p:blipFill rotWithShape="1">
          <a:blip r:embed="rId3">
            <a:alphaModFix/>
          </a:blip>
          <a:srcRect/>
          <a:stretch/>
        </p:blipFill>
        <p:spPr>
          <a:xfrm>
            <a:off x="5005808" y="1293275"/>
            <a:ext cx="5862180" cy="427939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1"/>
          <p:cNvSpPr txBox="1">
            <a:spLocks noGrp="1"/>
          </p:cNvSpPr>
          <p:nvPr>
            <p:ph type="title"/>
          </p:nvPr>
        </p:nvSpPr>
        <p:spPr>
          <a:xfrm>
            <a:off x="804672" y="964692"/>
            <a:ext cx="3066937"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a:t>MEXICO</a:t>
            </a:r>
            <a:endParaRPr sz="2800" cap="none">
              <a:latin typeface="Gill Sans"/>
              <a:ea typeface="Gill Sans"/>
              <a:cs typeface="Gill Sans"/>
              <a:sym typeface="Gill Sans"/>
            </a:endParaRPr>
          </a:p>
        </p:txBody>
      </p:sp>
      <p:sp>
        <p:nvSpPr>
          <p:cNvPr id="411" name="Google Shape;411;p31"/>
          <p:cNvSpPr txBox="1">
            <a:spLocks noGrp="1"/>
          </p:cNvSpPr>
          <p:nvPr>
            <p:ph type="body" idx="1"/>
          </p:nvPr>
        </p:nvSpPr>
        <p:spPr>
          <a:xfrm>
            <a:off x="803244" y="2638044"/>
            <a:ext cx="3063765" cy="3263206"/>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a:t>Fourth most percent of climate change research</a:t>
            </a:r>
            <a:endParaRPr/>
          </a:p>
          <a:p>
            <a:pPr marL="228600" lvl="0" indent="-228600" algn="l" rtl="0">
              <a:lnSpc>
                <a:spcPct val="100000"/>
              </a:lnSpc>
              <a:spcBef>
                <a:spcPts val="1000"/>
              </a:spcBef>
              <a:spcAft>
                <a:spcPts val="0"/>
              </a:spcAft>
              <a:buSzPts val="1800"/>
              <a:buChar char="•"/>
            </a:pPr>
            <a:r>
              <a:rPr lang="en-US" sz="1800"/>
              <a:t>Research output exponentially over time</a:t>
            </a:r>
            <a:endParaRPr/>
          </a:p>
          <a:p>
            <a:pPr marL="228600" lvl="0" indent="-228600" algn="l" rtl="0">
              <a:lnSpc>
                <a:spcPct val="100000"/>
              </a:lnSpc>
              <a:spcBef>
                <a:spcPts val="1000"/>
              </a:spcBef>
              <a:spcAft>
                <a:spcPts val="0"/>
              </a:spcAft>
              <a:buSzPts val="1800"/>
              <a:buChar char="•"/>
            </a:pPr>
            <a:r>
              <a:rPr lang="en-US"/>
              <a:t>Research on water resources includes aspects of social sciences</a:t>
            </a:r>
            <a:endParaRPr sz="1800"/>
          </a:p>
          <a:p>
            <a:pPr marL="228600" lvl="0" indent="-114300" algn="l" rtl="0">
              <a:lnSpc>
                <a:spcPct val="100000"/>
              </a:lnSpc>
              <a:spcBef>
                <a:spcPts val="1000"/>
              </a:spcBef>
              <a:spcAft>
                <a:spcPts val="0"/>
              </a:spcAft>
              <a:buSzPts val="1800"/>
              <a:buNone/>
            </a:pPr>
            <a:endParaRPr sz="1800"/>
          </a:p>
        </p:txBody>
      </p:sp>
      <p:pic>
        <p:nvPicPr>
          <p:cNvPr id="412" name="Google Shape;412;p31"/>
          <p:cNvPicPr preferRelativeResize="0"/>
          <p:nvPr/>
        </p:nvPicPr>
        <p:blipFill rotWithShape="1">
          <a:blip r:embed="rId3">
            <a:alphaModFix/>
          </a:blip>
          <a:srcRect/>
          <a:stretch/>
        </p:blipFill>
        <p:spPr>
          <a:xfrm>
            <a:off x="6096000" y="3516368"/>
            <a:ext cx="4923692" cy="4480560"/>
          </a:xfrm>
          <a:prstGeom prst="rect">
            <a:avLst/>
          </a:prstGeom>
          <a:noFill/>
          <a:ln>
            <a:noFill/>
          </a:ln>
        </p:spPr>
      </p:pic>
      <p:pic>
        <p:nvPicPr>
          <p:cNvPr id="413" name="Google Shape;413;p31"/>
          <p:cNvPicPr preferRelativeResize="0"/>
          <p:nvPr/>
        </p:nvPicPr>
        <p:blipFill rotWithShape="1">
          <a:blip r:embed="rId4">
            <a:alphaModFix/>
          </a:blip>
          <a:srcRect t="16526" r="-1" b="8327"/>
          <a:stretch/>
        </p:blipFill>
        <p:spPr>
          <a:xfrm>
            <a:off x="6095051" y="807720"/>
            <a:ext cx="4924641" cy="3672840"/>
          </a:xfrm>
          <a:prstGeom prst="rect">
            <a:avLst/>
          </a:prstGeom>
          <a:noFill/>
          <a:ln>
            <a:noFill/>
          </a:ln>
        </p:spPr>
      </p:pic>
      <p:sp>
        <p:nvSpPr>
          <p:cNvPr id="414" name="Google Shape;414;p31"/>
          <p:cNvSpPr txBox="1"/>
          <p:nvPr/>
        </p:nvSpPr>
        <p:spPr>
          <a:xfrm>
            <a:off x="6217920" y="1559052"/>
            <a:ext cx="92044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Mexico:</a:t>
            </a:r>
            <a:endParaRPr sz="1400" b="0" i="0" u="none" strike="noStrike" cap="none">
              <a:solidFill>
                <a:srgbClr val="000000"/>
              </a:solidFill>
              <a:latin typeface="Arial"/>
              <a:ea typeface="Arial"/>
              <a:cs typeface="Arial"/>
              <a:sym typeface="Arial"/>
            </a:endParaRPr>
          </a:p>
        </p:txBody>
      </p:sp>
      <p:sp>
        <p:nvSpPr>
          <p:cNvPr id="415" name="Google Shape;415;p31"/>
          <p:cNvSpPr txBox="1"/>
          <p:nvPr/>
        </p:nvSpPr>
        <p:spPr>
          <a:xfrm>
            <a:off x="6217919" y="5053584"/>
            <a:ext cx="6579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LAC:</a:t>
            </a:r>
            <a:endParaRPr sz="1400" b="0" i="0" u="none" strike="noStrike" cap="none">
              <a:solidFill>
                <a:srgbClr val="000000"/>
              </a:solidFill>
              <a:latin typeface="Arial"/>
              <a:ea typeface="Arial"/>
              <a:cs typeface="Arial"/>
              <a:sym typeface="Arial"/>
            </a:endParaRPr>
          </a:p>
        </p:txBody>
      </p:sp>
      <p:sp>
        <p:nvSpPr>
          <p:cNvPr id="416" name="Google Shape;416;p31"/>
          <p:cNvSpPr txBox="1"/>
          <p:nvPr/>
        </p:nvSpPr>
        <p:spPr>
          <a:xfrm>
            <a:off x="5401282" y="346186"/>
            <a:ext cx="631217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Gill Sans"/>
                <a:ea typeface="Gill Sans"/>
                <a:cs typeface="Gill Sans"/>
                <a:sym typeface="Gill Sans"/>
              </a:rPr>
              <a:t>Distribution of water research based on broad categories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2"/>
          <p:cNvSpPr txBox="1">
            <a:spLocks noGrp="1"/>
          </p:cNvSpPr>
          <p:nvPr>
            <p:ph type="title"/>
          </p:nvPr>
        </p:nvSpPr>
        <p:spPr>
          <a:xfrm>
            <a:off x="804672" y="2243828"/>
            <a:ext cx="4486656" cy="1141497"/>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p>
            <a:pPr marL="0" lvl="0" indent="0" algn="ctr" rtl="0">
              <a:lnSpc>
                <a:spcPct val="90000"/>
              </a:lnSpc>
              <a:spcBef>
                <a:spcPts val="0"/>
              </a:spcBef>
              <a:spcAft>
                <a:spcPts val="0"/>
              </a:spcAft>
              <a:buClr>
                <a:srgbClr val="262626"/>
              </a:buClr>
              <a:buSzPts val="2200"/>
              <a:buFont typeface="Gill Sans"/>
              <a:buNone/>
            </a:pPr>
            <a:r>
              <a:rPr lang="en-US"/>
              <a:t>CASE STUDY RESULTS</a:t>
            </a:r>
            <a:endParaRPr/>
          </a:p>
        </p:txBody>
      </p:sp>
      <p:sp>
        <p:nvSpPr>
          <p:cNvPr id="422" name="Google Shape;422;p32"/>
          <p:cNvSpPr txBox="1">
            <a:spLocks noGrp="1"/>
          </p:cNvSpPr>
          <p:nvPr>
            <p:ph type="body" idx="1"/>
          </p:nvPr>
        </p:nvSpPr>
        <p:spPr>
          <a:xfrm>
            <a:off x="6736080" y="804672"/>
            <a:ext cx="4815840" cy="5248656"/>
          </a:xfrm>
          <a:prstGeom prst="rect">
            <a:avLst/>
          </a:prstGeom>
          <a:noFill/>
          <a:ln>
            <a:noFill/>
          </a:ln>
        </p:spPr>
        <p:txBody>
          <a:bodyPr spcFirstLastPara="1" wrap="square" lIns="91425" tIns="45700" rIns="91425" bIns="45700" anchor="t" anchorCtr="0">
            <a:normAutofit/>
          </a:bodyPr>
          <a:lstStyle/>
          <a:p>
            <a:pPr marL="228600" lvl="0" indent="-107950" algn="l" rtl="0">
              <a:lnSpc>
                <a:spcPct val="100000"/>
              </a:lnSpc>
              <a:spcBef>
                <a:spcPts val="0"/>
              </a:spcBef>
              <a:spcAft>
                <a:spcPts val="0"/>
              </a:spcAft>
              <a:buSzPts val="1900"/>
              <a:buNone/>
            </a:pPr>
            <a:endParaRPr/>
          </a:p>
        </p:txBody>
      </p:sp>
      <p:sp>
        <p:nvSpPr>
          <p:cNvPr id="423" name="Google Shape;423;p32"/>
          <p:cNvSpPr txBox="1">
            <a:spLocks noGrp="1"/>
          </p:cNvSpPr>
          <p:nvPr>
            <p:ph type="body" idx="2"/>
          </p:nvPr>
        </p:nvSpPr>
        <p:spPr>
          <a:xfrm>
            <a:off x="1115568" y="3549918"/>
            <a:ext cx="3794760" cy="2194036"/>
          </a:xfrm>
          <a:prstGeom prst="rect">
            <a:avLst/>
          </a:prstGeom>
          <a:noFill/>
          <a:ln>
            <a:noFill/>
          </a:ln>
        </p:spPr>
        <p:txBody>
          <a:bodyPr spcFirstLastPara="1" wrap="square" lIns="91425" tIns="45700" rIns="91425" bIns="45700" anchor="t" anchorCtr="1">
            <a:normAutofit/>
          </a:bodyPr>
          <a:lstStyle/>
          <a:p>
            <a:pPr marL="0" lvl="0" indent="0" algn="ctr" rtl="0">
              <a:lnSpc>
                <a:spcPct val="100000"/>
              </a:lnSpc>
              <a:spcBef>
                <a:spcPts val="0"/>
              </a:spcBef>
              <a:spcAft>
                <a:spcPts val="0"/>
              </a:spcAft>
              <a:buSzPts val="1500"/>
              <a:buNone/>
            </a:pPr>
            <a:r>
              <a:rPr lang="en-US"/>
              <a:t>Focus on topics of research</a:t>
            </a:r>
            <a:endParaRPr/>
          </a:p>
          <a:p>
            <a:pPr marL="0" lvl="0" indent="0" algn="ctr" rtl="0">
              <a:lnSpc>
                <a:spcPct val="100000"/>
              </a:lnSpc>
              <a:spcBef>
                <a:spcPts val="1000"/>
              </a:spcBef>
              <a:spcAft>
                <a:spcPts val="0"/>
              </a:spcAft>
              <a:buSzPts val="1500"/>
              <a:buNone/>
            </a:pPr>
            <a:r>
              <a:rPr lang="en-US"/>
              <a:t>Climate change impacts</a:t>
            </a:r>
            <a:endParaRPr/>
          </a:p>
          <a:p>
            <a:pPr marL="0" lvl="0" indent="0" algn="ctr" rtl="0">
              <a:lnSpc>
                <a:spcPct val="100000"/>
              </a:lnSpc>
              <a:spcBef>
                <a:spcPts val="1000"/>
              </a:spcBef>
              <a:spcAft>
                <a:spcPts val="0"/>
              </a:spcAft>
              <a:buSzPts val="1500"/>
              <a:buNone/>
            </a:pPr>
            <a:r>
              <a:rPr lang="en-US"/>
              <a:t>Extreme weather</a:t>
            </a:r>
            <a:endParaRPr/>
          </a:p>
          <a:p>
            <a:pPr marL="0" lvl="0" indent="0" algn="ctr" rtl="0">
              <a:lnSpc>
                <a:spcPct val="100000"/>
              </a:lnSpc>
              <a:spcBef>
                <a:spcPts val="1000"/>
              </a:spcBef>
              <a:spcAft>
                <a:spcPts val="0"/>
              </a:spcAft>
              <a:buSzPts val="1500"/>
              <a:buNone/>
            </a:pPr>
            <a:r>
              <a:rPr lang="en-US"/>
              <a:t>Risk assessment</a:t>
            </a:r>
            <a:endParaRPr/>
          </a:p>
          <a:p>
            <a:pPr marL="0" lvl="0" indent="0" algn="ctr" rtl="0">
              <a:lnSpc>
                <a:spcPct val="100000"/>
              </a:lnSpc>
              <a:spcBef>
                <a:spcPts val="1000"/>
              </a:spcBef>
              <a:spcAft>
                <a:spcPts val="0"/>
              </a:spcAft>
              <a:buSzPts val="1500"/>
              <a:buNone/>
            </a:pPr>
            <a:r>
              <a:rPr lang="en-US"/>
              <a:t>Water policy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33"/>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30" name="Google Shape;430;p33"/>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31" name="Google Shape;431;p33"/>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cap="none">
                <a:solidFill>
                  <a:srgbClr val="262626"/>
                </a:solidFill>
                <a:latin typeface="Gill Sans"/>
                <a:ea typeface="Gill Sans"/>
                <a:cs typeface="Gill Sans"/>
                <a:sym typeface="Gill Sans"/>
              </a:rPr>
              <a:t>CLIMATE CHANGE</a:t>
            </a:r>
            <a:endParaRPr/>
          </a:p>
        </p:txBody>
      </p:sp>
      <p:pic>
        <p:nvPicPr>
          <p:cNvPr id="432" name="Google Shape;432;p33"/>
          <p:cNvPicPr preferRelativeResize="0"/>
          <p:nvPr/>
        </p:nvPicPr>
        <p:blipFill rotWithShape="1">
          <a:blip r:embed="rId3">
            <a:alphaModFix/>
          </a:blip>
          <a:srcRect/>
          <a:stretch/>
        </p:blipFill>
        <p:spPr>
          <a:xfrm>
            <a:off x="5100828" y="939800"/>
            <a:ext cx="6286500" cy="497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6"/>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7" name="Google Shape;147;p6"/>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8" name="Google Shape;148;p6"/>
          <p:cNvSpPr txBox="1"/>
          <p:nvPr/>
        </p:nvSpPr>
        <p:spPr>
          <a:xfrm>
            <a:off x="197708" y="640079"/>
            <a:ext cx="4312508" cy="5711293"/>
          </a:xfrm>
          <a:prstGeom prst="rect">
            <a:avLst/>
          </a:prstGeom>
          <a:noFill/>
          <a:ln>
            <a:noFill/>
          </a:ln>
        </p:spPr>
        <p:txBody>
          <a:bodyPr spcFirstLastPara="1" wrap="square" lIns="274300" tIns="182875" rIns="274300" bIns="182875" anchor="ctr" anchorCtr="1">
            <a:normAutofit/>
          </a:bodyPr>
          <a:lstStyle/>
          <a:p>
            <a:pPr marL="0" marR="0" lvl="0" indent="0" algn="ctr" rtl="0">
              <a:lnSpc>
                <a:spcPct val="80000"/>
              </a:lnSpc>
              <a:spcBef>
                <a:spcPts val="0"/>
              </a:spcBef>
              <a:spcAft>
                <a:spcPts val="0"/>
              </a:spcAft>
              <a:buClr>
                <a:schemeClr val="accent2"/>
              </a:buClr>
              <a:buSzPts val="2590"/>
              <a:buFont typeface="Arial"/>
              <a:buNone/>
            </a:pPr>
            <a:r>
              <a:rPr lang="en-US" sz="2590" b="0" i="0" u="none" strike="noStrike" cap="none">
                <a:solidFill>
                  <a:srgbClr val="262626"/>
                </a:solidFill>
                <a:latin typeface="Gill Sans"/>
                <a:ea typeface="Gill Sans"/>
                <a:cs typeface="Gill Sans"/>
                <a:sym typeface="Gill Sans"/>
              </a:rPr>
              <a:t>LATIN AMERICA</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600"/>
              </a:spcBef>
              <a:spcAft>
                <a:spcPts val="0"/>
              </a:spcAft>
              <a:buClr>
                <a:schemeClr val="accent2"/>
              </a:buClr>
              <a:buSzPts val="2590"/>
              <a:buFont typeface="Arial"/>
              <a:buNone/>
            </a:pPr>
            <a:endParaRPr sz="2590" b="0" i="0" u="none" strike="noStrike" cap="none">
              <a:solidFill>
                <a:srgbClr val="262626"/>
              </a:solidFill>
              <a:latin typeface="Gill Sans"/>
              <a:ea typeface="Gill Sans"/>
              <a:cs typeface="Gill Sans"/>
              <a:sym typeface="Gill Sans"/>
            </a:endParaRPr>
          </a:p>
          <a:p>
            <a:pPr marL="228600" marR="0" lvl="0" indent="-228600" algn="l" rtl="0">
              <a:lnSpc>
                <a:spcPct val="90000"/>
              </a:lnSpc>
              <a:spcBef>
                <a:spcPts val="1600"/>
              </a:spcBef>
              <a:spcAft>
                <a:spcPts val="0"/>
              </a:spcAft>
              <a:buClr>
                <a:schemeClr val="accent2"/>
              </a:buClr>
              <a:buSzPts val="2590"/>
              <a:buFont typeface="Arial"/>
              <a:buChar char="•"/>
            </a:pPr>
            <a:r>
              <a:rPr lang="en-US" sz="2590" b="0" i="0" u="none" strike="noStrike" cap="none">
                <a:solidFill>
                  <a:srgbClr val="262626"/>
                </a:solidFill>
                <a:latin typeface="Gill Sans"/>
                <a:ea typeface="Gill Sans"/>
                <a:cs typeface="Gill Sans"/>
                <a:sym typeface="Gill Sans"/>
              </a:rPr>
              <a:t>1/3 of the world’s freshwater resources</a:t>
            </a:r>
            <a:endParaRPr sz="1400" b="0" i="0" u="none" strike="noStrike" cap="none">
              <a:solidFill>
                <a:srgbClr val="000000"/>
              </a:solidFill>
              <a:latin typeface="Arial"/>
              <a:ea typeface="Arial"/>
              <a:cs typeface="Arial"/>
              <a:sym typeface="Arial"/>
            </a:endParaRPr>
          </a:p>
          <a:p>
            <a:pPr marL="228600" marR="0" lvl="0" indent="-64135" algn="l" rtl="0">
              <a:lnSpc>
                <a:spcPct val="90000"/>
              </a:lnSpc>
              <a:spcBef>
                <a:spcPts val="1000"/>
              </a:spcBef>
              <a:spcAft>
                <a:spcPts val="0"/>
              </a:spcAft>
              <a:buClr>
                <a:schemeClr val="accent2"/>
              </a:buClr>
              <a:buSzPts val="2590"/>
              <a:buFont typeface="Arial"/>
              <a:buNone/>
            </a:pPr>
            <a:endParaRPr sz="2590" b="0" i="0" u="none" strike="noStrike" cap="none">
              <a:solidFill>
                <a:srgbClr val="262626"/>
              </a:solidFill>
              <a:latin typeface="Gill Sans"/>
              <a:ea typeface="Gill Sans"/>
              <a:cs typeface="Gill Sans"/>
              <a:sym typeface="Gill Sans"/>
            </a:endParaRPr>
          </a:p>
          <a:p>
            <a:pPr marL="228600" marR="0" lvl="0" indent="-228600" algn="l" rtl="0">
              <a:lnSpc>
                <a:spcPct val="90000"/>
              </a:lnSpc>
              <a:spcBef>
                <a:spcPts val="1000"/>
              </a:spcBef>
              <a:spcAft>
                <a:spcPts val="0"/>
              </a:spcAft>
              <a:buClr>
                <a:schemeClr val="accent2"/>
              </a:buClr>
              <a:buSzPts val="2590"/>
              <a:buFont typeface="Arial"/>
              <a:buChar char="•"/>
            </a:pPr>
            <a:r>
              <a:rPr lang="en-US" sz="2590" b="0" i="0" u="none" strike="noStrike" cap="none">
                <a:solidFill>
                  <a:srgbClr val="262626"/>
                </a:solidFill>
                <a:latin typeface="Gill Sans"/>
                <a:ea typeface="Gill Sans"/>
                <a:cs typeface="Gill Sans"/>
                <a:sym typeface="Gill Sans"/>
              </a:rPr>
              <a:t>GDP per capita ½ of world average</a:t>
            </a:r>
            <a:endParaRPr sz="1400" b="0" i="0" u="none" strike="noStrike" cap="none">
              <a:solidFill>
                <a:srgbClr val="000000"/>
              </a:solidFill>
              <a:latin typeface="Arial"/>
              <a:ea typeface="Arial"/>
              <a:cs typeface="Arial"/>
              <a:sym typeface="Arial"/>
            </a:endParaRPr>
          </a:p>
          <a:p>
            <a:pPr marL="228600" marR="0" lvl="0" indent="-64135" algn="l" rtl="0">
              <a:lnSpc>
                <a:spcPct val="90000"/>
              </a:lnSpc>
              <a:spcBef>
                <a:spcPts val="1000"/>
              </a:spcBef>
              <a:spcAft>
                <a:spcPts val="0"/>
              </a:spcAft>
              <a:buClr>
                <a:schemeClr val="accent2"/>
              </a:buClr>
              <a:buSzPts val="2590"/>
              <a:buFont typeface="Arial"/>
              <a:buNone/>
            </a:pPr>
            <a:endParaRPr sz="2590" b="0" i="0" u="none" strike="noStrike" cap="none">
              <a:solidFill>
                <a:srgbClr val="262626"/>
              </a:solidFill>
              <a:latin typeface="Gill Sans"/>
              <a:ea typeface="Gill Sans"/>
              <a:cs typeface="Gill Sans"/>
              <a:sym typeface="Gill Sans"/>
            </a:endParaRPr>
          </a:p>
          <a:p>
            <a:pPr marL="228600" marR="0" lvl="0" indent="-228600" algn="l" rtl="0">
              <a:lnSpc>
                <a:spcPct val="90000"/>
              </a:lnSpc>
              <a:spcBef>
                <a:spcPts val="1000"/>
              </a:spcBef>
              <a:spcAft>
                <a:spcPts val="0"/>
              </a:spcAft>
              <a:buClr>
                <a:schemeClr val="accent2"/>
              </a:buClr>
              <a:buSzPts val="2590"/>
              <a:buFont typeface="Arial"/>
              <a:buChar char="•"/>
            </a:pPr>
            <a:r>
              <a:rPr lang="en-US" sz="2590" b="0" i="0" u="none" strike="noStrike" cap="none">
                <a:solidFill>
                  <a:srgbClr val="262626"/>
                </a:solidFill>
                <a:latin typeface="Gill Sans"/>
                <a:ea typeface="Gill Sans"/>
                <a:cs typeface="Gill Sans"/>
                <a:sym typeface="Gill Sans"/>
              </a:rPr>
              <a:t>Worst income inequality in the world</a:t>
            </a:r>
            <a:endParaRPr sz="1400" b="0" i="0" u="none" strike="noStrike" cap="none">
              <a:solidFill>
                <a:srgbClr val="000000"/>
              </a:solidFill>
              <a:latin typeface="Arial"/>
              <a:ea typeface="Arial"/>
              <a:cs typeface="Arial"/>
              <a:sym typeface="Arial"/>
            </a:endParaRPr>
          </a:p>
          <a:p>
            <a:pPr marL="228600" marR="0" lvl="0" indent="-64135" algn="l" rtl="0">
              <a:lnSpc>
                <a:spcPct val="90000"/>
              </a:lnSpc>
              <a:spcBef>
                <a:spcPts val="1000"/>
              </a:spcBef>
              <a:spcAft>
                <a:spcPts val="0"/>
              </a:spcAft>
              <a:buClr>
                <a:schemeClr val="accent2"/>
              </a:buClr>
              <a:buSzPts val="2590"/>
              <a:buFont typeface="Arial"/>
              <a:buNone/>
            </a:pPr>
            <a:endParaRPr sz="2590" b="0" i="0" u="none" strike="noStrike" cap="none">
              <a:solidFill>
                <a:srgbClr val="262626"/>
              </a:solidFill>
              <a:latin typeface="Gill Sans"/>
              <a:ea typeface="Gill Sans"/>
              <a:cs typeface="Gill Sans"/>
              <a:sym typeface="Gill Sans"/>
            </a:endParaRPr>
          </a:p>
          <a:p>
            <a:pPr marL="228600" marR="0" lvl="0" indent="-228600" algn="l" rtl="0">
              <a:lnSpc>
                <a:spcPct val="90000"/>
              </a:lnSpc>
              <a:spcBef>
                <a:spcPts val="1000"/>
              </a:spcBef>
              <a:spcAft>
                <a:spcPts val="0"/>
              </a:spcAft>
              <a:buClr>
                <a:schemeClr val="accent2"/>
              </a:buClr>
              <a:buSzPts val="2590"/>
              <a:buFont typeface="Arial"/>
              <a:buChar char="•"/>
            </a:pPr>
            <a:r>
              <a:rPr lang="en-US" sz="2590" b="0" i="0" u="none" strike="noStrike" cap="none">
                <a:solidFill>
                  <a:srgbClr val="262626"/>
                </a:solidFill>
                <a:latin typeface="Gill Sans"/>
                <a:ea typeface="Gill Sans"/>
                <a:cs typeface="Gill Sans"/>
                <a:sym typeface="Gill Sans"/>
              </a:rPr>
              <a:t>Rapid urbanization</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chemeClr val="accent2"/>
              </a:buClr>
              <a:buSzPts val="2590"/>
              <a:buFont typeface="Arial"/>
              <a:buNone/>
            </a:pPr>
            <a:endParaRPr sz="2590" b="0" i="0" u="none" strike="noStrike" cap="none">
              <a:solidFill>
                <a:srgbClr val="262626"/>
              </a:solidFill>
              <a:latin typeface="Gill Sans"/>
              <a:ea typeface="Gill Sans"/>
              <a:cs typeface="Gill Sans"/>
              <a:sym typeface="Gill Sans"/>
            </a:endParaRPr>
          </a:p>
        </p:txBody>
      </p:sp>
      <p:pic>
        <p:nvPicPr>
          <p:cNvPr id="149" name="Google Shape;149;p6"/>
          <p:cNvPicPr preferRelativeResize="0"/>
          <p:nvPr/>
        </p:nvPicPr>
        <p:blipFill rotWithShape="1">
          <a:blip r:embed="rId3">
            <a:alphaModFix/>
          </a:blip>
          <a:srcRect/>
          <a:stretch/>
        </p:blipFill>
        <p:spPr>
          <a:xfrm>
            <a:off x="5466331" y="640080"/>
            <a:ext cx="5913633" cy="526313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7"/>
        <p:cNvGrpSpPr/>
        <p:nvPr/>
      </p:nvGrpSpPr>
      <p:grpSpPr>
        <a:xfrm>
          <a:off x="0" y="0"/>
          <a:ext cx="0" cy="0"/>
          <a:chOff x="0" y="0"/>
          <a:chExt cx="0" cy="0"/>
        </a:xfrm>
      </p:grpSpPr>
      <p:sp>
        <p:nvSpPr>
          <p:cNvPr id="438" name="Google Shape;438;p34"/>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39" name="Google Shape;439;p34"/>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0" name="Google Shape;440;p34"/>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cap="none">
                <a:solidFill>
                  <a:srgbClr val="262626"/>
                </a:solidFill>
                <a:latin typeface="Gill Sans"/>
                <a:ea typeface="Gill Sans"/>
                <a:cs typeface="Gill Sans"/>
                <a:sym typeface="Gill Sans"/>
              </a:rPr>
              <a:t>CLIMATE CHANGE</a:t>
            </a:r>
            <a:endParaRPr/>
          </a:p>
        </p:txBody>
      </p:sp>
      <p:pic>
        <p:nvPicPr>
          <p:cNvPr id="441" name="Google Shape;441;p34"/>
          <p:cNvPicPr preferRelativeResize="0">
            <a:picLocks noGrp="1"/>
          </p:cNvPicPr>
          <p:nvPr>
            <p:ph type="body" idx="1"/>
          </p:nvPr>
        </p:nvPicPr>
        <p:blipFill rotWithShape="1">
          <a:blip r:embed="rId3">
            <a:alphaModFix/>
          </a:blip>
          <a:srcRect/>
          <a:stretch/>
        </p:blipFill>
        <p:spPr>
          <a:xfrm>
            <a:off x="4922583" y="987643"/>
            <a:ext cx="6629337" cy="483941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sp>
        <p:nvSpPr>
          <p:cNvPr id="447" name="Google Shape;447;p35"/>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8" name="Google Shape;448;p35"/>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9" name="Google Shape;449;p35"/>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400"/>
              <a:buFont typeface="Gill Sans"/>
              <a:buNone/>
            </a:pPr>
            <a:r>
              <a:rPr lang="en-US" sz="2400" cap="none">
                <a:solidFill>
                  <a:srgbClr val="262626"/>
                </a:solidFill>
                <a:latin typeface="Gill Sans"/>
                <a:ea typeface="Gill Sans"/>
                <a:cs typeface="Gill Sans"/>
                <a:sym typeface="Gill Sans"/>
              </a:rPr>
              <a:t>WATER GOVERNANCE</a:t>
            </a:r>
            <a:endParaRPr/>
          </a:p>
        </p:txBody>
      </p:sp>
      <p:pic>
        <p:nvPicPr>
          <p:cNvPr id="450" name="Google Shape;450;p35"/>
          <p:cNvPicPr preferRelativeResize="0"/>
          <p:nvPr/>
        </p:nvPicPr>
        <p:blipFill rotWithShape="1">
          <a:blip r:embed="rId3">
            <a:alphaModFix/>
          </a:blip>
          <a:srcRect/>
          <a:stretch/>
        </p:blipFill>
        <p:spPr>
          <a:xfrm>
            <a:off x="5100828" y="939800"/>
            <a:ext cx="6286500" cy="4978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
        <p:cNvGrpSpPr/>
        <p:nvPr/>
      </p:nvGrpSpPr>
      <p:grpSpPr>
        <a:xfrm>
          <a:off x="0" y="0"/>
          <a:ext cx="0" cy="0"/>
          <a:chOff x="0" y="0"/>
          <a:chExt cx="0" cy="0"/>
        </a:xfrm>
      </p:grpSpPr>
      <p:sp>
        <p:nvSpPr>
          <p:cNvPr id="455" name="Google Shape;455;p36"/>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6" name="Google Shape;456;p36"/>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7" name="Google Shape;457;p36"/>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cap="none">
                <a:solidFill>
                  <a:srgbClr val="262626"/>
                </a:solidFill>
                <a:latin typeface="Gill Sans"/>
                <a:ea typeface="Gill Sans"/>
                <a:cs typeface="Gill Sans"/>
                <a:sym typeface="Gill Sans"/>
              </a:rPr>
              <a:t>EXTREME WEATHER</a:t>
            </a:r>
            <a:endParaRPr/>
          </a:p>
        </p:txBody>
      </p:sp>
      <p:pic>
        <p:nvPicPr>
          <p:cNvPr id="458" name="Google Shape;458;p36"/>
          <p:cNvPicPr preferRelativeResize="0"/>
          <p:nvPr/>
        </p:nvPicPr>
        <p:blipFill rotWithShape="1">
          <a:blip r:embed="rId3">
            <a:alphaModFix/>
          </a:blip>
          <a:srcRect/>
          <a:stretch/>
        </p:blipFill>
        <p:spPr>
          <a:xfrm>
            <a:off x="5458968" y="729568"/>
            <a:ext cx="6286500" cy="4978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37"/>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64" name="Google Shape;464;p37"/>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65" name="Google Shape;465;p37"/>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cap="none">
                <a:solidFill>
                  <a:srgbClr val="262626"/>
                </a:solidFill>
                <a:latin typeface="Gill Sans"/>
                <a:ea typeface="Gill Sans"/>
                <a:cs typeface="Gill Sans"/>
                <a:sym typeface="Gill Sans"/>
              </a:rPr>
              <a:t>RISK ASSESSMENT</a:t>
            </a:r>
            <a:endParaRPr/>
          </a:p>
        </p:txBody>
      </p:sp>
      <p:pic>
        <p:nvPicPr>
          <p:cNvPr id="466" name="Google Shape;466;p37"/>
          <p:cNvPicPr preferRelativeResize="0"/>
          <p:nvPr/>
        </p:nvPicPr>
        <p:blipFill rotWithShape="1">
          <a:blip r:embed="rId3">
            <a:alphaModFix/>
          </a:blip>
          <a:srcRect/>
          <a:stretch/>
        </p:blipFill>
        <p:spPr>
          <a:xfrm>
            <a:off x="5294376" y="792095"/>
            <a:ext cx="6257544" cy="49591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0"/>
        <p:cNvGrpSpPr/>
        <p:nvPr/>
      </p:nvGrpSpPr>
      <p:grpSpPr>
        <a:xfrm>
          <a:off x="0" y="0"/>
          <a:ext cx="0" cy="0"/>
          <a:chOff x="0" y="0"/>
          <a:chExt cx="0" cy="0"/>
        </a:xfrm>
      </p:grpSpPr>
      <p:sp>
        <p:nvSpPr>
          <p:cNvPr id="471" name="Google Shape;471;p38"/>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72" name="Google Shape;472;p38"/>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73" name="Google Shape;473;p38"/>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cap="none">
                <a:solidFill>
                  <a:srgbClr val="262626"/>
                </a:solidFill>
                <a:latin typeface="Gill Sans"/>
                <a:ea typeface="Gill Sans"/>
                <a:cs typeface="Gill Sans"/>
                <a:sym typeface="Gill Sans"/>
              </a:rPr>
              <a:t>RESERVOIRS</a:t>
            </a:r>
            <a:endParaRPr/>
          </a:p>
        </p:txBody>
      </p:sp>
      <p:pic>
        <p:nvPicPr>
          <p:cNvPr id="474" name="Google Shape;474;p38"/>
          <p:cNvPicPr preferRelativeResize="0"/>
          <p:nvPr/>
        </p:nvPicPr>
        <p:blipFill rotWithShape="1">
          <a:blip r:embed="rId3">
            <a:alphaModFix/>
          </a:blip>
          <a:srcRect/>
          <a:stretch/>
        </p:blipFill>
        <p:spPr>
          <a:xfrm>
            <a:off x="5294376" y="792095"/>
            <a:ext cx="6257544" cy="495910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39"/>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0" name="Google Shape;480;p39"/>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1" name="Google Shape;481;p39"/>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800"/>
              <a:buFont typeface="Gill Sans"/>
              <a:buNone/>
            </a:pPr>
            <a:r>
              <a:rPr lang="en-US" sz="2800" cap="none">
                <a:solidFill>
                  <a:srgbClr val="262626"/>
                </a:solidFill>
                <a:latin typeface="Gill Sans"/>
                <a:ea typeface="Gill Sans"/>
                <a:cs typeface="Gill Sans"/>
                <a:sym typeface="Gill Sans"/>
              </a:rPr>
              <a:t>METHODS</a:t>
            </a:r>
            <a:endParaRPr/>
          </a:p>
        </p:txBody>
      </p:sp>
      <p:pic>
        <p:nvPicPr>
          <p:cNvPr id="482" name="Google Shape;482;p39"/>
          <p:cNvPicPr preferRelativeResize="0"/>
          <p:nvPr/>
        </p:nvPicPr>
        <p:blipFill rotWithShape="1">
          <a:blip r:embed="rId3">
            <a:alphaModFix/>
          </a:blip>
          <a:srcRect t="64"/>
          <a:stretch/>
        </p:blipFill>
        <p:spPr>
          <a:xfrm>
            <a:off x="5294376" y="522515"/>
            <a:ext cx="6257544" cy="495588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7" name="Google Shape;487;p40"/>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8" name="Google Shape;488;p40"/>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89" name="Google Shape;489;p40"/>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2200"/>
              <a:buFont typeface="Gill Sans"/>
              <a:buNone/>
            </a:pPr>
            <a:r>
              <a:rPr lang="en-US" sz="2200" cap="none">
                <a:solidFill>
                  <a:srgbClr val="262626"/>
                </a:solidFill>
                <a:latin typeface="Gill Sans"/>
                <a:ea typeface="Gill Sans"/>
                <a:cs typeface="Gill Sans"/>
                <a:sym typeface="Gill Sans"/>
              </a:rPr>
              <a:t>COMPONENTS OF THE WATER BUDGET </a:t>
            </a:r>
            <a:endParaRPr/>
          </a:p>
        </p:txBody>
      </p:sp>
      <p:pic>
        <p:nvPicPr>
          <p:cNvPr id="490" name="Google Shape;490;p40"/>
          <p:cNvPicPr preferRelativeResize="0"/>
          <p:nvPr/>
        </p:nvPicPr>
        <p:blipFill rotWithShape="1">
          <a:blip r:embed="rId3">
            <a:alphaModFix/>
          </a:blip>
          <a:srcRect t="-3844"/>
          <a:stretch/>
        </p:blipFill>
        <p:spPr>
          <a:xfrm>
            <a:off x="5294376" y="418011"/>
            <a:ext cx="6257544" cy="5149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800"/>
              <a:buFont typeface="Gill Sans"/>
              <a:buNone/>
            </a:pPr>
            <a:r>
              <a:rPr lang="en-US"/>
              <a:t>FUTURE RESEARCH</a:t>
            </a:r>
            <a:endParaRPr/>
          </a:p>
        </p:txBody>
      </p:sp>
      <p:graphicFrame>
        <p:nvGraphicFramePr>
          <p:cNvPr id="496" name="Google Shape;496;p41"/>
          <p:cNvGraphicFramePr/>
          <p:nvPr/>
        </p:nvGraphicFramePr>
        <p:xfrm>
          <a:off x="2231136" y="2505456"/>
          <a:ext cx="3000000" cy="3000000"/>
        </p:xfrm>
        <a:graphic>
          <a:graphicData uri="http://schemas.openxmlformats.org/drawingml/2006/table">
            <a:tbl>
              <a:tblPr firstRow="1" bandRow="1">
                <a:noFill/>
                <a:tableStyleId>{E2802F05-3EC3-458C-8D21-6AD9844FC62B}</a:tableStyleId>
              </a:tblPr>
              <a:tblGrid>
                <a:gridCol w="3864875">
                  <a:extLst>
                    <a:ext uri="{9D8B030D-6E8A-4147-A177-3AD203B41FA5}">
                      <a16:colId xmlns:a16="http://schemas.microsoft.com/office/drawing/2014/main" val="20000"/>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Any research in these countries:</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0" u="none" strike="noStrike" cap="none"/>
                        <a:t>Bahamas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Belize</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Cuba</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El Salvador</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Guatemala</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Haiti</a:t>
                      </a:r>
                      <a:endParaRPr sz="14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Honduras</a:t>
                      </a:r>
                      <a:endParaRPr sz="1400"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Jamaica</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Nicaragua</a:t>
                      </a:r>
                      <a:endParaRPr sz="1400" u="none" strike="noStrike" cap="none"/>
                    </a:p>
                  </a:txBody>
                  <a:tcPr marL="91450" marR="91450" marT="45725" marB="45725"/>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Paraguay</a:t>
                      </a:r>
                      <a:endParaRPr sz="1400" u="none" strike="noStrike" cap="none"/>
                    </a:p>
                  </a:txBody>
                  <a:tcPr marL="91450" marR="91450" marT="45725" marB="45725"/>
                </a:tc>
                <a:extLst>
                  <a:ext uri="{0D108BD9-81ED-4DB2-BD59-A6C34878D82A}">
                    <a16:rowId xmlns:a16="http://schemas.microsoft.com/office/drawing/2014/main" val="1001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3"/>
        <p:cNvGrpSpPr/>
        <p:nvPr/>
      </p:nvGrpSpPr>
      <p:grpSpPr>
        <a:xfrm>
          <a:off x="0" y="0"/>
          <a:ext cx="0" cy="0"/>
          <a:chOff x="0" y="0"/>
          <a:chExt cx="0" cy="0"/>
        </a:xfrm>
      </p:grpSpPr>
      <p:pic>
        <p:nvPicPr>
          <p:cNvPr id="154" name="Google Shape;154;p7"/>
          <p:cNvPicPr preferRelativeResize="0"/>
          <p:nvPr/>
        </p:nvPicPr>
        <p:blipFill rotWithShape="1">
          <a:blip r:embed="rId3">
            <a:alphaModFix/>
          </a:blip>
          <a:srcRect l="22259" r="18413" b="2"/>
          <a:stretch/>
        </p:blipFill>
        <p:spPr>
          <a:xfrm>
            <a:off x="2" y="-1"/>
            <a:ext cx="4063593" cy="4572001"/>
          </a:xfrm>
          <a:prstGeom prst="rect">
            <a:avLst/>
          </a:prstGeom>
          <a:noFill/>
          <a:ln>
            <a:noFill/>
          </a:ln>
        </p:spPr>
      </p:pic>
      <p:pic>
        <p:nvPicPr>
          <p:cNvPr id="155" name="Google Shape;155;p7"/>
          <p:cNvPicPr preferRelativeResize="0"/>
          <p:nvPr/>
        </p:nvPicPr>
        <p:blipFill rotWithShape="1">
          <a:blip r:embed="rId4">
            <a:alphaModFix/>
          </a:blip>
          <a:srcRect l="7981" r="32468" b="2"/>
          <a:stretch/>
        </p:blipFill>
        <p:spPr>
          <a:xfrm>
            <a:off x="4064204" y="-1"/>
            <a:ext cx="4063593" cy="4572001"/>
          </a:xfrm>
          <a:prstGeom prst="rect">
            <a:avLst/>
          </a:prstGeom>
          <a:noFill/>
          <a:ln>
            <a:noFill/>
          </a:ln>
        </p:spPr>
      </p:pic>
      <p:pic>
        <p:nvPicPr>
          <p:cNvPr id="156" name="Google Shape;156;p7"/>
          <p:cNvPicPr preferRelativeResize="0"/>
          <p:nvPr/>
        </p:nvPicPr>
        <p:blipFill rotWithShape="1">
          <a:blip r:embed="rId5">
            <a:alphaModFix/>
          </a:blip>
          <a:srcRect l="21233" r="25439"/>
          <a:stretch/>
        </p:blipFill>
        <p:spPr>
          <a:xfrm>
            <a:off x="8128407" y="-1"/>
            <a:ext cx="4063593" cy="4572001"/>
          </a:xfrm>
          <a:prstGeom prst="rect">
            <a:avLst/>
          </a:prstGeom>
          <a:noFill/>
          <a:ln>
            <a:noFill/>
          </a:ln>
        </p:spPr>
      </p:pic>
      <p:sp>
        <p:nvSpPr>
          <p:cNvPr id="157" name="Google Shape;157;p7"/>
          <p:cNvSpPr txBox="1">
            <a:spLocks noGrp="1"/>
          </p:cNvSpPr>
          <p:nvPr>
            <p:ph type="title"/>
          </p:nvPr>
        </p:nvSpPr>
        <p:spPr>
          <a:xfrm>
            <a:off x="1600200" y="3753529"/>
            <a:ext cx="8991600" cy="1645759"/>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3150"/>
              <a:buFont typeface="Gill Sans"/>
              <a:buNone/>
            </a:pPr>
            <a:r>
              <a:rPr lang="en-US" sz="2835" i="1" cap="none">
                <a:solidFill>
                  <a:srgbClr val="262626"/>
                </a:solidFill>
                <a:latin typeface="Gill Sans"/>
                <a:ea typeface="Gill Sans"/>
                <a:cs typeface="Gill Sans"/>
                <a:sym typeface="Gill Sans"/>
              </a:rPr>
              <a:t>DRIVIN</a:t>
            </a:r>
            <a:r>
              <a:rPr lang="en-US" sz="2835" i="1"/>
              <a:t>G QUESTION</a:t>
            </a:r>
            <a:r>
              <a:rPr lang="en-US" sz="2835" cap="none">
                <a:solidFill>
                  <a:srgbClr val="262626"/>
                </a:solidFill>
                <a:latin typeface="Gill Sans"/>
                <a:ea typeface="Gill Sans"/>
                <a:cs typeface="Gill Sans"/>
                <a:sym typeface="Gill Sans"/>
              </a:rPr>
              <a:t>: WHAT IS THE </a:t>
            </a:r>
            <a:br>
              <a:rPr lang="en-US" sz="2835" cap="none">
                <a:solidFill>
                  <a:srgbClr val="262626"/>
                </a:solidFill>
                <a:latin typeface="Gill Sans"/>
                <a:ea typeface="Gill Sans"/>
                <a:cs typeface="Gill Sans"/>
                <a:sym typeface="Gill Sans"/>
              </a:rPr>
            </a:br>
            <a:r>
              <a:rPr lang="en-US" sz="2835" cap="none">
                <a:solidFill>
                  <a:srgbClr val="262626"/>
                </a:solidFill>
                <a:latin typeface="Gill Sans"/>
                <a:ea typeface="Gill Sans"/>
                <a:cs typeface="Gill Sans"/>
                <a:sym typeface="Gill Sans"/>
              </a:rPr>
              <a:t>STATE OF </a:t>
            </a:r>
            <a:r>
              <a:rPr lang="en-US" sz="2835" b="1" cap="none">
                <a:solidFill>
                  <a:srgbClr val="262626"/>
                </a:solidFill>
                <a:latin typeface="Gill Sans"/>
                <a:ea typeface="Gill Sans"/>
                <a:cs typeface="Gill Sans"/>
                <a:sym typeface="Gill Sans"/>
              </a:rPr>
              <a:t>WATER</a:t>
            </a:r>
            <a:r>
              <a:rPr lang="en-US" sz="2835" cap="none">
                <a:solidFill>
                  <a:srgbClr val="262626"/>
                </a:solidFill>
                <a:latin typeface="Gill Sans"/>
                <a:ea typeface="Gill Sans"/>
                <a:cs typeface="Gill Sans"/>
                <a:sym typeface="Gill Sans"/>
              </a:rPr>
              <a:t> RESEARCH IN </a:t>
            </a:r>
            <a:br>
              <a:rPr lang="en-US" sz="2835" cap="none">
                <a:solidFill>
                  <a:srgbClr val="262626"/>
                </a:solidFill>
                <a:latin typeface="Gill Sans"/>
                <a:ea typeface="Gill Sans"/>
                <a:cs typeface="Gill Sans"/>
                <a:sym typeface="Gill Sans"/>
              </a:rPr>
            </a:br>
            <a:r>
              <a:rPr lang="en-US" sz="2835" cap="none">
                <a:solidFill>
                  <a:srgbClr val="262626"/>
                </a:solidFill>
                <a:latin typeface="Gill Sans"/>
                <a:ea typeface="Gill Sans"/>
                <a:cs typeface="Gill Sans"/>
                <a:sym typeface="Gill Sans"/>
              </a:rPr>
              <a:t>LATIN AMERICA AND THE CARIBBEAN?</a:t>
            </a:r>
            <a:endParaRPr sz="252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9"/>
          <p:cNvSpPr/>
          <p:nvPr/>
        </p:nvSpPr>
        <p:spPr>
          <a:xfrm>
            <a:off x="0" y="0"/>
            <a:ext cx="1219199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63" name="Google Shape;163;p9"/>
          <p:cNvSpPr/>
          <p:nvPr/>
        </p:nvSpPr>
        <p:spPr>
          <a:xfrm>
            <a:off x="1" y="1"/>
            <a:ext cx="4654296"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64" name="Google Shape;164;p9"/>
          <p:cNvSpPr txBox="1">
            <a:spLocks noGrp="1"/>
          </p:cNvSpPr>
          <p:nvPr>
            <p:ph type="title"/>
          </p:nvPr>
        </p:nvSpPr>
        <p:spPr>
          <a:xfrm>
            <a:off x="804672" y="2404872"/>
            <a:ext cx="3044950" cy="162779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274300" tIns="182875" rIns="274300" bIns="182875" anchor="ctr" anchorCtr="1">
            <a:normAutofit/>
          </a:bodyPr>
          <a:lstStyle/>
          <a:p>
            <a:pPr marL="0" lvl="0" indent="0" algn="ctr" rtl="0">
              <a:lnSpc>
                <a:spcPct val="90000"/>
              </a:lnSpc>
              <a:spcBef>
                <a:spcPts val="0"/>
              </a:spcBef>
              <a:spcAft>
                <a:spcPts val="0"/>
              </a:spcAft>
              <a:buClr>
                <a:srgbClr val="262626"/>
              </a:buClr>
              <a:buSzPts val="1800"/>
              <a:buFont typeface="Gill Sans"/>
              <a:buNone/>
            </a:pPr>
            <a:r>
              <a:rPr lang="en-US" sz="1800"/>
              <a:t>WHAT IS THE</a:t>
            </a:r>
            <a:br>
              <a:rPr lang="en-US" sz="1800"/>
            </a:br>
            <a:r>
              <a:rPr lang="en-US" sz="1800"/>
              <a:t> STATE OF WATER RESEARCH IN LATIN AMERICA?</a:t>
            </a:r>
            <a:endParaRPr sz="1800" cap="none">
              <a:solidFill>
                <a:srgbClr val="262626"/>
              </a:solidFill>
              <a:latin typeface="Gill Sans"/>
              <a:ea typeface="Gill Sans"/>
              <a:cs typeface="Gill Sans"/>
              <a:sym typeface="Gill Sans"/>
            </a:endParaRPr>
          </a:p>
        </p:txBody>
      </p:sp>
      <p:pic>
        <p:nvPicPr>
          <p:cNvPr id="165" name="Google Shape;165;p9"/>
          <p:cNvPicPr preferRelativeResize="0"/>
          <p:nvPr/>
        </p:nvPicPr>
        <p:blipFill rotWithShape="1">
          <a:blip r:embed="rId3">
            <a:alphaModFix/>
          </a:blip>
          <a:srcRect l="3070" t="2769" r="3041" b="2712"/>
          <a:stretch/>
        </p:blipFill>
        <p:spPr>
          <a:xfrm>
            <a:off x="5782802" y="640080"/>
            <a:ext cx="5280692" cy="52631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title"/>
          </p:nvPr>
        </p:nvSpPr>
        <p:spPr>
          <a:xfrm>
            <a:off x="804672" y="978776"/>
            <a:ext cx="4486656"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COUNTRIES WERE CLUSTERED</a:t>
            </a:r>
            <a:endParaRPr/>
          </a:p>
        </p:txBody>
      </p:sp>
      <p:sp>
        <p:nvSpPr>
          <p:cNvPr id="172" name="Google Shape;172;p10"/>
          <p:cNvSpPr txBox="1">
            <a:spLocks noGrp="1"/>
          </p:cNvSpPr>
          <p:nvPr>
            <p:ph type="body" idx="1"/>
          </p:nvPr>
        </p:nvSpPr>
        <p:spPr>
          <a:xfrm>
            <a:off x="804672" y="2640692"/>
            <a:ext cx="4486656" cy="325525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sz="1800"/>
              <a:t>Population density</a:t>
            </a:r>
            <a:endParaRPr/>
          </a:p>
          <a:p>
            <a:pPr marL="228600" lvl="0" indent="-228600" algn="l" rtl="0">
              <a:lnSpc>
                <a:spcPct val="100000"/>
              </a:lnSpc>
              <a:spcBef>
                <a:spcPts val="1000"/>
              </a:spcBef>
              <a:spcAft>
                <a:spcPts val="0"/>
              </a:spcAft>
              <a:buSzPts val="1800"/>
              <a:buChar char="•"/>
            </a:pPr>
            <a:r>
              <a:rPr lang="en-US" sz="1800"/>
              <a:t>Dam capacity</a:t>
            </a:r>
            <a:endParaRPr/>
          </a:p>
          <a:p>
            <a:pPr marL="228600" lvl="0" indent="-228600" algn="l" rtl="0">
              <a:lnSpc>
                <a:spcPct val="100000"/>
              </a:lnSpc>
              <a:spcBef>
                <a:spcPts val="1000"/>
              </a:spcBef>
              <a:spcAft>
                <a:spcPts val="0"/>
              </a:spcAft>
              <a:buSzPts val="1800"/>
              <a:buChar char="•"/>
            </a:pPr>
            <a:r>
              <a:rPr lang="en-US" sz="1800"/>
              <a:t>Agricultural water use</a:t>
            </a:r>
            <a:endParaRPr/>
          </a:p>
          <a:p>
            <a:pPr marL="228600" lvl="0" indent="-228600" algn="l" rtl="0">
              <a:lnSpc>
                <a:spcPct val="100000"/>
              </a:lnSpc>
              <a:spcBef>
                <a:spcPts val="1000"/>
              </a:spcBef>
              <a:spcAft>
                <a:spcPts val="0"/>
              </a:spcAft>
              <a:buSzPts val="1800"/>
              <a:buChar char="•"/>
            </a:pPr>
            <a:r>
              <a:rPr lang="en-US" sz="1800"/>
              <a:t>Irrigated area</a:t>
            </a:r>
            <a:endParaRPr/>
          </a:p>
          <a:p>
            <a:pPr marL="228600" lvl="0" indent="-228600" algn="l" rtl="0">
              <a:lnSpc>
                <a:spcPct val="100000"/>
              </a:lnSpc>
              <a:spcBef>
                <a:spcPts val="1000"/>
              </a:spcBef>
              <a:spcAft>
                <a:spcPts val="0"/>
              </a:spcAft>
              <a:buSzPts val="1800"/>
              <a:buChar char="•"/>
            </a:pPr>
            <a:r>
              <a:rPr lang="en-US" sz="1800"/>
              <a:t>Flood occurrence</a:t>
            </a:r>
            <a:endParaRPr/>
          </a:p>
          <a:p>
            <a:pPr marL="228600" lvl="0" indent="-228600" algn="l" rtl="0">
              <a:lnSpc>
                <a:spcPct val="100000"/>
              </a:lnSpc>
              <a:spcBef>
                <a:spcPts val="1000"/>
              </a:spcBef>
              <a:spcAft>
                <a:spcPts val="0"/>
              </a:spcAft>
              <a:buSzPts val="1800"/>
              <a:buChar char="•"/>
            </a:pPr>
            <a:r>
              <a:rPr lang="en-US" sz="1800"/>
              <a:t>GDP</a:t>
            </a:r>
            <a:endParaRPr/>
          </a:p>
          <a:p>
            <a:pPr marL="228600" lvl="0" indent="-228600" algn="l" rtl="0">
              <a:lnSpc>
                <a:spcPct val="100000"/>
              </a:lnSpc>
              <a:spcBef>
                <a:spcPts val="1000"/>
              </a:spcBef>
              <a:spcAft>
                <a:spcPts val="0"/>
              </a:spcAft>
              <a:buSzPts val="1800"/>
              <a:buChar char="•"/>
            </a:pPr>
            <a:r>
              <a:rPr lang="en-US" sz="1800"/>
              <a:t>Democracy index</a:t>
            </a:r>
            <a:endParaRPr/>
          </a:p>
          <a:p>
            <a:pPr marL="228600" lvl="0" indent="-228600" algn="l" rtl="0">
              <a:lnSpc>
                <a:spcPct val="100000"/>
              </a:lnSpc>
              <a:spcBef>
                <a:spcPts val="1000"/>
              </a:spcBef>
              <a:spcAft>
                <a:spcPts val="0"/>
              </a:spcAft>
              <a:buSzPts val="1800"/>
              <a:buChar char="•"/>
            </a:pPr>
            <a:r>
              <a:rPr lang="en-US" sz="1800"/>
              <a:t>Social progress index</a:t>
            </a:r>
            <a:endParaRPr/>
          </a:p>
        </p:txBody>
      </p:sp>
      <p:pic>
        <p:nvPicPr>
          <p:cNvPr id="173" name="Google Shape;173;p10" descr="map_ag_area.pdf"/>
          <p:cNvPicPr preferRelativeResize="0"/>
          <p:nvPr/>
        </p:nvPicPr>
        <p:blipFill rotWithShape="1">
          <a:blip r:embed="rId3">
            <a:alphaModFix/>
          </a:blip>
          <a:srcRect r="4676"/>
          <a:stretch/>
        </p:blipFill>
        <p:spPr>
          <a:xfrm>
            <a:off x="6294781" y="216180"/>
            <a:ext cx="5711687" cy="642563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1"/>
          <p:cNvSpPr/>
          <p:nvPr/>
        </p:nvSpPr>
        <p:spPr>
          <a:xfrm>
            <a:off x="6096000" y="-225287"/>
            <a:ext cx="6241774" cy="74212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80" name="Google Shape;180;p11"/>
          <p:cNvSpPr txBox="1">
            <a:spLocks noGrp="1"/>
          </p:cNvSpPr>
          <p:nvPr>
            <p:ph type="title"/>
          </p:nvPr>
        </p:nvSpPr>
        <p:spPr>
          <a:xfrm>
            <a:off x="804672" y="978776"/>
            <a:ext cx="4486656" cy="1174991"/>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p>
            <a:pPr marL="0" lvl="0" indent="0" algn="ctr" rtl="0">
              <a:lnSpc>
                <a:spcPct val="90000"/>
              </a:lnSpc>
              <a:spcBef>
                <a:spcPts val="0"/>
              </a:spcBef>
              <a:spcAft>
                <a:spcPts val="0"/>
              </a:spcAft>
              <a:buClr>
                <a:srgbClr val="262626"/>
              </a:buClr>
              <a:buSzPts val="2400"/>
              <a:buFont typeface="Gill Sans"/>
              <a:buNone/>
            </a:pPr>
            <a:r>
              <a:rPr lang="en-US" sz="2400"/>
              <a:t>COUNTRIES WERE CLUSTERED</a:t>
            </a:r>
            <a:endParaRPr/>
          </a:p>
        </p:txBody>
      </p:sp>
      <p:sp>
        <p:nvSpPr>
          <p:cNvPr id="181" name="Google Shape;181;p11"/>
          <p:cNvSpPr txBox="1">
            <a:spLocks noGrp="1"/>
          </p:cNvSpPr>
          <p:nvPr>
            <p:ph type="body" idx="1"/>
          </p:nvPr>
        </p:nvSpPr>
        <p:spPr>
          <a:xfrm>
            <a:off x="804672" y="2640692"/>
            <a:ext cx="4486656" cy="325525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sz="1800"/>
              <a:t>Population density</a:t>
            </a:r>
            <a:endParaRPr/>
          </a:p>
          <a:p>
            <a:pPr marL="228600" lvl="0" indent="-228600" algn="l" rtl="0">
              <a:lnSpc>
                <a:spcPct val="100000"/>
              </a:lnSpc>
              <a:spcBef>
                <a:spcPts val="1000"/>
              </a:spcBef>
              <a:spcAft>
                <a:spcPts val="0"/>
              </a:spcAft>
              <a:buSzPts val="1800"/>
              <a:buChar char="•"/>
            </a:pPr>
            <a:r>
              <a:rPr lang="en-US" sz="1800"/>
              <a:t>Dam capacity</a:t>
            </a:r>
            <a:endParaRPr/>
          </a:p>
          <a:p>
            <a:pPr marL="228600" lvl="0" indent="-228600" algn="l" rtl="0">
              <a:lnSpc>
                <a:spcPct val="100000"/>
              </a:lnSpc>
              <a:spcBef>
                <a:spcPts val="1000"/>
              </a:spcBef>
              <a:spcAft>
                <a:spcPts val="0"/>
              </a:spcAft>
              <a:buSzPts val="1800"/>
              <a:buChar char="•"/>
            </a:pPr>
            <a:r>
              <a:rPr lang="en-US" sz="1800"/>
              <a:t>Agricultural water use</a:t>
            </a:r>
            <a:endParaRPr/>
          </a:p>
          <a:p>
            <a:pPr marL="228600" lvl="0" indent="-228600" algn="l" rtl="0">
              <a:lnSpc>
                <a:spcPct val="100000"/>
              </a:lnSpc>
              <a:spcBef>
                <a:spcPts val="1000"/>
              </a:spcBef>
              <a:spcAft>
                <a:spcPts val="0"/>
              </a:spcAft>
              <a:buSzPts val="1800"/>
              <a:buChar char="•"/>
            </a:pPr>
            <a:r>
              <a:rPr lang="en-US" sz="1800"/>
              <a:t>Irrigated area</a:t>
            </a:r>
            <a:endParaRPr/>
          </a:p>
          <a:p>
            <a:pPr marL="228600" lvl="0" indent="-228600" algn="l" rtl="0">
              <a:lnSpc>
                <a:spcPct val="100000"/>
              </a:lnSpc>
              <a:spcBef>
                <a:spcPts val="1000"/>
              </a:spcBef>
              <a:spcAft>
                <a:spcPts val="0"/>
              </a:spcAft>
              <a:buSzPts val="1800"/>
              <a:buChar char="•"/>
            </a:pPr>
            <a:r>
              <a:rPr lang="en-US" sz="1800"/>
              <a:t>Flood occurrence</a:t>
            </a:r>
            <a:endParaRPr/>
          </a:p>
          <a:p>
            <a:pPr marL="228600" lvl="0" indent="-228600" algn="l" rtl="0">
              <a:lnSpc>
                <a:spcPct val="100000"/>
              </a:lnSpc>
              <a:spcBef>
                <a:spcPts val="1000"/>
              </a:spcBef>
              <a:spcAft>
                <a:spcPts val="0"/>
              </a:spcAft>
              <a:buSzPts val="1800"/>
              <a:buChar char="•"/>
            </a:pPr>
            <a:r>
              <a:rPr lang="en-US" sz="1800"/>
              <a:t>GDP</a:t>
            </a:r>
            <a:endParaRPr/>
          </a:p>
          <a:p>
            <a:pPr marL="228600" lvl="0" indent="-228600" algn="l" rtl="0">
              <a:lnSpc>
                <a:spcPct val="100000"/>
              </a:lnSpc>
              <a:spcBef>
                <a:spcPts val="1000"/>
              </a:spcBef>
              <a:spcAft>
                <a:spcPts val="0"/>
              </a:spcAft>
              <a:buSzPts val="1800"/>
              <a:buChar char="•"/>
            </a:pPr>
            <a:r>
              <a:rPr lang="en-US" sz="1800"/>
              <a:t>Democracy index</a:t>
            </a:r>
            <a:endParaRPr/>
          </a:p>
          <a:p>
            <a:pPr marL="228600" lvl="0" indent="-228600" algn="l" rtl="0">
              <a:lnSpc>
                <a:spcPct val="100000"/>
              </a:lnSpc>
              <a:spcBef>
                <a:spcPts val="1000"/>
              </a:spcBef>
              <a:spcAft>
                <a:spcPts val="0"/>
              </a:spcAft>
              <a:buSzPts val="1800"/>
              <a:buChar char="•"/>
            </a:pPr>
            <a:r>
              <a:rPr lang="en-US" sz="1800"/>
              <a:t>Social progress index</a:t>
            </a:r>
            <a:endParaRPr/>
          </a:p>
        </p:txBody>
      </p:sp>
      <p:pic>
        <p:nvPicPr>
          <p:cNvPr id="182" name="Google Shape;182;p11"/>
          <p:cNvPicPr preferRelativeResize="0"/>
          <p:nvPr/>
        </p:nvPicPr>
        <p:blipFill rotWithShape="1">
          <a:blip r:embed="rId3">
            <a:alphaModFix/>
          </a:blip>
          <a:srcRect/>
          <a:stretch/>
        </p:blipFill>
        <p:spPr>
          <a:xfrm rot="5400000">
            <a:off x="5928795" y="411357"/>
            <a:ext cx="6369695" cy="60352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99875a6ed5_0_24"/>
          <p:cNvSpPr/>
          <p:nvPr/>
        </p:nvSpPr>
        <p:spPr>
          <a:xfrm>
            <a:off x="6096000" y="-225287"/>
            <a:ext cx="6241800" cy="7421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89" name="Google Shape;189;g99875a6ed5_0_24"/>
          <p:cNvSpPr txBox="1">
            <a:spLocks noGrp="1"/>
          </p:cNvSpPr>
          <p:nvPr>
            <p:ph type="title"/>
          </p:nvPr>
        </p:nvSpPr>
        <p:spPr>
          <a:xfrm>
            <a:off x="804672" y="978776"/>
            <a:ext cx="4486800" cy="11751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2400"/>
              <a:buFont typeface="Gill Sans"/>
              <a:buNone/>
            </a:pPr>
            <a:r>
              <a:rPr lang="en-US" sz="2400"/>
              <a:t>COUNTRIES WERE CLUSTERED</a:t>
            </a:r>
            <a:endParaRPr/>
          </a:p>
        </p:txBody>
      </p:sp>
      <p:sp>
        <p:nvSpPr>
          <p:cNvPr id="190" name="Google Shape;190;g99875a6ed5_0_24"/>
          <p:cNvSpPr txBox="1">
            <a:spLocks noGrp="1"/>
          </p:cNvSpPr>
          <p:nvPr>
            <p:ph type="body" idx="1"/>
          </p:nvPr>
        </p:nvSpPr>
        <p:spPr>
          <a:xfrm>
            <a:off x="804672" y="2640692"/>
            <a:ext cx="4486800" cy="32553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800"/>
              <a:buChar char="•"/>
            </a:pPr>
            <a:r>
              <a:rPr lang="en-US" sz="1800"/>
              <a:t>Population density</a:t>
            </a:r>
            <a:endParaRPr/>
          </a:p>
          <a:p>
            <a:pPr marL="228600" lvl="0" indent="-228600" algn="l" rtl="0">
              <a:lnSpc>
                <a:spcPct val="100000"/>
              </a:lnSpc>
              <a:spcBef>
                <a:spcPts val="1000"/>
              </a:spcBef>
              <a:spcAft>
                <a:spcPts val="0"/>
              </a:spcAft>
              <a:buSzPts val="1800"/>
              <a:buChar char="•"/>
            </a:pPr>
            <a:r>
              <a:rPr lang="en-US" sz="1800"/>
              <a:t>Dam capacity</a:t>
            </a:r>
            <a:endParaRPr/>
          </a:p>
          <a:p>
            <a:pPr marL="228600" lvl="0" indent="-228600" algn="l" rtl="0">
              <a:lnSpc>
                <a:spcPct val="100000"/>
              </a:lnSpc>
              <a:spcBef>
                <a:spcPts val="1000"/>
              </a:spcBef>
              <a:spcAft>
                <a:spcPts val="0"/>
              </a:spcAft>
              <a:buSzPts val="1800"/>
              <a:buChar char="•"/>
            </a:pPr>
            <a:r>
              <a:rPr lang="en-US" sz="1800"/>
              <a:t>Agricultural water use</a:t>
            </a:r>
            <a:endParaRPr/>
          </a:p>
          <a:p>
            <a:pPr marL="228600" lvl="0" indent="-228600" algn="l" rtl="0">
              <a:lnSpc>
                <a:spcPct val="100000"/>
              </a:lnSpc>
              <a:spcBef>
                <a:spcPts val="1000"/>
              </a:spcBef>
              <a:spcAft>
                <a:spcPts val="0"/>
              </a:spcAft>
              <a:buSzPts val="1800"/>
              <a:buChar char="•"/>
            </a:pPr>
            <a:r>
              <a:rPr lang="en-US" sz="1800"/>
              <a:t>Irrigated area</a:t>
            </a:r>
            <a:endParaRPr/>
          </a:p>
          <a:p>
            <a:pPr marL="228600" lvl="0" indent="-228600" algn="l" rtl="0">
              <a:lnSpc>
                <a:spcPct val="100000"/>
              </a:lnSpc>
              <a:spcBef>
                <a:spcPts val="1000"/>
              </a:spcBef>
              <a:spcAft>
                <a:spcPts val="0"/>
              </a:spcAft>
              <a:buSzPts val="1800"/>
              <a:buChar char="•"/>
            </a:pPr>
            <a:r>
              <a:rPr lang="en-US" sz="1800"/>
              <a:t>Flood occurrence</a:t>
            </a:r>
            <a:endParaRPr/>
          </a:p>
          <a:p>
            <a:pPr marL="228600" lvl="0" indent="-228600" algn="l" rtl="0">
              <a:lnSpc>
                <a:spcPct val="100000"/>
              </a:lnSpc>
              <a:spcBef>
                <a:spcPts val="1000"/>
              </a:spcBef>
              <a:spcAft>
                <a:spcPts val="0"/>
              </a:spcAft>
              <a:buSzPts val="1800"/>
              <a:buChar char="•"/>
            </a:pPr>
            <a:r>
              <a:rPr lang="en-US" sz="1800"/>
              <a:t>GDP</a:t>
            </a:r>
            <a:endParaRPr/>
          </a:p>
          <a:p>
            <a:pPr marL="228600" lvl="0" indent="-228600" algn="l" rtl="0">
              <a:lnSpc>
                <a:spcPct val="100000"/>
              </a:lnSpc>
              <a:spcBef>
                <a:spcPts val="1000"/>
              </a:spcBef>
              <a:spcAft>
                <a:spcPts val="0"/>
              </a:spcAft>
              <a:buSzPts val="1800"/>
              <a:buChar char="•"/>
            </a:pPr>
            <a:r>
              <a:rPr lang="en-US" sz="1800"/>
              <a:t>Democracy index</a:t>
            </a:r>
            <a:endParaRPr/>
          </a:p>
          <a:p>
            <a:pPr marL="228600" lvl="0" indent="-228600" algn="l" rtl="0">
              <a:lnSpc>
                <a:spcPct val="100000"/>
              </a:lnSpc>
              <a:spcBef>
                <a:spcPts val="1000"/>
              </a:spcBef>
              <a:spcAft>
                <a:spcPts val="0"/>
              </a:spcAft>
              <a:buSzPts val="1800"/>
              <a:buChar char="•"/>
            </a:pPr>
            <a:r>
              <a:rPr lang="en-US" sz="1800"/>
              <a:t>Social progress index</a:t>
            </a:r>
            <a:endParaRPr/>
          </a:p>
        </p:txBody>
      </p:sp>
      <p:pic>
        <p:nvPicPr>
          <p:cNvPr id="191" name="Google Shape;191;g99875a6ed5_0_24"/>
          <p:cNvPicPr preferRelativeResize="0"/>
          <p:nvPr/>
        </p:nvPicPr>
        <p:blipFill rotWithShape="1">
          <a:blip r:embed="rId3">
            <a:alphaModFix/>
          </a:blip>
          <a:srcRect/>
          <a:stretch/>
        </p:blipFill>
        <p:spPr>
          <a:xfrm rot="5400000">
            <a:off x="5928795" y="411357"/>
            <a:ext cx="6369695" cy="6035285"/>
          </a:xfrm>
          <a:prstGeom prst="rect">
            <a:avLst/>
          </a:prstGeom>
          <a:noFill/>
          <a:ln>
            <a:noFill/>
          </a:ln>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D631A262AEB14A852294696EE8D708" ma:contentTypeVersion="10" ma:contentTypeDescription="Create a new document." ma:contentTypeScope="" ma:versionID="70bc9c4d5de16aa340349802981177df">
  <xsd:schema xmlns:xsd="http://www.w3.org/2001/XMLSchema" xmlns:xs="http://www.w3.org/2001/XMLSchema" xmlns:p="http://schemas.microsoft.com/office/2006/metadata/properties" xmlns:ns2="47a5917f-6b8d-45f7-8759-5206d37d10ce" xmlns:ns3="4ac3110f-f8b9-4981-963f-c878db83aaf0" targetNamespace="http://schemas.microsoft.com/office/2006/metadata/properties" ma:root="true" ma:fieldsID="c980030701fe32045a9e5921f70b27a0" ns2:_="" ns3:_="">
    <xsd:import namespace="47a5917f-6b8d-45f7-8759-5206d37d10ce"/>
    <xsd:import namespace="4ac3110f-f8b9-4981-963f-c878db83aa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a5917f-6b8d-45f7-8759-5206d37d10c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ac3110f-f8b9-4981-963f-c878db83aaf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7AA04F-D166-40AE-A602-3F969000DCEC}">
  <ds:schemaRefs>
    <ds:schemaRef ds:uri="http://schemas.microsoft.com/sharepoint/v3/contenttype/forms"/>
  </ds:schemaRefs>
</ds:datastoreItem>
</file>

<file path=customXml/itemProps2.xml><?xml version="1.0" encoding="utf-8"?>
<ds:datastoreItem xmlns:ds="http://schemas.openxmlformats.org/officeDocument/2006/customXml" ds:itemID="{8CDC6D1E-6BC1-42AA-B39C-6B5CAF7DB6E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A28372C-B27E-4E14-8FDA-803D2AB554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a5917f-6b8d-45f7-8759-5206d37d10ce"/>
    <ds:schemaRef ds:uri="4ac3110f-f8b9-4981-963f-c878db83aa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1324</Words>
  <Application>Microsoft Office PowerPoint</Application>
  <PresentationFormat>Panorámica</PresentationFormat>
  <Paragraphs>217</Paragraphs>
  <Slides>47</Slides>
  <Notes>47</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47</vt:i4>
      </vt:variant>
    </vt:vector>
  </HeadingPairs>
  <TitlesOfParts>
    <vt:vector size="53" baseType="lpstr">
      <vt:lpstr>Times New Roman</vt:lpstr>
      <vt:lpstr>Calibri</vt:lpstr>
      <vt:lpstr>Gill Sans</vt:lpstr>
      <vt:lpstr>Arial</vt:lpstr>
      <vt:lpstr>Parcel</vt:lpstr>
      <vt:lpstr>Parcel</vt:lpstr>
      <vt:lpstr>Temas más estudiados y menos estudiados en las investigaciones de los recursos hídricos en Latinoamérica y el Caribe </vt:lpstr>
      <vt:lpstr>OUTLINE</vt:lpstr>
      <vt:lpstr>WHO WE ARE</vt:lpstr>
      <vt:lpstr>Presentación de PowerPoint</vt:lpstr>
      <vt:lpstr>DRIVING QUESTION: WHAT IS THE  STATE OF WATER RESEARCH IN  LATIN AMERICA AND THE CARIBBEAN?</vt:lpstr>
      <vt:lpstr>WHAT IS THE  STATE OF WATER RESEARCH IN LATIN AMERICA?</vt:lpstr>
      <vt:lpstr>COUNTRIES WERE CLUSTERED</vt:lpstr>
      <vt:lpstr>COUNTRIES WERE CLUSTERED</vt:lpstr>
      <vt:lpstr>COUNTRIES WERE CLUSTERED</vt:lpstr>
      <vt:lpstr>WHAT IS THE  STATE OF WATER RESEARCH IN LATIN AMERICA?</vt:lpstr>
      <vt:lpstr>AUTOMATED LITERATURE REVIEW</vt:lpstr>
      <vt:lpstr>AUTOMATED LITERATURE REVIEW</vt:lpstr>
      <vt:lpstr>AUTOMATED LITERATURE REVIEW</vt:lpstr>
      <vt:lpstr>AUTOMATED LITERATURE REVIEW</vt:lpstr>
      <vt:lpstr>AUTOMATED LITERATURE REVIEW</vt:lpstr>
      <vt:lpstr>MACHINE LEARNING IDENTIFIES TOPICS</vt:lpstr>
      <vt:lpstr>MACHINE LEARNING IDENTIFIES TOPICS</vt:lpstr>
      <vt:lpstr>WHAT IS THE  STATE OF WATER RESEARCH IN LATIN AMERICA?</vt:lpstr>
      <vt:lpstr>Survey Map</vt:lpstr>
      <vt:lpstr>RESULTS WERE VALIDATED BY SURVEY</vt:lpstr>
      <vt:lpstr>RESULTS WERE VALIDATED BY SURVEY</vt:lpstr>
      <vt:lpstr>RESULTS WERE VALIDATED BY SURVEY</vt:lpstr>
      <vt:lpstr>WHAT IS THE  STATE OF WATER RESEARCH IN LATIN AMERICA?</vt:lpstr>
      <vt:lpstr>BRIGHT SPOTS</vt:lpstr>
      <vt:lpstr>BLIND SPOTS</vt:lpstr>
      <vt:lpstr>DIVERSITY</vt:lpstr>
      <vt:lpstr>Network Analysis - Country</vt:lpstr>
      <vt:lpstr>Network Analysis - Topics</vt:lpstr>
      <vt:lpstr>Network Analysis - Water Budget</vt:lpstr>
      <vt:lpstr>Next steps</vt:lpstr>
      <vt:lpstr>IMPACT : WEB TOOL</vt:lpstr>
      <vt:lpstr>Presentación de PowerPoint</vt:lpstr>
      <vt:lpstr>BRIGHT SPOTS AND BLIND SPOTS:  A CASE STUDY OF WATER RESOURCES RESEARCH IN MEXICO</vt:lpstr>
      <vt:lpstr>MEXICO</vt:lpstr>
      <vt:lpstr>MEXICO</vt:lpstr>
      <vt:lpstr>MEXICO</vt:lpstr>
      <vt:lpstr>MEXICO</vt:lpstr>
      <vt:lpstr>CASE STUDY RESULTS</vt:lpstr>
      <vt:lpstr>CLIMATE CHANGE</vt:lpstr>
      <vt:lpstr>CLIMATE CHANGE</vt:lpstr>
      <vt:lpstr>WATER GOVERNANCE</vt:lpstr>
      <vt:lpstr>EXTREME WEATHER</vt:lpstr>
      <vt:lpstr>RISK ASSESSMENT</vt:lpstr>
      <vt:lpstr>RESERVOIRS</vt:lpstr>
      <vt:lpstr>METHODS</vt:lpstr>
      <vt:lpstr>COMPONENTS OF THE WATER BUDGET </vt:lpstr>
      <vt:lpstr>FUTURE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Temas más estudiados y menos estudiados en las investigaciones de los recursos hídricos en Latinoamérica y el Caribe </dc:title>
  <dc:creator>Alyssa DeVincentis</dc:creator>
  <cp:lastModifiedBy>Corina Piaggio</cp:lastModifiedBy>
  <cp:revision>1</cp:revision>
  <dcterms:created xsi:type="dcterms:W3CDTF">2019-11-04T03:41:58Z</dcterms:created>
  <dcterms:modified xsi:type="dcterms:W3CDTF">2020-09-23T16:44:01Z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0x010100EED631A262AEB14A852294696EE8D708</vt:lpwstr>
  </property>
</Properties>
</file>