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56" r:id="rId2"/>
    <p:sldMasterId id="2147483768" r:id="rId3"/>
  </p:sldMasterIdLst>
  <p:notesMasterIdLst>
    <p:notesMasterId r:id="rId25"/>
  </p:notesMasterIdLst>
  <p:sldIdLst>
    <p:sldId id="283" r:id="rId4"/>
    <p:sldId id="296" r:id="rId5"/>
    <p:sldId id="258" r:id="rId6"/>
    <p:sldId id="288" r:id="rId7"/>
    <p:sldId id="289" r:id="rId8"/>
    <p:sldId id="291" r:id="rId9"/>
    <p:sldId id="266" r:id="rId10"/>
    <p:sldId id="294" r:id="rId11"/>
    <p:sldId id="262" r:id="rId12"/>
    <p:sldId id="311" r:id="rId13"/>
    <p:sldId id="286" r:id="rId14"/>
    <p:sldId id="309" r:id="rId15"/>
    <p:sldId id="310" r:id="rId16"/>
    <p:sldId id="261" r:id="rId17"/>
    <p:sldId id="297" r:id="rId18"/>
    <p:sldId id="271" r:id="rId19"/>
    <p:sldId id="312" r:id="rId20"/>
    <p:sldId id="287" r:id="rId21"/>
    <p:sldId id="313" r:id="rId22"/>
    <p:sldId id="314" r:id="rId23"/>
    <p:sldId id="284" r:id="rId24"/>
  </p:sldIdLst>
  <p:sldSz cx="9144000" cy="6858000" type="screen4x3"/>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513" autoAdjust="0"/>
  </p:normalViewPr>
  <p:slideViewPr>
    <p:cSldViewPr>
      <p:cViewPr varScale="1">
        <p:scale>
          <a:sx n="72" d="100"/>
          <a:sy n="72" d="100"/>
        </p:scale>
        <p:origin x="132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B0C8C0-FCD2-429B-BF19-41DCE61AF745}" type="doc">
      <dgm:prSet loTypeId="urn:microsoft.com/office/officeart/2005/8/layout/arrow2" loCatId="process" qsTypeId="urn:microsoft.com/office/officeart/2005/8/quickstyle/simple1" qsCatId="simple" csTypeId="urn:microsoft.com/office/officeart/2005/8/colors/accent1_2" csCatId="accent1" phldr="1"/>
      <dgm:spPr/>
    </dgm:pt>
    <dgm:pt modelId="{4DBACBAE-8B2C-412E-8162-3CAC1A4AC630}">
      <dgm:prSet phldrT="[Texto]" custT="1"/>
      <dgm:spPr/>
      <dgm:t>
        <a:bodyPr/>
        <a:lstStyle/>
        <a:p>
          <a:r>
            <a:rPr lang="en-US" sz="1800" b="1" dirty="0">
              <a:solidFill>
                <a:srgbClr val="0070C0"/>
              </a:solidFill>
            </a:rPr>
            <a:t>Commitments for  public/private entities for the creation of WACDEP</a:t>
          </a:r>
          <a:endParaRPr lang="es-PE" sz="1800" b="1" dirty="0">
            <a:solidFill>
              <a:srgbClr val="0070C0"/>
            </a:solidFill>
          </a:endParaRPr>
        </a:p>
      </dgm:t>
    </dgm:pt>
    <dgm:pt modelId="{42F3E588-D595-460B-B8EB-44CA0985AC84}" type="parTrans" cxnId="{1E470BC7-5FB5-45F2-A946-DBE27CE2D3B8}">
      <dgm:prSet/>
      <dgm:spPr/>
      <dgm:t>
        <a:bodyPr/>
        <a:lstStyle/>
        <a:p>
          <a:endParaRPr lang="es-PE"/>
        </a:p>
      </dgm:t>
    </dgm:pt>
    <dgm:pt modelId="{1ADACA8D-0C3C-4B40-B52F-CE60F4C02641}" type="sibTrans" cxnId="{1E470BC7-5FB5-45F2-A946-DBE27CE2D3B8}">
      <dgm:prSet/>
      <dgm:spPr/>
      <dgm:t>
        <a:bodyPr/>
        <a:lstStyle/>
        <a:p>
          <a:endParaRPr lang="es-PE"/>
        </a:p>
      </dgm:t>
    </dgm:pt>
    <dgm:pt modelId="{E22A568E-078C-4B43-A3A1-ED3D87678899}">
      <dgm:prSet phldrT="[Texto]" custT="1"/>
      <dgm:spPr/>
      <dgm:t>
        <a:bodyPr/>
        <a:lstStyle/>
        <a:p>
          <a:r>
            <a:rPr lang="es-PE" sz="1800" b="1" dirty="0">
              <a:solidFill>
                <a:srgbClr val="0070C0"/>
              </a:solidFill>
            </a:rPr>
            <a:t>Second stage: </a:t>
          </a:r>
          <a:r>
            <a:rPr lang="en-US" sz="1800" b="1" dirty="0">
              <a:solidFill>
                <a:srgbClr val="0070C0"/>
              </a:solidFill>
            </a:rPr>
            <a:t>implementation of different areas: baseline, identification of demonstration projects/ technical files and governance process, etc ...</a:t>
          </a:r>
          <a:endParaRPr lang="es-PE" sz="1800" b="1" dirty="0">
            <a:solidFill>
              <a:srgbClr val="0070C0"/>
            </a:solidFill>
          </a:endParaRPr>
        </a:p>
      </dgm:t>
    </dgm:pt>
    <dgm:pt modelId="{EB595705-CD99-48DC-B5C9-6385FC80B70E}" type="parTrans" cxnId="{1034EC3A-8F42-45C2-878B-E21E360CBCCA}">
      <dgm:prSet/>
      <dgm:spPr/>
      <dgm:t>
        <a:bodyPr/>
        <a:lstStyle/>
        <a:p>
          <a:endParaRPr lang="es-PE"/>
        </a:p>
      </dgm:t>
    </dgm:pt>
    <dgm:pt modelId="{9D97F4B9-7D66-4923-8F21-960444B574F2}" type="sibTrans" cxnId="{1034EC3A-8F42-45C2-878B-E21E360CBCCA}">
      <dgm:prSet/>
      <dgm:spPr/>
      <dgm:t>
        <a:bodyPr/>
        <a:lstStyle/>
        <a:p>
          <a:endParaRPr lang="es-PE"/>
        </a:p>
      </dgm:t>
    </dgm:pt>
    <dgm:pt modelId="{B9B81F96-9BF7-498E-BCBD-CEEDE33A92F2}">
      <dgm:prSet phldrT="[Texto]" custT="1"/>
      <dgm:spPr/>
      <dgm:t>
        <a:bodyPr/>
        <a:lstStyle/>
        <a:p>
          <a:r>
            <a:rPr lang="en-US" sz="1800" b="1" dirty="0">
              <a:solidFill>
                <a:srgbClr val="0070C0"/>
              </a:solidFill>
            </a:rPr>
            <a:t>First stage : elaboration of WPCDEP, first participatory diagnosis , stakeholder mapping and awareness</a:t>
          </a:r>
          <a:endParaRPr lang="es-PE" sz="1800" b="1" dirty="0">
            <a:solidFill>
              <a:srgbClr val="0070C0"/>
            </a:solidFill>
          </a:endParaRPr>
        </a:p>
      </dgm:t>
    </dgm:pt>
    <dgm:pt modelId="{3E678608-AAFC-47E4-B547-990274B4075E}" type="parTrans" cxnId="{08336C53-56BD-431A-88E6-828DE9EFC1D8}">
      <dgm:prSet/>
      <dgm:spPr/>
      <dgm:t>
        <a:bodyPr/>
        <a:lstStyle/>
        <a:p>
          <a:endParaRPr lang="es-ES"/>
        </a:p>
      </dgm:t>
    </dgm:pt>
    <dgm:pt modelId="{106DC81A-BBD3-49AF-9ECE-7BDAC0B52ED9}" type="sibTrans" cxnId="{08336C53-56BD-431A-88E6-828DE9EFC1D8}">
      <dgm:prSet/>
      <dgm:spPr/>
      <dgm:t>
        <a:bodyPr/>
        <a:lstStyle/>
        <a:p>
          <a:endParaRPr lang="es-ES"/>
        </a:p>
      </dgm:t>
    </dgm:pt>
    <dgm:pt modelId="{EEFE36D7-9565-4E9E-B38A-93DFB04266E5}" type="pres">
      <dgm:prSet presAssocID="{A5B0C8C0-FCD2-429B-BF19-41DCE61AF745}" presName="arrowDiagram" presStyleCnt="0">
        <dgm:presLayoutVars>
          <dgm:chMax val="5"/>
          <dgm:dir/>
          <dgm:resizeHandles val="exact"/>
        </dgm:presLayoutVars>
      </dgm:prSet>
      <dgm:spPr/>
    </dgm:pt>
    <dgm:pt modelId="{521A5797-917F-40CE-A9C2-0ADB4779B2AE}" type="pres">
      <dgm:prSet presAssocID="{A5B0C8C0-FCD2-429B-BF19-41DCE61AF745}" presName="arrow" presStyleLbl="bgShp" presStyleIdx="0" presStyleCnt="1"/>
      <dgm:spPr/>
    </dgm:pt>
    <dgm:pt modelId="{41869380-FE8D-4447-8359-5121D4184355}" type="pres">
      <dgm:prSet presAssocID="{A5B0C8C0-FCD2-429B-BF19-41DCE61AF745}" presName="arrowDiagram3" presStyleCnt="0"/>
      <dgm:spPr/>
    </dgm:pt>
    <dgm:pt modelId="{0321EEF7-830C-43AA-B7B2-F77DDA2EA485}" type="pres">
      <dgm:prSet presAssocID="{4DBACBAE-8B2C-412E-8162-3CAC1A4AC630}" presName="bullet3a" presStyleLbl="node1" presStyleIdx="0" presStyleCnt="3"/>
      <dgm:spPr/>
    </dgm:pt>
    <dgm:pt modelId="{7F65E03B-9966-4822-B088-ED4DE78BD73D}" type="pres">
      <dgm:prSet presAssocID="{4DBACBAE-8B2C-412E-8162-3CAC1A4AC630}" presName="textBox3a" presStyleLbl="revTx" presStyleIdx="0" presStyleCnt="3">
        <dgm:presLayoutVars>
          <dgm:bulletEnabled val="1"/>
        </dgm:presLayoutVars>
      </dgm:prSet>
      <dgm:spPr/>
    </dgm:pt>
    <dgm:pt modelId="{01BCEE51-33E8-4E2E-902F-F371D030C263}" type="pres">
      <dgm:prSet presAssocID="{B9B81F96-9BF7-498E-BCBD-CEEDE33A92F2}" presName="bullet3b" presStyleLbl="node1" presStyleIdx="1" presStyleCnt="3"/>
      <dgm:spPr/>
    </dgm:pt>
    <dgm:pt modelId="{1D5A408A-7B5C-495D-B315-4D4693EB8533}" type="pres">
      <dgm:prSet presAssocID="{B9B81F96-9BF7-498E-BCBD-CEEDE33A92F2}" presName="textBox3b" presStyleLbl="revTx" presStyleIdx="1" presStyleCnt="3">
        <dgm:presLayoutVars>
          <dgm:bulletEnabled val="1"/>
        </dgm:presLayoutVars>
      </dgm:prSet>
      <dgm:spPr/>
    </dgm:pt>
    <dgm:pt modelId="{268DB35E-D617-4073-BB9A-F807E92456F0}" type="pres">
      <dgm:prSet presAssocID="{E22A568E-078C-4B43-A3A1-ED3D87678899}" presName="bullet3c" presStyleLbl="node1" presStyleIdx="2" presStyleCnt="3"/>
      <dgm:spPr/>
    </dgm:pt>
    <dgm:pt modelId="{33493040-337D-45C2-9885-4DDA4204E69D}" type="pres">
      <dgm:prSet presAssocID="{E22A568E-078C-4B43-A3A1-ED3D87678899}" presName="textBox3c" presStyleLbl="revTx" presStyleIdx="2" presStyleCnt="3">
        <dgm:presLayoutVars>
          <dgm:bulletEnabled val="1"/>
        </dgm:presLayoutVars>
      </dgm:prSet>
      <dgm:spPr/>
    </dgm:pt>
  </dgm:ptLst>
  <dgm:cxnLst>
    <dgm:cxn modelId="{44EF81F9-E1B0-499F-BF09-3E4736DAD06A}" type="presOf" srcId="{E22A568E-078C-4B43-A3A1-ED3D87678899}" destId="{33493040-337D-45C2-9885-4DDA4204E69D}" srcOrd="0" destOrd="0" presId="urn:microsoft.com/office/officeart/2005/8/layout/arrow2"/>
    <dgm:cxn modelId="{08336C53-56BD-431A-88E6-828DE9EFC1D8}" srcId="{A5B0C8C0-FCD2-429B-BF19-41DCE61AF745}" destId="{B9B81F96-9BF7-498E-BCBD-CEEDE33A92F2}" srcOrd="1" destOrd="0" parTransId="{3E678608-AAFC-47E4-B547-990274B4075E}" sibTransId="{106DC81A-BBD3-49AF-9ECE-7BDAC0B52ED9}"/>
    <dgm:cxn modelId="{1E470BC7-5FB5-45F2-A946-DBE27CE2D3B8}" srcId="{A5B0C8C0-FCD2-429B-BF19-41DCE61AF745}" destId="{4DBACBAE-8B2C-412E-8162-3CAC1A4AC630}" srcOrd="0" destOrd="0" parTransId="{42F3E588-D595-460B-B8EB-44CA0985AC84}" sibTransId="{1ADACA8D-0C3C-4B40-B52F-CE60F4C02641}"/>
    <dgm:cxn modelId="{BE6596FE-F8D8-42A7-9BC7-C82613255760}" type="presOf" srcId="{A5B0C8C0-FCD2-429B-BF19-41DCE61AF745}" destId="{EEFE36D7-9565-4E9E-B38A-93DFB04266E5}" srcOrd="0" destOrd="0" presId="urn:microsoft.com/office/officeart/2005/8/layout/arrow2"/>
    <dgm:cxn modelId="{1D4B62FE-5F93-4CDE-84E2-3C5BF7DD831A}" type="presOf" srcId="{B9B81F96-9BF7-498E-BCBD-CEEDE33A92F2}" destId="{1D5A408A-7B5C-495D-B315-4D4693EB8533}" srcOrd="0" destOrd="0" presId="urn:microsoft.com/office/officeart/2005/8/layout/arrow2"/>
    <dgm:cxn modelId="{1034EC3A-8F42-45C2-878B-E21E360CBCCA}" srcId="{A5B0C8C0-FCD2-429B-BF19-41DCE61AF745}" destId="{E22A568E-078C-4B43-A3A1-ED3D87678899}" srcOrd="2" destOrd="0" parTransId="{EB595705-CD99-48DC-B5C9-6385FC80B70E}" sibTransId="{9D97F4B9-7D66-4923-8F21-960444B574F2}"/>
    <dgm:cxn modelId="{9257EB0B-F227-4091-9B64-F2D698D30E39}" type="presOf" srcId="{4DBACBAE-8B2C-412E-8162-3CAC1A4AC630}" destId="{7F65E03B-9966-4822-B088-ED4DE78BD73D}" srcOrd="0" destOrd="0" presId="urn:microsoft.com/office/officeart/2005/8/layout/arrow2"/>
    <dgm:cxn modelId="{E2FF8F4F-3311-44AE-855E-36BFB69FD39C}" type="presParOf" srcId="{EEFE36D7-9565-4E9E-B38A-93DFB04266E5}" destId="{521A5797-917F-40CE-A9C2-0ADB4779B2AE}" srcOrd="0" destOrd="0" presId="urn:microsoft.com/office/officeart/2005/8/layout/arrow2"/>
    <dgm:cxn modelId="{ED9E2C03-9D00-4D19-BE39-6627A1F8C970}" type="presParOf" srcId="{EEFE36D7-9565-4E9E-B38A-93DFB04266E5}" destId="{41869380-FE8D-4447-8359-5121D4184355}" srcOrd="1" destOrd="0" presId="urn:microsoft.com/office/officeart/2005/8/layout/arrow2"/>
    <dgm:cxn modelId="{7FAC04D2-B5FA-4056-A007-E5D086E2B5D2}" type="presParOf" srcId="{41869380-FE8D-4447-8359-5121D4184355}" destId="{0321EEF7-830C-43AA-B7B2-F77DDA2EA485}" srcOrd="0" destOrd="0" presId="urn:microsoft.com/office/officeart/2005/8/layout/arrow2"/>
    <dgm:cxn modelId="{4C3DD5B7-5718-4D07-A3CB-6A0D03429626}" type="presParOf" srcId="{41869380-FE8D-4447-8359-5121D4184355}" destId="{7F65E03B-9966-4822-B088-ED4DE78BD73D}" srcOrd="1" destOrd="0" presId="urn:microsoft.com/office/officeart/2005/8/layout/arrow2"/>
    <dgm:cxn modelId="{F3DF7E68-A260-447C-B507-81419895DF03}" type="presParOf" srcId="{41869380-FE8D-4447-8359-5121D4184355}" destId="{01BCEE51-33E8-4E2E-902F-F371D030C263}" srcOrd="2" destOrd="0" presId="urn:microsoft.com/office/officeart/2005/8/layout/arrow2"/>
    <dgm:cxn modelId="{3B641738-E935-4F37-91EC-1EC0282F90D8}" type="presParOf" srcId="{41869380-FE8D-4447-8359-5121D4184355}" destId="{1D5A408A-7B5C-495D-B315-4D4693EB8533}" srcOrd="3" destOrd="0" presId="urn:microsoft.com/office/officeart/2005/8/layout/arrow2"/>
    <dgm:cxn modelId="{FB0300ED-85B0-4087-8BBA-EB579876E73D}" type="presParOf" srcId="{41869380-FE8D-4447-8359-5121D4184355}" destId="{268DB35E-D617-4073-BB9A-F807E92456F0}" srcOrd="4" destOrd="0" presId="urn:microsoft.com/office/officeart/2005/8/layout/arrow2"/>
    <dgm:cxn modelId="{98DE7C03-4DEE-4089-8AF8-28C7D28F247D}" type="presParOf" srcId="{41869380-FE8D-4447-8359-5121D4184355}" destId="{33493040-337D-45C2-9885-4DDA4204E69D}"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A5797-917F-40CE-A9C2-0ADB4779B2AE}">
      <dsp:nvSpPr>
        <dsp:cNvPr id="0" name=""/>
        <dsp:cNvSpPr/>
      </dsp:nvSpPr>
      <dsp:spPr>
        <a:xfrm>
          <a:off x="0" y="70894"/>
          <a:ext cx="8208912" cy="513056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21EEF7-830C-43AA-B7B2-F77DDA2EA485}">
      <dsp:nvSpPr>
        <dsp:cNvPr id="0" name=""/>
        <dsp:cNvSpPr/>
      </dsp:nvSpPr>
      <dsp:spPr>
        <a:xfrm>
          <a:off x="1042531" y="3612014"/>
          <a:ext cx="213431" cy="2134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65E03B-9966-4822-B088-ED4DE78BD73D}">
      <dsp:nvSpPr>
        <dsp:cNvPr id="0" name=""/>
        <dsp:cNvSpPr/>
      </dsp:nvSpPr>
      <dsp:spPr>
        <a:xfrm>
          <a:off x="1149247" y="3718730"/>
          <a:ext cx="1912676" cy="1482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093"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solidFill>
                <a:srgbClr val="0070C0"/>
              </a:solidFill>
            </a:rPr>
            <a:t>Commitments for  public/private entities for the creation of WACDEP</a:t>
          </a:r>
          <a:endParaRPr lang="es-PE" sz="1800" b="1" kern="1200" dirty="0">
            <a:solidFill>
              <a:srgbClr val="0070C0"/>
            </a:solidFill>
          </a:endParaRPr>
        </a:p>
      </dsp:txBody>
      <dsp:txXfrm>
        <a:off x="1149247" y="3718730"/>
        <a:ext cx="1912676" cy="1482734"/>
      </dsp:txXfrm>
    </dsp:sp>
    <dsp:sp modelId="{01BCEE51-33E8-4E2E-902F-F371D030C263}">
      <dsp:nvSpPr>
        <dsp:cNvPr id="0" name=""/>
        <dsp:cNvSpPr/>
      </dsp:nvSpPr>
      <dsp:spPr>
        <a:xfrm>
          <a:off x="2926477" y="2217525"/>
          <a:ext cx="385818" cy="38581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5A408A-7B5C-495D-B315-4D4693EB8533}">
      <dsp:nvSpPr>
        <dsp:cNvPr id="0" name=""/>
        <dsp:cNvSpPr/>
      </dsp:nvSpPr>
      <dsp:spPr>
        <a:xfrm>
          <a:off x="3119386" y="2410434"/>
          <a:ext cx="1970138" cy="2791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437" tIns="0" rIns="0" bIns="0" numCol="1" spcCol="1270" anchor="t" anchorCtr="0">
          <a:noAutofit/>
        </a:bodyPr>
        <a:lstStyle/>
        <a:p>
          <a:pPr marL="0" lvl="0" indent="0" algn="l" defTabSz="800100">
            <a:lnSpc>
              <a:spcPct val="90000"/>
            </a:lnSpc>
            <a:spcBef>
              <a:spcPct val="0"/>
            </a:spcBef>
            <a:spcAft>
              <a:spcPct val="35000"/>
            </a:spcAft>
            <a:buNone/>
          </a:pPr>
          <a:r>
            <a:rPr lang="en-US" sz="1800" b="1" kern="1200" dirty="0">
              <a:solidFill>
                <a:srgbClr val="0070C0"/>
              </a:solidFill>
            </a:rPr>
            <a:t>First stage : elaboration of WPCDEP, first participatory diagnosis , stakeholder mapping and awareness</a:t>
          </a:r>
          <a:endParaRPr lang="es-PE" sz="1800" b="1" kern="1200" dirty="0">
            <a:solidFill>
              <a:srgbClr val="0070C0"/>
            </a:solidFill>
          </a:endParaRPr>
        </a:p>
      </dsp:txBody>
      <dsp:txXfrm>
        <a:off x="3119386" y="2410434"/>
        <a:ext cx="1970138" cy="2791030"/>
      </dsp:txXfrm>
    </dsp:sp>
    <dsp:sp modelId="{268DB35E-D617-4073-BB9A-F807E92456F0}">
      <dsp:nvSpPr>
        <dsp:cNvPr id="0" name=""/>
        <dsp:cNvSpPr/>
      </dsp:nvSpPr>
      <dsp:spPr>
        <a:xfrm>
          <a:off x="5192136" y="1368929"/>
          <a:ext cx="533579" cy="53357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493040-337D-45C2-9885-4DDA4204E69D}">
      <dsp:nvSpPr>
        <dsp:cNvPr id="0" name=""/>
        <dsp:cNvSpPr/>
      </dsp:nvSpPr>
      <dsp:spPr>
        <a:xfrm>
          <a:off x="5458926" y="1635718"/>
          <a:ext cx="1970138" cy="3565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2733" tIns="0" rIns="0" bIns="0" numCol="1" spcCol="1270" anchor="t" anchorCtr="0">
          <a:noAutofit/>
        </a:bodyPr>
        <a:lstStyle/>
        <a:p>
          <a:pPr marL="0" lvl="0" indent="0" algn="l" defTabSz="800100">
            <a:lnSpc>
              <a:spcPct val="90000"/>
            </a:lnSpc>
            <a:spcBef>
              <a:spcPct val="0"/>
            </a:spcBef>
            <a:spcAft>
              <a:spcPct val="35000"/>
            </a:spcAft>
            <a:buNone/>
          </a:pPr>
          <a:r>
            <a:rPr lang="es-PE" sz="1800" b="1" kern="1200" dirty="0">
              <a:solidFill>
                <a:srgbClr val="0070C0"/>
              </a:solidFill>
            </a:rPr>
            <a:t>Second stage: </a:t>
          </a:r>
          <a:r>
            <a:rPr lang="en-US" sz="1800" b="1" kern="1200" dirty="0">
              <a:solidFill>
                <a:srgbClr val="0070C0"/>
              </a:solidFill>
            </a:rPr>
            <a:t>implementation of different areas: baseline, identification of demonstration projects/ technical files and governance process, etc ...</a:t>
          </a:r>
          <a:endParaRPr lang="es-PE" sz="1800" b="1" kern="1200" dirty="0">
            <a:solidFill>
              <a:srgbClr val="0070C0"/>
            </a:solidFill>
          </a:endParaRPr>
        </a:p>
      </dsp:txBody>
      <dsp:txXfrm>
        <a:off x="5458926" y="1635718"/>
        <a:ext cx="1970138" cy="3565746"/>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Y"/>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4749C-4C24-460B-91FC-C0A4F5C7E9C2}" type="datetimeFigureOut">
              <a:rPr lang="es-UY" smtClean="0"/>
              <a:t>03/06/2016</a:t>
            </a:fld>
            <a:endParaRPr lang="es-UY"/>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UY"/>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Y"/>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69054-CAF2-4F4D-AB18-9C9CC07DE443}" type="slidenum">
              <a:rPr lang="es-UY" smtClean="0"/>
              <a:t>‹Nº›</a:t>
            </a:fld>
            <a:endParaRPr lang="es-UY"/>
          </a:p>
        </p:txBody>
      </p:sp>
    </p:spTree>
    <p:extLst>
      <p:ext uri="{BB962C8B-B14F-4D97-AF65-F5344CB8AC3E}">
        <p14:creationId xmlns:p14="http://schemas.microsoft.com/office/powerpoint/2010/main" val="3393973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BA283-3628-4693-BC68-323B64A4F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686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He eliminado los nombres porque ocupan espacio y lo que le importa a la gente es entender el tipo de organización involucrada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BA283-3628-4693-BC68-323B64A4F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663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SOCORRO, las dos diapositivas</a:t>
            </a:r>
            <a:r>
              <a:rPr lang="sv-SE" baseline="0"/>
              <a:t> que tenías no </a:t>
            </a:r>
            <a:r>
              <a:rPr lang="sv-SE"/>
              <a:t>son zanjas de infiltración!!!  Las que he puesto son tomadas de internet</a:t>
            </a:r>
            <a:r>
              <a:rPr lang="sv-SE" baseline="0"/>
              <a:t> pero pasan piola...</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7BA283-3628-4693-BC68-323B64A4FA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919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9"/>
            <a:ext cx="7772400" cy="1470025"/>
          </a:xfrm>
        </p:spPr>
        <p:txBody>
          <a:bodyPr/>
          <a:lstStyle/>
          <a:p>
            <a:r>
              <a:rPr lang="es-ES"/>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PE"/>
          </a:p>
        </p:txBody>
      </p:sp>
      <p:sp>
        <p:nvSpPr>
          <p:cNvPr id="4" name="3 Marcador de fecha"/>
          <p:cNvSpPr>
            <a:spLocks noGrp="1"/>
          </p:cNvSpPr>
          <p:nvPr>
            <p:ph type="dt" sz="half" idx="10"/>
          </p:nvPr>
        </p:nvSpPr>
        <p:spPr/>
        <p:txBody>
          <a:bodyPr/>
          <a:lstStyle/>
          <a:p>
            <a:r>
              <a:rPr lang="es-PE">
                <a:solidFill>
                  <a:prstClr val="black">
                    <a:tint val="75000"/>
                  </a:prstClr>
                </a:solidFill>
              </a:rPr>
              <a:t>10/12/2015</a:t>
            </a:r>
          </a:p>
        </p:txBody>
      </p:sp>
      <p:sp>
        <p:nvSpPr>
          <p:cNvPr id="5" name="4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6" name="5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54008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r>
              <a:rPr lang="es-PE">
                <a:solidFill>
                  <a:prstClr val="black">
                    <a:tint val="75000"/>
                  </a:prstClr>
                </a:solidFill>
              </a:rPr>
              <a:t>10/12/2015</a:t>
            </a:r>
          </a:p>
        </p:txBody>
      </p:sp>
      <p:sp>
        <p:nvSpPr>
          <p:cNvPr id="5" name="4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6" name="5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1461417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2"/>
            <a:ext cx="2057400" cy="5851525"/>
          </a:xfrm>
        </p:spPr>
        <p:txBody>
          <a:bodyPr vert="eaVert"/>
          <a:lstStyle/>
          <a:p>
            <a:r>
              <a:rPr lang="es-ES"/>
              <a:t>Haga clic para modificar el estilo de título del patrón</a:t>
            </a:r>
            <a:endParaRPr lang="es-PE"/>
          </a:p>
        </p:txBody>
      </p:sp>
      <p:sp>
        <p:nvSpPr>
          <p:cNvPr id="3" name="2 Marcador de texto vertical"/>
          <p:cNvSpPr>
            <a:spLocks noGrp="1"/>
          </p:cNvSpPr>
          <p:nvPr>
            <p:ph type="body" orient="vert" idx="1"/>
          </p:nvPr>
        </p:nvSpPr>
        <p:spPr>
          <a:xfrm>
            <a:off x="457200" y="274642"/>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r>
              <a:rPr lang="es-PE">
                <a:solidFill>
                  <a:prstClr val="black">
                    <a:tint val="75000"/>
                  </a:prstClr>
                </a:solidFill>
              </a:rPr>
              <a:t>10/12/2015</a:t>
            </a:r>
          </a:p>
        </p:txBody>
      </p:sp>
      <p:sp>
        <p:nvSpPr>
          <p:cNvPr id="5" name="4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6" name="5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141394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PE"/>
          </a:p>
        </p:txBody>
      </p:sp>
      <p:sp>
        <p:nvSpPr>
          <p:cNvPr id="4" name="3 Marcador de fecha"/>
          <p:cNvSpPr>
            <a:spLocks noGrp="1"/>
          </p:cNvSpPr>
          <p:nvPr>
            <p:ph type="dt" sz="half" idx="10"/>
          </p:nvPr>
        </p:nvSpPr>
        <p:spPr/>
        <p:txBody>
          <a:bodyPr/>
          <a:lstStyle/>
          <a:p>
            <a:r>
              <a:rPr lang="es-PE">
                <a:solidFill>
                  <a:prstClr val="black">
                    <a:tint val="75000"/>
                  </a:prstClr>
                </a:solidFill>
              </a:rPr>
              <a:t>10/12/2015</a:t>
            </a:r>
          </a:p>
        </p:txBody>
      </p:sp>
      <p:sp>
        <p:nvSpPr>
          <p:cNvPr id="5" name="4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6" name="5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4035267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r>
              <a:rPr lang="es-PE">
                <a:solidFill>
                  <a:prstClr val="black">
                    <a:tint val="75000"/>
                  </a:prstClr>
                </a:solidFill>
              </a:rPr>
              <a:t>10/12/2015</a:t>
            </a:r>
          </a:p>
        </p:txBody>
      </p:sp>
      <p:sp>
        <p:nvSpPr>
          <p:cNvPr id="5" name="4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6" name="5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527185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r>
              <a:rPr lang="es-PE">
                <a:solidFill>
                  <a:prstClr val="black">
                    <a:tint val="75000"/>
                  </a:prstClr>
                </a:solidFill>
              </a:rPr>
              <a:t>10/12/2015</a:t>
            </a:r>
          </a:p>
        </p:txBody>
      </p:sp>
      <p:sp>
        <p:nvSpPr>
          <p:cNvPr id="5" name="4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6" name="5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648718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4 Marcador de fecha"/>
          <p:cNvSpPr>
            <a:spLocks noGrp="1"/>
          </p:cNvSpPr>
          <p:nvPr>
            <p:ph type="dt" sz="half" idx="10"/>
          </p:nvPr>
        </p:nvSpPr>
        <p:spPr/>
        <p:txBody>
          <a:bodyPr/>
          <a:lstStyle/>
          <a:p>
            <a:r>
              <a:rPr lang="es-PE">
                <a:solidFill>
                  <a:prstClr val="black">
                    <a:tint val="75000"/>
                  </a:prstClr>
                </a:solidFill>
              </a:rPr>
              <a:t>10/12/2015</a:t>
            </a:r>
          </a:p>
        </p:txBody>
      </p:sp>
      <p:sp>
        <p:nvSpPr>
          <p:cNvPr id="6" name="5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7" name="6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746308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6 Marcador de fecha"/>
          <p:cNvSpPr>
            <a:spLocks noGrp="1"/>
          </p:cNvSpPr>
          <p:nvPr>
            <p:ph type="dt" sz="half" idx="10"/>
          </p:nvPr>
        </p:nvSpPr>
        <p:spPr/>
        <p:txBody>
          <a:bodyPr/>
          <a:lstStyle/>
          <a:p>
            <a:r>
              <a:rPr lang="es-PE">
                <a:solidFill>
                  <a:prstClr val="black">
                    <a:tint val="75000"/>
                  </a:prstClr>
                </a:solidFill>
              </a:rPr>
              <a:t>10/12/2015</a:t>
            </a:r>
          </a:p>
        </p:txBody>
      </p:sp>
      <p:sp>
        <p:nvSpPr>
          <p:cNvPr id="8" name="7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9" name="8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437499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fecha"/>
          <p:cNvSpPr>
            <a:spLocks noGrp="1"/>
          </p:cNvSpPr>
          <p:nvPr>
            <p:ph type="dt" sz="half" idx="10"/>
          </p:nvPr>
        </p:nvSpPr>
        <p:spPr/>
        <p:txBody>
          <a:bodyPr/>
          <a:lstStyle/>
          <a:p>
            <a:r>
              <a:rPr lang="es-PE">
                <a:solidFill>
                  <a:prstClr val="black">
                    <a:tint val="75000"/>
                  </a:prstClr>
                </a:solidFill>
              </a:rPr>
              <a:t>10/12/2015</a:t>
            </a:r>
          </a:p>
        </p:txBody>
      </p:sp>
      <p:sp>
        <p:nvSpPr>
          <p:cNvPr id="4" name="3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5" name="4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91900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PE">
                <a:solidFill>
                  <a:prstClr val="black">
                    <a:tint val="75000"/>
                  </a:prstClr>
                </a:solidFill>
              </a:rPr>
              <a:t>10/12/2015</a:t>
            </a:r>
          </a:p>
        </p:txBody>
      </p:sp>
      <p:sp>
        <p:nvSpPr>
          <p:cNvPr id="3" name="2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4" name="3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349924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r>
              <a:rPr lang="es-PE">
                <a:solidFill>
                  <a:prstClr val="black">
                    <a:tint val="75000"/>
                  </a:prstClr>
                </a:solidFill>
              </a:rPr>
              <a:t>10/12/2015</a:t>
            </a:r>
          </a:p>
        </p:txBody>
      </p:sp>
      <p:sp>
        <p:nvSpPr>
          <p:cNvPr id="6" name="5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7" name="6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1082810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r>
              <a:rPr lang="es-PE">
                <a:solidFill>
                  <a:prstClr val="black">
                    <a:tint val="75000"/>
                  </a:prstClr>
                </a:solidFill>
              </a:rPr>
              <a:t>10/12/2015</a:t>
            </a:r>
          </a:p>
        </p:txBody>
      </p:sp>
      <p:sp>
        <p:nvSpPr>
          <p:cNvPr id="5" name="4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6" name="5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622119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r>
              <a:rPr lang="es-PE">
                <a:solidFill>
                  <a:prstClr val="black">
                    <a:tint val="75000"/>
                  </a:prstClr>
                </a:solidFill>
              </a:rPr>
              <a:t>10/12/2015</a:t>
            </a:r>
          </a:p>
        </p:txBody>
      </p:sp>
      <p:sp>
        <p:nvSpPr>
          <p:cNvPr id="6" name="5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7" name="6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229693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r>
              <a:rPr lang="es-PE">
                <a:solidFill>
                  <a:prstClr val="black">
                    <a:tint val="75000"/>
                  </a:prstClr>
                </a:solidFill>
              </a:rPr>
              <a:t>10/12/2015</a:t>
            </a:r>
          </a:p>
        </p:txBody>
      </p:sp>
      <p:sp>
        <p:nvSpPr>
          <p:cNvPr id="5" name="4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6" name="5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579690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10"/>
          </p:nvPr>
        </p:nvSpPr>
        <p:spPr/>
        <p:txBody>
          <a:bodyPr/>
          <a:lstStyle/>
          <a:p>
            <a:r>
              <a:rPr lang="es-PE">
                <a:solidFill>
                  <a:prstClr val="black">
                    <a:tint val="75000"/>
                  </a:prstClr>
                </a:solidFill>
              </a:rPr>
              <a:t>10/12/2015</a:t>
            </a:r>
          </a:p>
        </p:txBody>
      </p:sp>
      <p:sp>
        <p:nvSpPr>
          <p:cNvPr id="5" name="4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6" name="5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16042689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UY"/>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UY"/>
          </a:p>
        </p:txBody>
      </p:sp>
      <p:sp>
        <p:nvSpPr>
          <p:cNvPr id="4" name="3 Marcador de fecha"/>
          <p:cNvSpPr>
            <a:spLocks noGrp="1"/>
          </p:cNvSpPr>
          <p:nvPr>
            <p:ph type="dt" sz="half" idx="10"/>
          </p:nvPr>
        </p:nvSpPr>
        <p:spPr/>
        <p:txBody>
          <a:bodyPr/>
          <a:lstStyle/>
          <a:p>
            <a:fld id="{4DA53F1F-C275-4677-AC34-DFEA7584F54C}" type="datetimeFigureOut">
              <a:rPr lang="es-UY" smtClean="0"/>
              <a:t>03/06/2016</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D4513161-A318-4666-8A5B-194A22A17152}" type="slidenum">
              <a:rPr lang="es-UY" smtClean="0"/>
              <a:t>‹Nº›</a:t>
            </a:fld>
            <a:endParaRPr lang="es-UY"/>
          </a:p>
        </p:txBody>
      </p:sp>
    </p:spTree>
    <p:extLst>
      <p:ext uri="{BB962C8B-B14F-4D97-AF65-F5344CB8AC3E}">
        <p14:creationId xmlns:p14="http://schemas.microsoft.com/office/powerpoint/2010/main" val="2419812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p:cNvSpPr>
            <a:spLocks noGrp="1"/>
          </p:cNvSpPr>
          <p:nvPr>
            <p:ph type="dt" sz="half" idx="10"/>
          </p:nvPr>
        </p:nvSpPr>
        <p:spPr/>
        <p:txBody>
          <a:bodyPr/>
          <a:lstStyle/>
          <a:p>
            <a:fld id="{4DA53F1F-C275-4677-AC34-DFEA7584F54C}" type="datetimeFigureOut">
              <a:rPr lang="es-UY" smtClean="0"/>
              <a:t>03/06/2016</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D4513161-A318-4666-8A5B-194A22A17152}" type="slidenum">
              <a:rPr lang="es-UY" smtClean="0"/>
              <a:t>‹Nº›</a:t>
            </a:fld>
            <a:endParaRPr lang="es-UY"/>
          </a:p>
        </p:txBody>
      </p:sp>
    </p:spTree>
    <p:extLst>
      <p:ext uri="{BB962C8B-B14F-4D97-AF65-F5344CB8AC3E}">
        <p14:creationId xmlns:p14="http://schemas.microsoft.com/office/powerpoint/2010/main" val="1796627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UY"/>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4DA53F1F-C275-4677-AC34-DFEA7584F54C}" type="datetimeFigureOut">
              <a:rPr lang="es-UY" smtClean="0"/>
              <a:t>03/06/2016</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D4513161-A318-4666-8A5B-194A22A17152}" type="slidenum">
              <a:rPr lang="es-UY" smtClean="0"/>
              <a:t>‹Nº›</a:t>
            </a:fld>
            <a:endParaRPr lang="es-UY"/>
          </a:p>
        </p:txBody>
      </p:sp>
    </p:spTree>
    <p:extLst>
      <p:ext uri="{BB962C8B-B14F-4D97-AF65-F5344CB8AC3E}">
        <p14:creationId xmlns:p14="http://schemas.microsoft.com/office/powerpoint/2010/main" val="2808369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4 Marcador de fecha"/>
          <p:cNvSpPr>
            <a:spLocks noGrp="1"/>
          </p:cNvSpPr>
          <p:nvPr>
            <p:ph type="dt" sz="half" idx="10"/>
          </p:nvPr>
        </p:nvSpPr>
        <p:spPr/>
        <p:txBody>
          <a:bodyPr/>
          <a:lstStyle/>
          <a:p>
            <a:fld id="{4DA53F1F-C275-4677-AC34-DFEA7584F54C}" type="datetimeFigureOut">
              <a:rPr lang="es-UY" smtClean="0"/>
              <a:t>03/06/2016</a:t>
            </a:fld>
            <a:endParaRPr lang="es-UY"/>
          </a:p>
        </p:txBody>
      </p:sp>
      <p:sp>
        <p:nvSpPr>
          <p:cNvPr id="6" name="5 Marcador de pie de página"/>
          <p:cNvSpPr>
            <a:spLocks noGrp="1"/>
          </p:cNvSpPr>
          <p:nvPr>
            <p:ph type="ftr" sz="quarter" idx="11"/>
          </p:nvPr>
        </p:nvSpPr>
        <p:spPr/>
        <p:txBody>
          <a:bodyPr/>
          <a:lstStyle/>
          <a:p>
            <a:endParaRPr lang="es-UY"/>
          </a:p>
        </p:txBody>
      </p:sp>
      <p:sp>
        <p:nvSpPr>
          <p:cNvPr id="7" name="6 Marcador de número de diapositiva"/>
          <p:cNvSpPr>
            <a:spLocks noGrp="1"/>
          </p:cNvSpPr>
          <p:nvPr>
            <p:ph type="sldNum" sz="quarter" idx="12"/>
          </p:nvPr>
        </p:nvSpPr>
        <p:spPr/>
        <p:txBody>
          <a:bodyPr/>
          <a:lstStyle/>
          <a:p>
            <a:fld id="{D4513161-A318-4666-8A5B-194A22A17152}" type="slidenum">
              <a:rPr lang="es-UY" smtClean="0"/>
              <a:t>‹Nº›</a:t>
            </a:fld>
            <a:endParaRPr lang="es-UY"/>
          </a:p>
        </p:txBody>
      </p:sp>
    </p:spTree>
    <p:extLst>
      <p:ext uri="{BB962C8B-B14F-4D97-AF65-F5344CB8AC3E}">
        <p14:creationId xmlns:p14="http://schemas.microsoft.com/office/powerpoint/2010/main" val="3416107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UY"/>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7" name="6 Marcador de fecha"/>
          <p:cNvSpPr>
            <a:spLocks noGrp="1"/>
          </p:cNvSpPr>
          <p:nvPr>
            <p:ph type="dt" sz="half" idx="10"/>
          </p:nvPr>
        </p:nvSpPr>
        <p:spPr/>
        <p:txBody>
          <a:bodyPr/>
          <a:lstStyle/>
          <a:p>
            <a:fld id="{4DA53F1F-C275-4677-AC34-DFEA7584F54C}" type="datetimeFigureOut">
              <a:rPr lang="es-UY" smtClean="0"/>
              <a:t>03/06/2016</a:t>
            </a:fld>
            <a:endParaRPr lang="es-UY"/>
          </a:p>
        </p:txBody>
      </p:sp>
      <p:sp>
        <p:nvSpPr>
          <p:cNvPr id="8" name="7 Marcador de pie de página"/>
          <p:cNvSpPr>
            <a:spLocks noGrp="1"/>
          </p:cNvSpPr>
          <p:nvPr>
            <p:ph type="ftr" sz="quarter" idx="11"/>
          </p:nvPr>
        </p:nvSpPr>
        <p:spPr/>
        <p:txBody>
          <a:bodyPr/>
          <a:lstStyle/>
          <a:p>
            <a:endParaRPr lang="es-UY"/>
          </a:p>
        </p:txBody>
      </p:sp>
      <p:sp>
        <p:nvSpPr>
          <p:cNvPr id="9" name="8 Marcador de número de diapositiva"/>
          <p:cNvSpPr>
            <a:spLocks noGrp="1"/>
          </p:cNvSpPr>
          <p:nvPr>
            <p:ph type="sldNum" sz="quarter" idx="12"/>
          </p:nvPr>
        </p:nvSpPr>
        <p:spPr/>
        <p:txBody>
          <a:bodyPr/>
          <a:lstStyle/>
          <a:p>
            <a:fld id="{D4513161-A318-4666-8A5B-194A22A17152}" type="slidenum">
              <a:rPr lang="es-UY" smtClean="0"/>
              <a:t>‹Nº›</a:t>
            </a:fld>
            <a:endParaRPr lang="es-UY"/>
          </a:p>
        </p:txBody>
      </p:sp>
    </p:spTree>
    <p:extLst>
      <p:ext uri="{BB962C8B-B14F-4D97-AF65-F5344CB8AC3E}">
        <p14:creationId xmlns:p14="http://schemas.microsoft.com/office/powerpoint/2010/main" val="2677427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fecha"/>
          <p:cNvSpPr>
            <a:spLocks noGrp="1"/>
          </p:cNvSpPr>
          <p:nvPr>
            <p:ph type="dt" sz="half" idx="10"/>
          </p:nvPr>
        </p:nvSpPr>
        <p:spPr/>
        <p:txBody>
          <a:bodyPr/>
          <a:lstStyle/>
          <a:p>
            <a:fld id="{4DA53F1F-C275-4677-AC34-DFEA7584F54C}" type="datetimeFigureOut">
              <a:rPr lang="es-UY" smtClean="0"/>
              <a:t>03/06/2016</a:t>
            </a:fld>
            <a:endParaRPr lang="es-UY"/>
          </a:p>
        </p:txBody>
      </p:sp>
      <p:sp>
        <p:nvSpPr>
          <p:cNvPr id="4" name="3 Marcador de pie de página"/>
          <p:cNvSpPr>
            <a:spLocks noGrp="1"/>
          </p:cNvSpPr>
          <p:nvPr>
            <p:ph type="ftr" sz="quarter" idx="11"/>
          </p:nvPr>
        </p:nvSpPr>
        <p:spPr/>
        <p:txBody>
          <a:bodyPr/>
          <a:lstStyle/>
          <a:p>
            <a:endParaRPr lang="es-UY"/>
          </a:p>
        </p:txBody>
      </p:sp>
      <p:sp>
        <p:nvSpPr>
          <p:cNvPr id="5" name="4 Marcador de número de diapositiva"/>
          <p:cNvSpPr>
            <a:spLocks noGrp="1"/>
          </p:cNvSpPr>
          <p:nvPr>
            <p:ph type="sldNum" sz="quarter" idx="12"/>
          </p:nvPr>
        </p:nvSpPr>
        <p:spPr/>
        <p:txBody>
          <a:bodyPr/>
          <a:lstStyle/>
          <a:p>
            <a:fld id="{D4513161-A318-4666-8A5B-194A22A17152}" type="slidenum">
              <a:rPr lang="es-UY" smtClean="0"/>
              <a:t>‹Nº›</a:t>
            </a:fld>
            <a:endParaRPr lang="es-UY"/>
          </a:p>
        </p:txBody>
      </p:sp>
    </p:spTree>
    <p:extLst>
      <p:ext uri="{BB962C8B-B14F-4D97-AF65-F5344CB8AC3E}">
        <p14:creationId xmlns:p14="http://schemas.microsoft.com/office/powerpoint/2010/main" val="84216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DA53F1F-C275-4677-AC34-DFEA7584F54C}" type="datetimeFigureOut">
              <a:rPr lang="es-UY" smtClean="0"/>
              <a:t>03/06/2016</a:t>
            </a:fld>
            <a:endParaRPr lang="es-UY"/>
          </a:p>
        </p:txBody>
      </p:sp>
      <p:sp>
        <p:nvSpPr>
          <p:cNvPr id="3" name="2 Marcador de pie de página"/>
          <p:cNvSpPr>
            <a:spLocks noGrp="1"/>
          </p:cNvSpPr>
          <p:nvPr>
            <p:ph type="ftr" sz="quarter" idx="11"/>
          </p:nvPr>
        </p:nvSpPr>
        <p:spPr/>
        <p:txBody>
          <a:bodyPr/>
          <a:lstStyle/>
          <a:p>
            <a:endParaRPr lang="es-UY"/>
          </a:p>
        </p:txBody>
      </p:sp>
      <p:sp>
        <p:nvSpPr>
          <p:cNvPr id="4" name="3 Marcador de número de diapositiva"/>
          <p:cNvSpPr>
            <a:spLocks noGrp="1"/>
          </p:cNvSpPr>
          <p:nvPr>
            <p:ph type="sldNum" sz="quarter" idx="12"/>
          </p:nvPr>
        </p:nvSpPr>
        <p:spPr/>
        <p:txBody>
          <a:bodyPr/>
          <a:lstStyle/>
          <a:p>
            <a:fld id="{D4513161-A318-4666-8A5B-194A22A17152}" type="slidenum">
              <a:rPr lang="es-UY" smtClean="0"/>
              <a:t>‹Nº›</a:t>
            </a:fld>
            <a:endParaRPr lang="es-UY"/>
          </a:p>
        </p:txBody>
      </p:sp>
    </p:spTree>
    <p:extLst>
      <p:ext uri="{BB962C8B-B14F-4D97-AF65-F5344CB8AC3E}">
        <p14:creationId xmlns:p14="http://schemas.microsoft.com/office/powerpoint/2010/main" val="2204841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4"/>
            <a:ext cx="7772400" cy="1362075"/>
          </a:xfrm>
        </p:spPr>
        <p:txBody>
          <a:bodyPr anchor="t"/>
          <a:lstStyle>
            <a:lvl1pPr algn="l">
              <a:defRPr sz="4000" b="1" cap="all"/>
            </a:lvl1pPr>
          </a:lstStyle>
          <a:p>
            <a:r>
              <a:rPr lang="es-ES"/>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r>
              <a:rPr lang="es-PE">
                <a:solidFill>
                  <a:prstClr val="black">
                    <a:tint val="75000"/>
                  </a:prstClr>
                </a:solidFill>
              </a:rPr>
              <a:t>10/12/2015</a:t>
            </a:r>
          </a:p>
        </p:txBody>
      </p:sp>
      <p:sp>
        <p:nvSpPr>
          <p:cNvPr id="5" name="4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6" name="5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287973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UY"/>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DA53F1F-C275-4677-AC34-DFEA7584F54C}" type="datetimeFigureOut">
              <a:rPr lang="es-UY" smtClean="0"/>
              <a:t>03/06/2016</a:t>
            </a:fld>
            <a:endParaRPr lang="es-UY"/>
          </a:p>
        </p:txBody>
      </p:sp>
      <p:sp>
        <p:nvSpPr>
          <p:cNvPr id="6" name="5 Marcador de pie de página"/>
          <p:cNvSpPr>
            <a:spLocks noGrp="1"/>
          </p:cNvSpPr>
          <p:nvPr>
            <p:ph type="ftr" sz="quarter" idx="11"/>
          </p:nvPr>
        </p:nvSpPr>
        <p:spPr/>
        <p:txBody>
          <a:bodyPr/>
          <a:lstStyle/>
          <a:p>
            <a:endParaRPr lang="es-UY"/>
          </a:p>
        </p:txBody>
      </p:sp>
      <p:sp>
        <p:nvSpPr>
          <p:cNvPr id="7" name="6 Marcador de número de diapositiva"/>
          <p:cNvSpPr>
            <a:spLocks noGrp="1"/>
          </p:cNvSpPr>
          <p:nvPr>
            <p:ph type="sldNum" sz="quarter" idx="12"/>
          </p:nvPr>
        </p:nvSpPr>
        <p:spPr/>
        <p:txBody>
          <a:bodyPr/>
          <a:lstStyle/>
          <a:p>
            <a:fld id="{D4513161-A318-4666-8A5B-194A22A17152}" type="slidenum">
              <a:rPr lang="es-UY" smtClean="0"/>
              <a:t>‹Nº›</a:t>
            </a:fld>
            <a:endParaRPr lang="es-UY"/>
          </a:p>
        </p:txBody>
      </p:sp>
    </p:spTree>
    <p:extLst>
      <p:ext uri="{BB962C8B-B14F-4D97-AF65-F5344CB8AC3E}">
        <p14:creationId xmlns:p14="http://schemas.microsoft.com/office/powerpoint/2010/main" val="493289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UY"/>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Y"/>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DA53F1F-C275-4677-AC34-DFEA7584F54C}" type="datetimeFigureOut">
              <a:rPr lang="es-UY" smtClean="0"/>
              <a:t>03/06/2016</a:t>
            </a:fld>
            <a:endParaRPr lang="es-UY"/>
          </a:p>
        </p:txBody>
      </p:sp>
      <p:sp>
        <p:nvSpPr>
          <p:cNvPr id="6" name="5 Marcador de pie de página"/>
          <p:cNvSpPr>
            <a:spLocks noGrp="1"/>
          </p:cNvSpPr>
          <p:nvPr>
            <p:ph type="ftr" sz="quarter" idx="11"/>
          </p:nvPr>
        </p:nvSpPr>
        <p:spPr/>
        <p:txBody>
          <a:bodyPr/>
          <a:lstStyle/>
          <a:p>
            <a:endParaRPr lang="es-UY"/>
          </a:p>
        </p:txBody>
      </p:sp>
      <p:sp>
        <p:nvSpPr>
          <p:cNvPr id="7" name="6 Marcador de número de diapositiva"/>
          <p:cNvSpPr>
            <a:spLocks noGrp="1"/>
          </p:cNvSpPr>
          <p:nvPr>
            <p:ph type="sldNum" sz="quarter" idx="12"/>
          </p:nvPr>
        </p:nvSpPr>
        <p:spPr/>
        <p:txBody>
          <a:bodyPr/>
          <a:lstStyle/>
          <a:p>
            <a:fld id="{D4513161-A318-4666-8A5B-194A22A17152}" type="slidenum">
              <a:rPr lang="es-UY" smtClean="0"/>
              <a:t>‹Nº›</a:t>
            </a:fld>
            <a:endParaRPr lang="es-UY"/>
          </a:p>
        </p:txBody>
      </p:sp>
    </p:spTree>
    <p:extLst>
      <p:ext uri="{BB962C8B-B14F-4D97-AF65-F5344CB8AC3E}">
        <p14:creationId xmlns:p14="http://schemas.microsoft.com/office/powerpoint/2010/main" val="3092336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UY"/>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p:cNvSpPr>
            <a:spLocks noGrp="1"/>
          </p:cNvSpPr>
          <p:nvPr>
            <p:ph type="dt" sz="half" idx="10"/>
          </p:nvPr>
        </p:nvSpPr>
        <p:spPr/>
        <p:txBody>
          <a:bodyPr/>
          <a:lstStyle/>
          <a:p>
            <a:fld id="{4DA53F1F-C275-4677-AC34-DFEA7584F54C}" type="datetimeFigureOut">
              <a:rPr lang="es-UY" smtClean="0"/>
              <a:t>03/06/2016</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D4513161-A318-4666-8A5B-194A22A17152}" type="slidenum">
              <a:rPr lang="es-UY" smtClean="0"/>
              <a:t>‹Nº›</a:t>
            </a:fld>
            <a:endParaRPr lang="es-UY"/>
          </a:p>
        </p:txBody>
      </p:sp>
    </p:spTree>
    <p:extLst>
      <p:ext uri="{BB962C8B-B14F-4D97-AF65-F5344CB8AC3E}">
        <p14:creationId xmlns:p14="http://schemas.microsoft.com/office/powerpoint/2010/main" val="2166070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UY"/>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p:cNvSpPr>
            <a:spLocks noGrp="1"/>
          </p:cNvSpPr>
          <p:nvPr>
            <p:ph type="dt" sz="half" idx="10"/>
          </p:nvPr>
        </p:nvSpPr>
        <p:spPr/>
        <p:txBody>
          <a:bodyPr/>
          <a:lstStyle/>
          <a:p>
            <a:fld id="{4DA53F1F-C275-4677-AC34-DFEA7584F54C}" type="datetimeFigureOut">
              <a:rPr lang="es-UY" smtClean="0"/>
              <a:t>03/06/2016</a:t>
            </a:fld>
            <a:endParaRPr lang="es-UY"/>
          </a:p>
        </p:txBody>
      </p:sp>
      <p:sp>
        <p:nvSpPr>
          <p:cNvPr id="5" name="4 Marcador de pie de página"/>
          <p:cNvSpPr>
            <a:spLocks noGrp="1"/>
          </p:cNvSpPr>
          <p:nvPr>
            <p:ph type="ftr" sz="quarter" idx="11"/>
          </p:nvPr>
        </p:nvSpPr>
        <p:spPr/>
        <p:txBody>
          <a:bodyPr/>
          <a:lstStyle/>
          <a:p>
            <a:endParaRPr lang="es-UY"/>
          </a:p>
        </p:txBody>
      </p:sp>
      <p:sp>
        <p:nvSpPr>
          <p:cNvPr id="6" name="5 Marcador de número de diapositiva"/>
          <p:cNvSpPr>
            <a:spLocks noGrp="1"/>
          </p:cNvSpPr>
          <p:nvPr>
            <p:ph type="sldNum" sz="quarter" idx="12"/>
          </p:nvPr>
        </p:nvSpPr>
        <p:spPr/>
        <p:txBody>
          <a:bodyPr/>
          <a:lstStyle/>
          <a:p>
            <a:fld id="{D4513161-A318-4666-8A5B-194A22A17152}" type="slidenum">
              <a:rPr lang="es-UY" smtClean="0"/>
              <a:t>‹Nº›</a:t>
            </a:fld>
            <a:endParaRPr lang="es-UY"/>
          </a:p>
        </p:txBody>
      </p:sp>
    </p:spTree>
    <p:extLst>
      <p:ext uri="{BB962C8B-B14F-4D97-AF65-F5344CB8AC3E}">
        <p14:creationId xmlns:p14="http://schemas.microsoft.com/office/powerpoint/2010/main" val="4194159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contenido"/>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contenido"/>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4 Marcador de fecha"/>
          <p:cNvSpPr>
            <a:spLocks noGrp="1"/>
          </p:cNvSpPr>
          <p:nvPr>
            <p:ph type="dt" sz="half" idx="10"/>
          </p:nvPr>
        </p:nvSpPr>
        <p:spPr/>
        <p:txBody>
          <a:bodyPr/>
          <a:lstStyle/>
          <a:p>
            <a:r>
              <a:rPr lang="es-PE">
                <a:solidFill>
                  <a:prstClr val="black">
                    <a:tint val="75000"/>
                  </a:prstClr>
                </a:solidFill>
              </a:rPr>
              <a:t>10/12/2015</a:t>
            </a:r>
          </a:p>
        </p:txBody>
      </p:sp>
      <p:sp>
        <p:nvSpPr>
          <p:cNvPr id="6" name="5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7" name="6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1874322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4 Marcador de texto"/>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6 Marcador de fecha"/>
          <p:cNvSpPr>
            <a:spLocks noGrp="1"/>
          </p:cNvSpPr>
          <p:nvPr>
            <p:ph type="dt" sz="half" idx="10"/>
          </p:nvPr>
        </p:nvSpPr>
        <p:spPr/>
        <p:txBody>
          <a:bodyPr/>
          <a:lstStyle/>
          <a:p>
            <a:r>
              <a:rPr lang="es-PE">
                <a:solidFill>
                  <a:prstClr val="black">
                    <a:tint val="75000"/>
                  </a:prstClr>
                </a:solidFill>
              </a:rPr>
              <a:t>10/12/2015</a:t>
            </a:r>
          </a:p>
        </p:txBody>
      </p:sp>
      <p:sp>
        <p:nvSpPr>
          <p:cNvPr id="8" name="7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9" name="8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580848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E"/>
          </a:p>
        </p:txBody>
      </p:sp>
      <p:sp>
        <p:nvSpPr>
          <p:cNvPr id="3" name="2 Marcador de fecha"/>
          <p:cNvSpPr>
            <a:spLocks noGrp="1"/>
          </p:cNvSpPr>
          <p:nvPr>
            <p:ph type="dt" sz="half" idx="10"/>
          </p:nvPr>
        </p:nvSpPr>
        <p:spPr/>
        <p:txBody>
          <a:bodyPr/>
          <a:lstStyle/>
          <a:p>
            <a:r>
              <a:rPr lang="es-PE">
                <a:solidFill>
                  <a:prstClr val="black">
                    <a:tint val="75000"/>
                  </a:prstClr>
                </a:solidFill>
              </a:rPr>
              <a:t>10/12/2015</a:t>
            </a:r>
          </a:p>
        </p:txBody>
      </p:sp>
      <p:sp>
        <p:nvSpPr>
          <p:cNvPr id="4" name="3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5" name="4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3735794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r>
              <a:rPr lang="es-PE">
                <a:solidFill>
                  <a:prstClr val="black">
                    <a:tint val="75000"/>
                  </a:prstClr>
                </a:solidFill>
              </a:rPr>
              <a:t>10/12/2015</a:t>
            </a:r>
          </a:p>
        </p:txBody>
      </p:sp>
      <p:sp>
        <p:nvSpPr>
          <p:cNvPr id="3" name="2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4" name="3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1482361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0"/>
            <a:ext cx="3008313" cy="1162050"/>
          </a:xfrm>
        </p:spPr>
        <p:txBody>
          <a:bodyPr anchor="b"/>
          <a:lstStyle>
            <a:lvl1pPr algn="l">
              <a:defRPr sz="2000" b="1"/>
            </a:lvl1pPr>
          </a:lstStyle>
          <a:p>
            <a:r>
              <a:rPr lang="es-ES"/>
              <a:t>Haga clic para modificar el estilo de título del patrón</a:t>
            </a:r>
            <a:endParaRPr lang="es-PE"/>
          </a:p>
        </p:txBody>
      </p:sp>
      <p:sp>
        <p:nvSpPr>
          <p:cNvPr id="3" name="2 Marcador de contenido"/>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texto"/>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r>
              <a:rPr lang="es-PE">
                <a:solidFill>
                  <a:prstClr val="black">
                    <a:tint val="75000"/>
                  </a:prstClr>
                </a:solidFill>
              </a:rPr>
              <a:t>10/12/2015</a:t>
            </a:r>
          </a:p>
        </p:txBody>
      </p:sp>
      <p:sp>
        <p:nvSpPr>
          <p:cNvPr id="6" name="5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7" name="6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72821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r>
              <a:rPr lang="es-PE">
                <a:solidFill>
                  <a:prstClr val="black">
                    <a:tint val="75000"/>
                  </a:prstClr>
                </a:solidFill>
              </a:rPr>
              <a:t>10/12/2015</a:t>
            </a:r>
          </a:p>
        </p:txBody>
      </p:sp>
      <p:sp>
        <p:nvSpPr>
          <p:cNvPr id="6" name="5 Marcador de pie de página"/>
          <p:cNvSpPr>
            <a:spLocks noGrp="1"/>
          </p:cNvSpPr>
          <p:nvPr>
            <p:ph type="ftr" sz="quarter" idx="11"/>
          </p:nvPr>
        </p:nvSpPr>
        <p:spPr/>
        <p:txBody>
          <a:bodyPr/>
          <a:lstStyle/>
          <a:p>
            <a:r>
              <a:rPr lang="es-PE">
                <a:solidFill>
                  <a:prstClr val="black">
                    <a:tint val="75000"/>
                  </a:prstClr>
                </a:solidFill>
              </a:rPr>
              <a:t>Nicole Bernex. CIGA/PUCP - GWP</a:t>
            </a:r>
          </a:p>
        </p:txBody>
      </p:sp>
      <p:sp>
        <p:nvSpPr>
          <p:cNvPr id="7" name="6 Marcador de número de diapositiva"/>
          <p:cNvSpPr>
            <a:spLocks noGrp="1"/>
          </p:cNvSpPr>
          <p:nvPr>
            <p:ph type="sldNum" sz="quarter" idx="12"/>
          </p:nvPr>
        </p:nvSpPr>
        <p:spPr/>
        <p:txBody>
          <a:body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787107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2 Marcador de texto"/>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PE">
                <a:solidFill>
                  <a:prstClr val="black">
                    <a:tint val="75000"/>
                  </a:prstClr>
                </a:solidFill>
              </a:rPr>
              <a:t>10/12/2015</a:t>
            </a:r>
          </a:p>
        </p:txBody>
      </p:sp>
      <p:sp>
        <p:nvSpPr>
          <p:cNvPr id="5" name="4 Marcador de pie de página"/>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PE">
                <a:solidFill>
                  <a:prstClr val="black">
                    <a:tint val="75000"/>
                  </a:prstClr>
                </a:solidFill>
              </a:rPr>
              <a:t>Nicole Bernex. CIGA/PUCP - GWP</a:t>
            </a:r>
          </a:p>
        </p:txBody>
      </p:sp>
      <p:sp>
        <p:nvSpPr>
          <p:cNvPr id="6" name="5 Marcador de número de diapositiva"/>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0157966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PE">
                <a:solidFill>
                  <a:prstClr val="black">
                    <a:tint val="75000"/>
                  </a:prstClr>
                </a:solidFill>
              </a:rPr>
              <a:t>10/12/2015</a:t>
            </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PE">
                <a:solidFill>
                  <a:prstClr val="black">
                    <a:tint val="75000"/>
                  </a:prstClr>
                </a:solidFill>
              </a:rPr>
              <a:t>Nicole Bernex. CIGA/PUCP - GWP</a:t>
            </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E30BB3-8182-42DE-8713-FD405AE84A40}" type="slidenum">
              <a:rPr lang="es-PE" smtClean="0">
                <a:solidFill>
                  <a:prstClr val="black">
                    <a:tint val="75000"/>
                  </a:prstClr>
                </a:solidFill>
              </a:rPr>
              <a:pPr/>
              <a:t>‹Nº›</a:t>
            </a:fld>
            <a:endParaRPr lang="es-PE">
              <a:solidFill>
                <a:prstClr val="black">
                  <a:tint val="75000"/>
                </a:prstClr>
              </a:solidFill>
            </a:endParaRPr>
          </a:p>
        </p:txBody>
      </p:sp>
    </p:spTree>
    <p:extLst>
      <p:ext uri="{BB962C8B-B14F-4D97-AF65-F5344CB8AC3E}">
        <p14:creationId xmlns:p14="http://schemas.microsoft.com/office/powerpoint/2010/main" val="223759087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UY"/>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A53F1F-C275-4677-AC34-DFEA7584F54C}" type="datetimeFigureOut">
              <a:rPr lang="es-UY" smtClean="0"/>
              <a:t>03/06/2016</a:t>
            </a:fld>
            <a:endParaRPr lang="es-UY"/>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Y"/>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513161-A318-4666-8A5B-194A22A17152}" type="slidenum">
              <a:rPr lang="es-UY" smtClean="0"/>
              <a:t>‹Nº›</a:t>
            </a:fld>
            <a:endParaRPr lang="es-UY"/>
          </a:p>
        </p:txBody>
      </p:sp>
    </p:spTree>
    <p:extLst>
      <p:ext uri="{BB962C8B-B14F-4D97-AF65-F5344CB8AC3E}">
        <p14:creationId xmlns:p14="http://schemas.microsoft.com/office/powerpoint/2010/main" val="18962542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gif"/><Relationship Id="rId7" Type="http://schemas.openxmlformats.org/officeDocument/2006/relationships/image" Target="../media/image5.gif"/><Relationship Id="rId12" Type="http://schemas.openxmlformats.org/officeDocument/2006/relationships/image" Target="../media/image10.png"/><Relationship Id="rId2" Type="http://schemas.openxmlformats.org/officeDocument/2006/relationships/hyperlink" Target="http://www.pucp.edu.pe/" TargetMode="External"/><Relationship Id="rId1" Type="http://schemas.openxmlformats.org/officeDocument/2006/relationships/slideLayout" Target="../slideLayouts/slideLayout29.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1 Título"/>
          <p:cNvSpPr txBox="1">
            <a:spLocks/>
          </p:cNvSpPr>
          <p:nvPr/>
        </p:nvSpPr>
        <p:spPr>
          <a:xfrm>
            <a:off x="725471" y="2877448"/>
            <a:ext cx="7563855" cy="2224879"/>
          </a:xfrm>
          <a:prstGeom prst="rect">
            <a:avLst/>
          </a:prstGeom>
          <a:gradFill flip="none" rotWithShape="1">
            <a:gsLst>
              <a:gs pos="0">
                <a:srgbClr val="0099FF">
                  <a:tint val="66000"/>
                  <a:satMod val="160000"/>
                </a:srgbClr>
              </a:gs>
              <a:gs pos="50000">
                <a:srgbClr val="0099FF">
                  <a:tint val="44500"/>
                  <a:satMod val="160000"/>
                </a:srgbClr>
              </a:gs>
              <a:gs pos="100000">
                <a:srgbClr val="0099FF">
                  <a:tint val="23500"/>
                  <a:satMod val="160000"/>
                </a:srgbClr>
              </a:gs>
            </a:gsLst>
            <a:path path="circle">
              <a:fillToRect l="100000" b="100000"/>
            </a:path>
            <a:tileRect t="-100000" r="-100000"/>
          </a:gra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PE" altLang="es-PE" sz="2600" b="1" dirty="0">
                <a:solidFill>
                  <a:srgbClr val="4F81BD"/>
                </a:solidFill>
                <a:effectLst>
                  <a:outerShdw blurRad="38100" dist="38100" dir="2700000" algn="tl">
                    <a:srgbClr val="000000">
                      <a:alpha val="43137"/>
                    </a:srgbClr>
                  </a:outerShdw>
                </a:effectLst>
                <a:latin typeface="Arial" pitchFamily="34" charset="0"/>
                <a:ea typeface="+mn-ea"/>
                <a:cs typeface="Arial" pitchFamily="34" charset="0"/>
                <a:sym typeface="Arial" pitchFamily="34" charset="0"/>
              </a:rPr>
              <a:t>Water, Climate and Development Programme-WACDEP</a:t>
            </a:r>
            <a:endParaRPr kumimoji="0" lang="es-PE" altLang="es-PE" sz="2600" b="1"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Arial" pitchFamily="34" charset="0"/>
              <a:ea typeface="+mn-ea"/>
              <a:cs typeface="Arial" pitchFamily="34" charset="0"/>
              <a:sym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PE" altLang="es-PE" sz="1800" b="1" i="0" u="none" strike="noStrike" kern="1200" cap="none" spc="0" normalizeH="0" baseline="0" noProof="0" dirty="0">
                <a:ln>
                  <a:noFill/>
                </a:ln>
                <a:solidFill>
                  <a:srgbClr val="4F81BD"/>
                </a:solidFill>
                <a:effectLst/>
                <a:uLnTx/>
                <a:uFillTx/>
                <a:latin typeface="Arial" pitchFamily="34" charset="0"/>
                <a:ea typeface="+mn-ea"/>
                <a:cs typeface="Arial" pitchFamily="34" charset="0"/>
                <a:sym typeface="Arial" pitchFamily="34" charset="0"/>
              </a:rPr>
              <a:t>            </a:t>
            </a:r>
            <a:endParaRPr lang="es-PE" altLang="es-PE" sz="2800" b="1" dirty="0">
              <a:solidFill>
                <a:srgbClr val="4F81BD"/>
              </a:solidFill>
              <a:latin typeface="Arial" pitchFamily="34" charset="0"/>
              <a:ea typeface="+mn-ea"/>
              <a:cs typeface="Arial" pitchFamily="34" charset="0"/>
              <a:sym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PE" altLang="es-PE" sz="2000" b="1" i="0" u="none" strike="noStrike" kern="1200" cap="none" spc="0" normalizeH="0" baseline="0" noProof="0" dirty="0">
                <a:ln>
                  <a:noFill/>
                </a:ln>
                <a:solidFill>
                  <a:srgbClr val="4F81BD"/>
                </a:solidFill>
                <a:effectLst/>
                <a:uLnTx/>
                <a:uFillTx/>
                <a:latin typeface="Arial" pitchFamily="34" charset="0"/>
                <a:ea typeface="+mn-ea"/>
                <a:cs typeface="Arial" pitchFamily="34" charset="0"/>
                <a:sym typeface="Arial" pitchFamily="34" charset="0"/>
              </a:rPr>
              <a:t>“Improves the cross-sectoral </a:t>
            </a:r>
            <a:r>
              <a:rPr kumimoji="0" lang="es-PE" altLang="es-PE" sz="2000" b="1" i="0" u="none" strike="noStrike" kern="1200" cap="none" spc="0" normalizeH="0" baseline="0" noProof="0" dirty="0" err="1">
                <a:ln>
                  <a:noFill/>
                </a:ln>
                <a:solidFill>
                  <a:srgbClr val="4F81BD"/>
                </a:solidFill>
                <a:effectLst/>
                <a:uLnTx/>
                <a:uFillTx/>
                <a:latin typeface="Arial" pitchFamily="34" charset="0"/>
                <a:ea typeface="+mn-ea"/>
                <a:cs typeface="Arial" pitchFamily="34" charset="0"/>
                <a:sym typeface="Arial" pitchFamily="34" charset="0"/>
              </a:rPr>
              <a:t>interaction</a:t>
            </a:r>
            <a:r>
              <a:rPr kumimoji="0" lang="es-PE" altLang="es-PE" sz="2000" b="1" i="0" u="none" strike="noStrike" kern="1200" cap="none" spc="0" normalizeH="0" baseline="0" noProof="0" dirty="0">
                <a:ln>
                  <a:noFill/>
                </a:ln>
                <a:solidFill>
                  <a:srgbClr val="4F81BD"/>
                </a:solidFill>
                <a:effectLst/>
                <a:uLnTx/>
                <a:uFillTx/>
                <a:latin typeface="Arial" pitchFamily="34" charset="0"/>
                <a:ea typeface="+mn-ea"/>
                <a:cs typeface="Arial" pitchFamily="34" charset="0"/>
                <a:sym typeface="Arial" pitchFamily="34" charset="0"/>
              </a:rPr>
              <a:t> for </a:t>
            </a:r>
            <a:r>
              <a:rPr kumimoji="0" lang="es-PE" altLang="es-PE" sz="2000" b="1" i="0" u="none" strike="noStrike" kern="1200" cap="none" spc="0" normalizeH="0" baseline="0" noProof="0" dirty="0" err="1">
                <a:ln>
                  <a:noFill/>
                </a:ln>
                <a:solidFill>
                  <a:srgbClr val="4F81BD"/>
                </a:solidFill>
                <a:effectLst/>
                <a:uLnTx/>
                <a:uFillTx/>
                <a:latin typeface="Arial" pitchFamily="34" charset="0"/>
                <a:ea typeface="+mn-ea"/>
                <a:cs typeface="Arial" pitchFamily="34" charset="0"/>
                <a:sym typeface="Arial" pitchFamily="34" charset="0"/>
              </a:rPr>
              <a:t>building</a:t>
            </a:r>
            <a:r>
              <a:rPr kumimoji="0" lang="es-PE" altLang="es-PE" sz="2000" b="1" i="0" u="none" strike="noStrike" kern="1200" cap="none" spc="0" normalizeH="0" baseline="0" noProof="0" dirty="0">
                <a:ln>
                  <a:noFill/>
                </a:ln>
                <a:solidFill>
                  <a:srgbClr val="4F81BD"/>
                </a:solidFill>
                <a:effectLst/>
                <a:uLnTx/>
                <a:uFillTx/>
                <a:latin typeface="Arial" pitchFamily="34" charset="0"/>
                <a:ea typeface="+mn-ea"/>
                <a:cs typeface="Arial" pitchFamily="34" charset="0"/>
                <a:sym typeface="Arial" pitchFamily="34" charset="0"/>
              </a:rPr>
              <a:t> </a:t>
            </a:r>
            <a:r>
              <a:rPr kumimoji="0" lang="es-PE" altLang="es-PE" sz="2000" b="1" i="0" u="none" strike="noStrike" kern="1200" cap="none" spc="0" normalizeH="0" baseline="0" noProof="0" dirty="0" err="1">
                <a:ln>
                  <a:noFill/>
                </a:ln>
                <a:solidFill>
                  <a:srgbClr val="4F81BD"/>
                </a:solidFill>
                <a:effectLst/>
                <a:uLnTx/>
                <a:uFillTx/>
                <a:latin typeface="Arial" pitchFamily="34" charset="0"/>
                <a:ea typeface="+mn-ea"/>
                <a:cs typeface="Arial" pitchFamily="34" charset="0"/>
                <a:sym typeface="Arial" pitchFamily="34" charset="0"/>
              </a:rPr>
              <a:t>resilience</a:t>
            </a:r>
            <a:r>
              <a:rPr kumimoji="0" lang="es-PE" altLang="es-PE" sz="2000" b="1" i="0" u="none" strike="noStrike" kern="1200" cap="none" spc="0" normalizeH="0" baseline="0" noProof="0" dirty="0">
                <a:ln>
                  <a:noFill/>
                </a:ln>
                <a:solidFill>
                  <a:srgbClr val="4F81BD"/>
                </a:solidFill>
                <a:effectLst/>
                <a:uLnTx/>
                <a:uFillTx/>
                <a:latin typeface="Arial" pitchFamily="34" charset="0"/>
                <a:ea typeface="+mn-ea"/>
                <a:cs typeface="Arial" pitchFamily="34" charset="0"/>
                <a:sym typeface="Arial" pitchFamily="34" charset="0"/>
              </a:rPr>
              <a:t> to </a:t>
            </a:r>
            <a:r>
              <a:rPr kumimoji="0" lang="es-PE" altLang="es-PE" sz="2000" b="1" i="0" u="none" strike="noStrike" kern="1200" cap="none" spc="0" normalizeH="0" baseline="0" noProof="0" dirty="0" err="1">
                <a:ln>
                  <a:noFill/>
                </a:ln>
                <a:solidFill>
                  <a:srgbClr val="4F81BD"/>
                </a:solidFill>
                <a:effectLst/>
                <a:uLnTx/>
                <a:uFillTx/>
                <a:latin typeface="Arial" pitchFamily="34" charset="0"/>
                <a:ea typeface="+mn-ea"/>
                <a:cs typeface="Arial" pitchFamily="34" charset="0"/>
                <a:sym typeface="Arial" pitchFamily="34" charset="0"/>
              </a:rPr>
              <a:t>climate</a:t>
            </a:r>
            <a:r>
              <a:rPr kumimoji="0" lang="es-PE" altLang="es-PE" sz="2000" b="1" i="0" u="none" strike="noStrike" kern="1200" cap="none" spc="0" normalizeH="0" baseline="0" noProof="0" dirty="0">
                <a:ln>
                  <a:noFill/>
                </a:ln>
                <a:solidFill>
                  <a:srgbClr val="4F81BD"/>
                </a:solidFill>
                <a:effectLst/>
                <a:uLnTx/>
                <a:uFillTx/>
                <a:latin typeface="Arial" pitchFamily="34" charset="0"/>
                <a:ea typeface="+mn-ea"/>
                <a:cs typeface="Arial" pitchFamily="34" charset="0"/>
                <a:sym typeface="Arial" pitchFamily="34" charset="0"/>
              </a:rPr>
              <a:t> </a:t>
            </a:r>
            <a:r>
              <a:rPr kumimoji="0" lang="es-PE" altLang="es-PE" sz="2000" b="1" i="0" u="none" strike="noStrike" kern="1200" cap="none" spc="0" normalizeH="0" baseline="0" noProof="0" dirty="0" err="1">
                <a:ln>
                  <a:noFill/>
                </a:ln>
                <a:solidFill>
                  <a:srgbClr val="4F81BD"/>
                </a:solidFill>
                <a:effectLst/>
                <a:uLnTx/>
                <a:uFillTx/>
                <a:latin typeface="Arial" pitchFamily="34" charset="0"/>
                <a:ea typeface="+mn-ea"/>
                <a:cs typeface="Arial" pitchFamily="34" charset="0"/>
                <a:sym typeface="Arial" pitchFamily="34" charset="0"/>
              </a:rPr>
              <a:t>change</a:t>
            </a:r>
            <a:r>
              <a:rPr kumimoji="0" lang="es-PE" altLang="es-PE" sz="2000" b="1" i="0" u="none" strike="noStrike" kern="1200" cap="none" spc="0" normalizeH="0" baseline="0" noProof="0" dirty="0">
                <a:ln>
                  <a:noFill/>
                </a:ln>
                <a:solidFill>
                  <a:srgbClr val="4F81BD"/>
                </a:solidFill>
                <a:effectLst/>
                <a:uLnTx/>
                <a:uFillTx/>
                <a:latin typeface="Arial" pitchFamily="34" charset="0"/>
                <a:ea typeface="+mn-ea"/>
                <a:cs typeface="Arial" pitchFamily="34" charset="0"/>
                <a:sym typeface="Arial" pitchFamily="34" charset="0"/>
              </a:rPr>
              <a:t> </a:t>
            </a:r>
            <a:r>
              <a:rPr lang="es-PE" altLang="es-PE" sz="2000" b="1" dirty="0">
                <a:solidFill>
                  <a:srgbClr val="4F81BD"/>
                </a:solidFill>
                <a:latin typeface="Arial" pitchFamily="34" charset="0"/>
                <a:ea typeface="+mn-ea"/>
                <a:cs typeface="Arial" pitchFamily="34" charset="0"/>
                <a:sym typeface="Arial" pitchFamily="34" charset="0"/>
              </a:rPr>
              <a:t>and </a:t>
            </a:r>
            <a:r>
              <a:rPr lang="es-PE" altLang="es-PE" sz="2000" b="1" dirty="0" err="1">
                <a:solidFill>
                  <a:srgbClr val="4F81BD"/>
                </a:solidFill>
                <a:latin typeface="Arial" pitchFamily="34" charset="0"/>
                <a:ea typeface="+mn-ea"/>
                <a:cs typeface="Arial" pitchFamily="34" charset="0"/>
                <a:sym typeface="Arial" pitchFamily="34" charset="0"/>
              </a:rPr>
              <a:t>water</a:t>
            </a:r>
            <a:r>
              <a:rPr lang="es-PE" altLang="es-PE" sz="2000" b="1" dirty="0">
                <a:solidFill>
                  <a:srgbClr val="4F81BD"/>
                </a:solidFill>
                <a:latin typeface="Arial" pitchFamily="34" charset="0"/>
                <a:ea typeface="+mn-ea"/>
                <a:cs typeface="Arial" pitchFamily="34" charset="0"/>
                <a:sym typeface="Arial" pitchFamily="34" charset="0"/>
              </a:rPr>
              <a:t> </a:t>
            </a:r>
            <a:r>
              <a:rPr lang="es-PE" altLang="es-PE" sz="2000" b="1" dirty="0" err="1">
                <a:solidFill>
                  <a:srgbClr val="4F81BD"/>
                </a:solidFill>
                <a:latin typeface="Arial" pitchFamily="34" charset="0"/>
                <a:ea typeface="+mn-ea"/>
                <a:cs typeface="Arial" pitchFamily="34" charset="0"/>
                <a:sym typeface="Arial" pitchFamily="34" charset="0"/>
              </a:rPr>
              <a:t>security</a:t>
            </a:r>
            <a:r>
              <a:rPr lang="es-PE" altLang="es-PE" sz="2000" b="1" dirty="0">
                <a:solidFill>
                  <a:srgbClr val="4F81BD"/>
                </a:solidFill>
                <a:latin typeface="Arial" pitchFamily="34" charset="0"/>
                <a:ea typeface="+mn-ea"/>
                <a:cs typeface="Arial" pitchFamily="34" charset="0"/>
                <a:sym typeface="Arial" pitchFamily="34" charset="0"/>
              </a:rPr>
              <a:t> in the sub-</a:t>
            </a:r>
            <a:r>
              <a:rPr lang="es-PE" altLang="es-PE" sz="2000" b="1" dirty="0" err="1">
                <a:solidFill>
                  <a:srgbClr val="4F81BD"/>
                </a:solidFill>
                <a:latin typeface="Arial" pitchFamily="34" charset="0"/>
                <a:ea typeface="+mn-ea"/>
                <a:cs typeface="Arial" pitchFamily="34" charset="0"/>
                <a:sym typeface="Arial" pitchFamily="34" charset="0"/>
              </a:rPr>
              <a:t>basin</a:t>
            </a:r>
            <a:r>
              <a:rPr lang="es-PE" altLang="es-PE" sz="2000" b="1" dirty="0">
                <a:solidFill>
                  <a:srgbClr val="4F81BD"/>
                </a:solidFill>
                <a:latin typeface="Arial" pitchFamily="34" charset="0"/>
                <a:ea typeface="+mn-ea"/>
                <a:cs typeface="Arial" pitchFamily="34" charset="0"/>
                <a:sym typeface="Arial" pitchFamily="34" charset="0"/>
              </a:rPr>
              <a:t> of Santa Eulalia</a:t>
            </a:r>
            <a:r>
              <a:rPr kumimoji="0" lang="es-PE" altLang="es-PE" sz="2000" b="1" i="0" u="none" strike="noStrike" kern="1200" cap="none" spc="0" normalizeH="0" baseline="0" noProof="0" dirty="0">
                <a:ln>
                  <a:noFill/>
                </a:ln>
                <a:solidFill>
                  <a:srgbClr val="4F81BD"/>
                </a:solidFill>
                <a:effectLst/>
                <a:uLnTx/>
                <a:uFillTx/>
                <a:latin typeface="Arial" pitchFamily="34" charset="0"/>
                <a:ea typeface="+mn-ea"/>
                <a:cs typeface="Arial" pitchFamily="34" charset="0"/>
                <a:sym typeface="Arial" pitchFamily="34" charset="0"/>
              </a:rPr>
              <a:t>”</a:t>
            </a:r>
            <a:endParaRPr kumimoji="0" lang="es-PE" sz="2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2" name="CuadroTexto 1"/>
          <p:cNvSpPr txBox="1"/>
          <p:nvPr/>
        </p:nvSpPr>
        <p:spPr>
          <a:xfrm>
            <a:off x="5899386" y="5452537"/>
            <a:ext cx="2513175" cy="923330"/>
          </a:xfrm>
          <a:prstGeom prst="rect">
            <a:avLst/>
          </a:prstGeom>
          <a:noFill/>
        </p:spPr>
        <p:txBody>
          <a:bodyPr wrap="square" rtlCol="0">
            <a:spAutoFit/>
          </a:bodyPr>
          <a:lstStyle/>
          <a:p>
            <a:r>
              <a:rPr lang="es-UY" dirty="0">
                <a:solidFill>
                  <a:srgbClr val="002060"/>
                </a:solidFill>
              </a:rPr>
              <a:t>Lucía Matteo</a:t>
            </a:r>
          </a:p>
          <a:p>
            <a:r>
              <a:rPr lang="es-UY" dirty="0">
                <a:solidFill>
                  <a:srgbClr val="002060"/>
                </a:solidFill>
              </a:rPr>
              <a:t>Regional </a:t>
            </a:r>
            <a:r>
              <a:rPr lang="es-UY" dirty="0" err="1">
                <a:solidFill>
                  <a:srgbClr val="002060"/>
                </a:solidFill>
              </a:rPr>
              <a:t>Coordinator</a:t>
            </a:r>
            <a:endParaRPr lang="es-UY" dirty="0">
              <a:solidFill>
                <a:srgbClr val="002060"/>
              </a:solidFill>
            </a:endParaRPr>
          </a:p>
          <a:p>
            <a:r>
              <a:rPr lang="es-UY" dirty="0">
                <a:solidFill>
                  <a:srgbClr val="002060"/>
                </a:solidFill>
              </a:rPr>
              <a:t>GWP Sudamérica</a:t>
            </a:r>
          </a:p>
        </p:txBody>
      </p:sp>
      <p:sp>
        <p:nvSpPr>
          <p:cNvPr id="3" name="CuadroTexto 2"/>
          <p:cNvSpPr txBox="1"/>
          <p:nvPr/>
        </p:nvSpPr>
        <p:spPr>
          <a:xfrm>
            <a:off x="933579" y="5452537"/>
            <a:ext cx="4214485" cy="923330"/>
          </a:xfrm>
          <a:prstGeom prst="rect">
            <a:avLst/>
          </a:prstGeom>
          <a:noFill/>
        </p:spPr>
        <p:txBody>
          <a:bodyPr wrap="square" rtlCol="0">
            <a:spAutoFit/>
          </a:bodyPr>
          <a:lstStyle/>
          <a:p>
            <a:r>
              <a:rPr lang="es-UY" dirty="0">
                <a:solidFill>
                  <a:srgbClr val="002060"/>
                </a:solidFill>
              </a:rPr>
              <a:t>19 </a:t>
            </a:r>
            <a:r>
              <a:rPr lang="es-UY" dirty="0" err="1">
                <a:solidFill>
                  <a:srgbClr val="002060"/>
                </a:solidFill>
              </a:rPr>
              <a:t>may</a:t>
            </a:r>
            <a:r>
              <a:rPr lang="es-UY" dirty="0">
                <a:solidFill>
                  <a:srgbClr val="002060"/>
                </a:solidFill>
              </a:rPr>
              <a:t> ,2016</a:t>
            </a:r>
          </a:p>
          <a:p>
            <a:r>
              <a:rPr lang="en-US" dirty="0">
                <a:solidFill>
                  <a:srgbClr val="002060"/>
                </a:solidFill>
              </a:rPr>
              <a:t>Workshop "Sustainable and Resilient Municipalities" ( </a:t>
            </a:r>
            <a:r>
              <a:rPr lang="en-US" dirty="0" err="1">
                <a:solidFill>
                  <a:srgbClr val="002060"/>
                </a:solidFill>
              </a:rPr>
              <a:t>Mdeo</a:t>
            </a:r>
            <a:r>
              <a:rPr lang="en-US" dirty="0">
                <a:solidFill>
                  <a:srgbClr val="002060"/>
                </a:solidFill>
              </a:rPr>
              <a:t> , 16-20 May)</a:t>
            </a:r>
            <a:endParaRPr lang="es-UY" dirty="0">
              <a:solidFill>
                <a:srgbClr val="002060"/>
              </a:solidFill>
            </a:endParaRPr>
          </a:p>
        </p:txBody>
      </p:sp>
      <p:grpSp>
        <p:nvGrpSpPr>
          <p:cNvPr id="49" name="Grupo 48"/>
          <p:cNvGrpSpPr/>
          <p:nvPr/>
        </p:nvGrpSpPr>
        <p:grpSpPr>
          <a:xfrm>
            <a:off x="596342" y="668812"/>
            <a:ext cx="7913077" cy="1893201"/>
            <a:chOff x="744250" y="3565629"/>
            <a:chExt cx="7913077" cy="1893201"/>
          </a:xfrm>
        </p:grpSpPr>
        <p:grpSp>
          <p:nvGrpSpPr>
            <p:cNvPr id="50" name="5 Grupo"/>
            <p:cNvGrpSpPr/>
            <p:nvPr/>
          </p:nvGrpSpPr>
          <p:grpSpPr>
            <a:xfrm>
              <a:off x="744250" y="3581388"/>
              <a:ext cx="7865598" cy="1877442"/>
              <a:chOff x="-55826" y="91682"/>
              <a:chExt cx="7242413" cy="1890676"/>
            </a:xfrm>
          </p:grpSpPr>
          <p:pic>
            <p:nvPicPr>
              <p:cNvPr id="52" name="Picture 2" descr="http://www.pucp.edu.pe/images/upload/homepage/logo/logo_ch.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715" y="210444"/>
                <a:ext cx="1440160" cy="413027"/>
              </a:xfrm>
              <a:prstGeom prst="rect">
                <a:avLst/>
              </a:prstGeom>
              <a:noFill/>
              <a:extLst>
                <a:ext uri="{909E8E84-426E-40DD-AFC4-6F175D3DCCD1}">
                  <a14:hiddenFill xmlns:a14="http://schemas.microsoft.com/office/drawing/2010/main">
                    <a:solidFill>
                      <a:srgbClr val="FFFFFF"/>
                    </a:solidFill>
                  </a14:hiddenFill>
                </a:ext>
              </a:extLst>
            </p:spPr>
          </p:pic>
          <p:pic>
            <p:nvPicPr>
              <p:cNvPr id="53" name="1 Imagen" descr="GWP South America freezone rgb.jpg"/>
              <p:cNvPicPr/>
              <p:nvPr/>
            </p:nvPicPr>
            <p:blipFill>
              <a:blip r:embed="rId4" cstate="print">
                <a:extLst>
                  <a:ext uri="{28A0092B-C50C-407E-A947-70E740481C1C}">
                    <a14:useLocalDpi xmlns:a14="http://schemas.microsoft.com/office/drawing/2010/main" val="0"/>
                  </a:ext>
                </a:extLst>
              </a:blip>
              <a:stretch>
                <a:fillRect/>
              </a:stretch>
            </p:blipFill>
            <p:spPr>
              <a:xfrm>
                <a:off x="-55826" y="147430"/>
                <a:ext cx="1800200" cy="576064"/>
              </a:xfrm>
              <a:prstGeom prst="rect">
                <a:avLst/>
              </a:prstGeom>
            </p:spPr>
          </p:pic>
          <p:pic>
            <p:nvPicPr>
              <p:cNvPr id="54" name="Picture 6" descr="http://proactivo.com.pe/wp-content/uploads/2013/12/Logo_AN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6369" y="91682"/>
                <a:ext cx="1152128" cy="63181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ttp://www.condesan.org/postrio20/wp-content/uploads/2012/11/minam.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0862"/>
              <a:stretch/>
            </p:blipFill>
            <p:spPr bwMode="auto">
              <a:xfrm>
                <a:off x="3386362" y="1443974"/>
                <a:ext cx="1794110" cy="43981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http://www.agualimpia.org/images/index_02.g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8506" b="15469"/>
              <a:stretch/>
            </p:blipFill>
            <p:spPr bwMode="auto">
              <a:xfrm>
                <a:off x="3641437" y="815164"/>
                <a:ext cx="1608650" cy="34655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4" descr="http://mcb.condesan.org/images/made/uploads/images/Logos/condesan_150_100.png"/>
              <p:cNvPicPr>
                <a:picLocks noChangeAspect="1" noChangeArrowheads="1"/>
              </p:cNvPicPr>
              <p:nvPr/>
            </p:nvPicPr>
            <p:blipFill rotWithShape="1">
              <a:blip r:embed="rId8">
                <a:extLst>
                  <a:ext uri="{28A0092B-C50C-407E-A947-70E740481C1C}">
                    <a14:useLocalDpi xmlns:a14="http://schemas.microsoft.com/office/drawing/2010/main" val="0"/>
                  </a:ext>
                </a:extLst>
              </a:blip>
              <a:srcRect t="26108" b="21091"/>
              <a:stretch/>
            </p:blipFill>
            <p:spPr bwMode="auto">
              <a:xfrm>
                <a:off x="5598899" y="1424533"/>
                <a:ext cx="1428750" cy="50293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6" descr="http://www.dybrealestate.com/images/viviend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35885" y="751368"/>
                <a:ext cx="1750702" cy="47414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8" descr="http://www.aep-peru.org/portal/images/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52" y="656236"/>
                <a:ext cx="1076325" cy="952500"/>
              </a:xfrm>
              <a:prstGeom prst="rect">
                <a:avLst/>
              </a:prstGeom>
              <a:noFill/>
              <a:extLst>
                <a:ext uri="{909E8E84-426E-40DD-AFC4-6F175D3DCCD1}">
                  <a14:hiddenFill xmlns:a14="http://schemas.microsoft.com/office/drawing/2010/main">
                    <a:solidFill>
                      <a:srgbClr val="FFFFFF"/>
                    </a:solidFill>
                  </a14:hiddenFill>
                </a:ext>
              </a:extLst>
            </p:spPr>
          </p:pic>
          <p:sp>
            <p:nvSpPr>
              <p:cNvPr id="60" name="14 Rectángulo"/>
              <p:cNvSpPr/>
              <p:nvPr/>
            </p:nvSpPr>
            <p:spPr>
              <a:xfrm>
                <a:off x="2610770" y="815164"/>
                <a:ext cx="1030667" cy="338554"/>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PE" sz="16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MMVSE</a:t>
                </a:r>
              </a:p>
            </p:txBody>
          </p:sp>
          <p:pic>
            <p:nvPicPr>
              <p:cNvPr id="61" name="Picture 4" descr="http://empleoymas.com/wp-content/uploads/2015/03/logo-agricultura.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75378" y="1345411"/>
                <a:ext cx="1583333" cy="63694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http://www.lamolina.edu.pe/admision/assets/images/2013/01/logo-unalm.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3785" y="868362"/>
                <a:ext cx="1561179" cy="35396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www.sunass.gob.pe/log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568" y="1609019"/>
                <a:ext cx="1372965" cy="352395"/>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Imagen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38078" y="3565629"/>
              <a:ext cx="1419249" cy="643149"/>
            </a:xfrm>
            <a:prstGeom prst="rect">
              <a:avLst/>
            </a:prstGeom>
          </p:spPr>
        </p:pic>
      </p:grpSp>
    </p:spTree>
    <p:extLst>
      <p:ext uri="{BB962C8B-B14F-4D97-AF65-F5344CB8AC3E}">
        <p14:creationId xmlns:p14="http://schemas.microsoft.com/office/powerpoint/2010/main" val="3934584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4468" y="2348880"/>
            <a:ext cx="5878662" cy="4408997"/>
          </a:xfrm>
          <a:prstGeom prst="rect">
            <a:avLst/>
          </a:prstGeom>
        </p:spPr>
      </p:pic>
      <p:sp>
        <p:nvSpPr>
          <p:cNvPr id="4" name="Rectángulo 3"/>
          <p:cNvSpPr/>
          <p:nvPr/>
        </p:nvSpPr>
        <p:spPr>
          <a:xfrm>
            <a:off x="919403" y="1340768"/>
            <a:ext cx="7128792"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342900" indent="-342900" algn="just">
              <a:buFont typeface="Arial" panose="020B0604020202020204" pitchFamily="34" charset="0"/>
              <a:buChar char="•"/>
            </a:pPr>
            <a:r>
              <a:rPr lang="en-US" sz="2400" kern="0" dirty="0">
                <a:solidFill>
                  <a:schemeClr val="tx2"/>
                </a:solidFill>
              </a:rPr>
              <a:t>Contribute to better water governance, demonstrating that coordinated and cross-sector interaction is possible in practice as an effective strategy for achieving water security and build resilience to climate change for the population, vital ecosystems and sustainable socio-economic development.</a:t>
            </a:r>
            <a:endParaRPr lang="es-UY" sz="2400" kern="0" dirty="0">
              <a:solidFill>
                <a:schemeClr val="tx2"/>
              </a:solidFill>
            </a:endParaRPr>
          </a:p>
        </p:txBody>
      </p:sp>
      <p:sp>
        <p:nvSpPr>
          <p:cNvPr id="5" name="Rectángulo 4"/>
          <p:cNvSpPr/>
          <p:nvPr/>
        </p:nvSpPr>
        <p:spPr>
          <a:xfrm>
            <a:off x="857131" y="482772"/>
            <a:ext cx="5238935" cy="523220"/>
          </a:xfrm>
          <a:prstGeom prst="rect">
            <a:avLst/>
          </a:prstGeom>
        </p:spPr>
        <p:txBody>
          <a:bodyPr wrap="none">
            <a:spAutoFit/>
          </a:bodyPr>
          <a:lstStyle/>
          <a:p>
            <a:r>
              <a:rPr lang="es-UY" sz="2800" b="1" kern="0" dirty="0">
                <a:solidFill>
                  <a:schemeClr val="tx2"/>
                </a:solidFill>
              </a:rPr>
              <a:t>Main goal of the pilot programme</a:t>
            </a:r>
          </a:p>
        </p:txBody>
      </p:sp>
    </p:spTree>
    <p:extLst>
      <p:ext uri="{BB962C8B-B14F-4D97-AF65-F5344CB8AC3E}">
        <p14:creationId xmlns:p14="http://schemas.microsoft.com/office/powerpoint/2010/main" val="2778343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063" t="2803" r="3559"/>
          <a:stretch/>
        </p:blipFill>
        <p:spPr bwMode="auto">
          <a:xfrm>
            <a:off x="611560" y="260827"/>
            <a:ext cx="7776864" cy="646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1786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43608" y="1112193"/>
            <a:ext cx="6840760" cy="5724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endParaRPr lang="es-UY" dirty="0"/>
          </a:p>
          <a:p>
            <a:pPr marL="342900" indent="-342900">
              <a:buFont typeface="+mj-lt"/>
              <a:buAutoNum type="arabicPeriod"/>
            </a:pPr>
            <a:r>
              <a:rPr lang="en-US" dirty="0"/>
              <a:t>Water security and climate resilience are integrated into decision-making processes and development planning in the Santa Eulalia sub-basin.</a:t>
            </a:r>
          </a:p>
          <a:p>
            <a:pPr marL="342900" indent="-342900">
              <a:buFont typeface="+mj-lt"/>
              <a:buAutoNum type="arabicPeriod"/>
            </a:pPr>
            <a:endParaRPr lang="en-US" dirty="0"/>
          </a:p>
          <a:p>
            <a:pPr marL="342900" indent="-342900">
              <a:buFont typeface="+mj-lt"/>
              <a:buAutoNum type="arabicPeriod"/>
            </a:pPr>
            <a:r>
              <a:rPr lang="en-US" dirty="0"/>
              <a:t>Investments ' no/low regrets' ** to improve water management are identified and formulated and funding agencies are committed to support these initiatives. </a:t>
            </a:r>
          </a:p>
          <a:p>
            <a:pPr marL="342900" indent="-342900">
              <a:buFont typeface="+mj-lt"/>
              <a:buAutoNum type="arabicPeriod"/>
            </a:pPr>
            <a:endParaRPr lang="en-US" dirty="0"/>
          </a:p>
          <a:p>
            <a:pPr marL="342900" indent="-342900">
              <a:buFont typeface="+mj-lt"/>
              <a:buAutoNum type="arabicPeriod"/>
            </a:pPr>
            <a:r>
              <a:rPr lang="en-US" dirty="0"/>
              <a:t>The governance and the interinstitutional coordination is improved to </a:t>
            </a:r>
            <a:r>
              <a:rPr lang="en-US" dirty="0" err="1"/>
              <a:t>bulid</a:t>
            </a:r>
            <a:r>
              <a:rPr lang="en-US" dirty="0"/>
              <a:t> climate resilient management models in the sub-basin of Santa Eulalia and in the Metropolitan region of Lima.</a:t>
            </a:r>
          </a:p>
          <a:p>
            <a:pPr marL="342900" indent="-342900">
              <a:buFont typeface="+mj-lt"/>
              <a:buAutoNum type="arabicPeriod"/>
            </a:pPr>
            <a:endParaRPr lang="en-US" dirty="0"/>
          </a:p>
          <a:p>
            <a:pPr marL="342900" indent="-342900">
              <a:buFont typeface="+mj-lt"/>
              <a:buAutoNum type="arabicPeriod"/>
            </a:pPr>
            <a:r>
              <a:rPr lang="en-US" dirty="0"/>
              <a:t>It manages to capture  greater flows of financing for the development of actions that promote climate resilience and contribute to water security and sustainability of the sub-basin of Santa Eulalia and the metropolitan region of Lima.</a:t>
            </a:r>
          </a:p>
          <a:p>
            <a:pPr marL="342900" indent="-342900">
              <a:buFont typeface="+mj-lt"/>
              <a:buAutoNum type="arabicPeriod"/>
            </a:pPr>
            <a:endParaRPr lang="es-UY" dirty="0"/>
          </a:p>
          <a:p>
            <a:r>
              <a:rPr lang="es-UY" sz="1400" dirty="0"/>
              <a:t>**</a:t>
            </a:r>
            <a:r>
              <a:rPr lang="en-US" sz="1400" dirty="0"/>
              <a:t>In the context of the Water and Climate </a:t>
            </a:r>
            <a:r>
              <a:rPr lang="en-US" sz="1400" dirty="0" err="1"/>
              <a:t>programme</a:t>
            </a:r>
            <a:r>
              <a:rPr lang="en-US" sz="1400" dirty="0"/>
              <a:t> in South America, the term "investments no / low regrets" refers to measures to be taken even in the absence of the negative effects of climate change</a:t>
            </a:r>
            <a:endParaRPr lang="es-UY" sz="1400" dirty="0"/>
          </a:p>
        </p:txBody>
      </p:sp>
      <p:sp>
        <p:nvSpPr>
          <p:cNvPr id="5" name="Rectángulo 4"/>
          <p:cNvSpPr/>
          <p:nvPr/>
        </p:nvSpPr>
        <p:spPr>
          <a:xfrm>
            <a:off x="1043608" y="476672"/>
            <a:ext cx="3651962" cy="523220"/>
          </a:xfrm>
          <a:prstGeom prst="rect">
            <a:avLst/>
          </a:prstGeom>
        </p:spPr>
        <p:txBody>
          <a:bodyPr wrap="none">
            <a:spAutoFit/>
          </a:bodyPr>
          <a:lstStyle/>
          <a:p>
            <a:r>
              <a:rPr lang="es-UY" sz="2800" b="1" kern="0" dirty="0">
                <a:solidFill>
                  <a:schemeClr val="tx2"/>
                </a:solidFill>
              </a:rPr>
              <a:t>Some expected results:</a:t>
            </a:r>
          </a:p>
        </p:txBody>
      </p:sp>
    </p:spTree>
    <p:extLst>
      <p:ext uri="{BB962C8B-B14F-4D97-AF65-F5344CB8AC3E}">
        <p14:creationId xmlns:p14="http://schemas.microsoft.com/office/powerpoint/2010/main" val="697677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55576" y="1556790"/>
            <a:ext cx="7560840" cy="4185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342900" indent="-342900">
              <a:buFont typeface="+mj-lt"/>
              <a:buAutoNum type="arabicPeriod" startAt="5"/>
            </a:pPr>
            <a:r>
              <a:rPr lang="en-US" sz="1900" dirty="0"/>
              <a:t>Santa Eulalia sub-basin actors implement 'green' and innovative solutions to face challenges of water security such as the supply of drinking water, food and energy to address climate change in communities. </a:t>
            </a:r>
          </a:p>
          <a:p>
            <a:pPr marL="342900" indent="-342900">
              <a:buFont typeface="+mj-lt"/>
              <a:buAutoNum type="arabicPeriod" startAt="5"/>
            </a:pPr>
            <a:endParaRPr lang="en-US" sz="1900" dirty="0"/>
          </a:p>
          <a:p>
            <a:pPr marL="342900" indent="-342900">
              <a:buFont typeface="+mj-lt"/>
              <a:buAutoNum type="arabicPeriod" startAt="5"/>
            </a:pPr>
            <a:r>
              <a:rPr lang="en-US" sz="1900" dirty="0"/>
              <a:t>A better understanding of the approach of IWRM as a key strategy for adaptation to climate change and economic development is reached and increases the involvement and commitment of stakeholders responsible for developing actions oriented towards an adaptive and efficient water management to climate change.</a:t>
            </a:r>
          </a:p>
          <a:p>
            <a:pPr marL="342900" indent="-342900">
              <a:buFont typeface="+mj-lt"/>
              <a:buAutoNum type="arabicPeriod" startAt="5"/>
            </a:pPr>
            <a:endParaRPr lang="es-UY" sz="1900" dirty="0"/>
          </a:p>
          <a:p>
            <a:pPr marL="342900" indent="-342900">
              <a:buFont typeface="+mj-lt"/>
              <a:buAutoNum type="arabicPeriod" startAt="5"/>
            </a:pPr>
            <a:r>
              <a:rPr lang="en-US" sz="1900" dirty="0"/>
              <a:t>Coordination and work of GWP network with partners and stakeholders is strengthened to integrate water security and climate resilience in sustainable development processes.</a:t>
            </a:r>
            <a:endParaRPr lang="es-UY" sz="1900" dirty="0"/>
          </a:p>
        </p:txBody>
      </p:sp>
      <p:sp>
        <p:nvSpPr>
          <p:cNvPr id="6" name="Rectángulo 5"/>
          <p:cNvSpPr/>
          <p:nvPr/>
        </p:nvSpPr>
        <p:spPr>
          <a:xfrm>
            <a:off x="611560" y="618951"/>
            <a:ext cx="3651962" cy="523220"/>
          </a:xfrm>
          <a:prstGeom prst="rect">
            <a:avLst/>
          </a:prstGeom>
        </p:spPr>
        <p:txBody>
          <a:bodyPr wrap="none">
            <a:spAutoFit/>
          </a:bodyPr>
          <a:lstStyle/>
          <a:p>
            <a:r>
              <a:rPr lang="es-UY" sz="2800" b="1" kern="0">
                <a:solidFill>
                  <a:schemeClr val="tx2"/>
                </a:solidFill>
              </a:rPr>
              <a:t>Some expected results:</a:t>
            </a:r>
            <a:endParaRPr lang="es-UY" sz="2800" b="1" kern="0" dirty="0">
              <a:solidFill>
                <a:schemeClr val="tx2"/>
              </a:solidFill>
            </a:endParaRPr>
          </a:p>
        </p:txBody>
      </p:sp>
    </p:spTree>
    <p:extLst>
      <p:ext uri="{BB962C8B-B14F-4D97-AF65-F5344CB8AC3E}">
        <p14:creationId xmlns:p14="http://schemas.microsoft.com/office/powerpoint/2010/main" val="661140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212539586"/>
              </p:ext>
            </p:extLst>
          </p:nvPr>
        </p:nvGraphicFramePr>
        <p:xfrm>
          <a:off x="611560" y="1196752"/>
          <a:ext cx="8208912" cy="5272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Rectángulo"/>
          <p:cNvSpPr/>
          <p:nvPr/>
        </p:nvSpPr>
        <p:spPr>
          <a:xfrm>
            <a:off x="1167333" y="4137259"/>
            <a:ext cx="941283"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2013</a:t>
            </a:r>
            <a:endParaRPr lang="es-E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6 Rectángulo"/>
          <p:cNvSpPr/>
          <p:nvPr/>
        </p:nvSpPr>
        <p:spPr>
          <a:xfrm>
            <a:off x="5940152" y="1916832"/>
            <a:ext cx="941284"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2015</a:t>
            </a:r>
            <a:endParaRPr lang="es-E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7 Rectángulo"/>
          <p:cNvSpPr/>
          <p:nvPr/>
        </p:nvSpPr>
        <p:spPr>
          <a:xfrm>
            <a:off x="2843808" y="2708920"/>
            <a:ext cx="941284"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2014</a:t>
            </a:r>
            <a:endParaRPr lang="es-ES"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9 Rectángulo"/>
          <p:cNvSpPr/>
          <p:nvPr/>
        </p:nvSpPr>
        <p:spPr>
          <a:xfrm>
            <a:off x="568693" y="891007"/>
            <a:ext cx="3616183"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PE"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WACDEP Stages</a:t>
            </a:r>
            <a:endParaRPr lang="es-PE"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780355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2916379" y="2187284"/>
            <a:ext cx="6227621" cy="4670716"/>
          </a:xfrm>
          <a:prstGeom prst="rect">
            <a:avLst/>
          </a:prstGeom>
        </p:spPr>
      </p:pic>
      <p:sp>
        <p:nvSpPr>
          <p:cNvPr id="4" name="1 Rectángulo"/>
          <p:cNvSpPr/>
          <p:nvPr/>
        </p:nvSpPr>
        <p:spPr>
          <a:xfrm>
            <a:off x="468542" y="620688"/>
            <a:ext cx="8640960" cy="4247317"/>
          </a:xfrm>
          <a:prstGeom prst="rect">
            <a:avLst/>
          </a:prstGeom>
        </p:spPr>
        <p:txBody>
          <a:bodyPr wrap="square">
            <a:spAutoFit/>
          </a:bodyPr>
          <a:lstStyle/>
          <a:p>
            <a:pPr lvl="0">
              <a:defRPr/>
            </a:pPr>
            <a:r>
              <a:rPr lang="en-US" sz="3600" b="1" kern="0" dirty="0">
                <a:solidFill>
                  <a:schemeClr val="tx2"/>
                </a:solidFill>
                <a:latin typeface="Myriad Pro"/>
              </a:rPr>
              <a:t>Three main lines of work:</a:t>
            </a:r>
            <a:endParaRPr kumimoji="0" lang="es-PE" sz="3600" b="1" i="0" u="none" strike="noStrike" kern="0" cap="none" spc="0" normalizeH="0" baseline="0" noProof="0" dirty="0">
              <a:ln>
                <a:noFill/>
              </a:ln>
              <a:solidFill>
                <a:schemeClr val="tx2"/>
              </a:solidFill>
              <a:effectLst/>
              <a:uLnTx/>
              <a:uFillTx/>
              <a:latin typeface="Myriad Pro"/>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PE" sz="3600" i="0" u="none" strike="noStrike" kern="0" cap="none" spc="0" normalizeH="0" baseline="0" noProof="0" dirty="0">
              <a:ln>
                <a:noFill/>
              </a:ln>
              <a:solidFill>
                <a:schemeClr val="tx2"/>
              </a:solidFill>
              <a:effectLst/>
              <a:uLnTx/>
              <a:uFillTx/>
              <a:latin typeface="Myriad Pro"/>
            </a:endParaRPr>
          </a:p>
          <a:p>
            <a:pPr marL="457200" lvl="0" indent="-457200">
              <a:buFont typeface="+mj-lt"/>
              <a:buAutoNum type="arabicPeriod"/>
              <a:defRPr/>
            </a:pPr>
            <a:r>
              <a:rPr lang="es-PE" sz="2900" kern="0" dirty="0">
                <a:solidFill>
                  <a:schemeClr val="tx2"/>
                </a:solidFill>
              </a:rPr>
              <a:t>IWRM planning process</a:t>
            </a:r>
            <a:endParaRPr kumimoji="0" lang="es-PE" sz="2900" i="0" u="none" strike="noStrike" kern="0" cap="none" spc="0" normalizeH="0" noProof="0" dirty="0">
              <a:ln>
                <a:noFill/>
              </a:ln>
              <a:solidFill>
                <a:schemeClr val="tx2"/>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mj-lt"/>
              <a:buAutoNum type="arabicPeriod"/>
              <a:tabLst/>
              <a:defRPr/>
            </a:pPr>
            <a:endParaRPr kumimoji="0" lang="es-PE" sz="2900" i="0" u="none" strike="noStrike" kern="0" cap="none" spc="0" normalizeH="0" baseline="0" noProof="0" dirty="0">
              <a:ln>
                <a:noFill/>
              </a:ln>
              <a:solidFill>
                <a:schemeClr val="tx2"/>
              </a:solidFill>
              <a:effectLst/>
              <a:uLnTx/>
              <a:uFillTx/>
            </a:endParaRPr>
          </a:p>
          <a:p>
            <a:pPr marL="457200" lvl="0" indent="-457200">
              <a:buFont typeface="+mj-lt"/>
              <a:buAutoNum type="arabicPeriod"/>
              <a:defRPr/>
            </a:pPr>
            <a:r>
              <a:rPr lang="es-PE" sz="2900" kern="0" dirty="0">
                <a:solidFill>
                  <a:schemeClr val="tx2"/>
                </a:solidFill>
              </a:rPr>
              <a:t>Rapprochem</a:t>
            </a:r>
            <a:r>
              <a:rPr lang="es-PE" sz="2900" kern="0" dirty="0">
                <a:solidFill>
                  <a:schemeClr val="bg1"/>
                </a:solidFill>
              </a:rPr>
              <a:t>ent between municipalities and </a:t>
            </a:r>
            <a:r>
              <a:rPr lang="es-PE" sz="2900" kern="0" dirty="0">
                <a:solidFill>
                  <a:schemeClr val="tx2"/>
                </a:solidFill>
              </a:rPr>
              <a:t>communities</a:t>
            </a:r>
          </a:p>
          <a:p>
            <a:pPr marL="457200" lvl="0" indent="-457200">
              <a:buFont typeface="+mj-lt"/>
              <a:buAutoNum type="arabicPeriod"/>
              <a:defRPr/>
            </a:pPr>
            <a:endParaRPr kumimoji="0" lang="es-PE" sz="2900" i="0" u="none" strike="noStrike" kern="0" cap="none" spc="0" normalizeH="0" baseline="0" noProof="0" dirty="0">
              <a:ln>
                <a:noFill/>
              </a:ln>
              <a:solidFill>
                <a:schemeClr val="bg1"/>
              </a:solidFill>
              <a:effectLst/>
              <a:uLnTx/>
              <a:uFillTx/>
            </a:endParaRPr>
          </a:p>
          <a:p>
            <a:pPr marL="457200" lvl="0" indent="-457200">
              <a:buFont typeface="+mj-lt"/>
              <a:buAutoNum type="arabicPeriod"/>
              <a:defRPr/>
            </a:pPr>
            <a:r>
              <a:rPr lang="es-PE" sz="2900" kern="0" dirty="0">
                <a:solidFill>
                  <a:schemeClr val="tx2"/>
                </a:solidFill>
              </a:rPr>
              <a:t>Payment for </a:t>
            </a:r>
            <a:r>
              <a:rPr lang="es-PE" sz="2900" kern="0" dirty="0">
                <a:solidFill>
                  <a:schemeClr val="bg1"/>
                </a:solidFill>
              </a:rPr>
              <a:t>ecosystem services</a:t>
            </a:r>
            <a:endParaRPr kumimoji="0" lang="es-PE" sz="2900" i="0" u="none" strike="noStrike" kern="0" cap="none" spc="0" normalizeH="0" baseline="0" noProof="0" dirty="0">
              <a:ln>
                <a:noFill/>
              </a:ln>
              <a:solidFill>
                <a:schemeClr val="bg1"/>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PE" sz="2400" b="1" i="0" u="none" strike="noStrike" kern="0" cap="none" spc="0" normalizeH="0" baseline="0" noProof="0" dirty="0">
              <a:ln>
                <a:noFill/>
              </a:ln>
              <a:solidFill>
                <a:srgbClr val="0070C0"/>
              </a:solidFill>
              <a:effectLst/>
              <a:uLnTx/>
              <a:uFillTx/>
              <a:latin typeface="Myriad Pro"/>
            </a:endParaRPr>
          </a:p>
        </p:txBody>
      </p:sp>
    </p:spTree>
    <p:extLst>
      <p:ext uri="{BB962C8B-B14F-4D97-AF65-F5344CB8AC3E}">
        <p14:creationId xmlns:p14="http://schemas.microsoft.com/office/powerpoint/2010/main" val="2295335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texto"/>
          <p:cNvSpPr>
            <a:spLocks noGrp="1"/>
          </p:cNvSpPr>
          <p:nvPr>
            <p:ph type="body" idx="1"/>
          </p:nvPr>
        </p:nvSpPr>
        <p:spPr>
          <a:xfrm>
            <a:off x="827584" y="990750"/>
            <a:ext cx="5620494" cy="639762"/>
          </a:xfrm>
        </p:spPr>
        <p:txBody>
          <a:bodyPr/>
          <a:lstStyle/>
          <a:p>
            <a:r>
              <a:rPr lang="es-PE" dirty="0"/>
              <a:t>September 2015</a:t>
            </a:r>
          </a:p>
        </p:txBody>
      </p:sp>
      <p:pic>
        <p:nvPicPr>
          <p:cNvPr id="7" name="6 Marcador de contenido"/>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219701" y="1954988"/>
            <a:ext cx="4648071" cy="4138308"/>
          </a:xfrm>
          <a:ln>
            <a:solidFill>
              <a:schemeClr val="accent1"/>
            </a:solidFill>
          </a:ln>
        </p:spPr>
      </p:pic>
      <p:sp>
        <p:nvSpPr>
          <p:cNvPr id="10" name="9 CuadroTexto"/>
          <p:cNvSpPr txBox="1"/>
          <p:nvPr/>
        </p:nvSpPr>
        <p:spPr>
          <a:xfrm>
            <a:off x="5220072" y="1898691"/>
            <a:ext cx="2880320" cy="3785652"/>
          </a:xfrm>
          <a:prstGeom prst="rect">
            <a:avLst/>
          </a:prstGeom>
          <a:solidFill>
            <a:schemeClr val="accent5">
              <a:lumMod val="20000"/>
              <a:lumOff val="80000"/>
            </a:schemeClr>
          </a:solidFill>
        </p:spPr>
        <p:txBody>
          <a:bodyPr wrap="square" rtlCol="0">
            <a:spAutoFit/>
          </a:bodyPr>
          <a:lstStyle/>
          <a:p>
            <a:r>
              <a:rPr lang="en-US" sz="2000" b="1" dirty="0">
                <a:solidFill>
                  <a:prstClr val="black"/>
                </a:solidFill>
              </a:rPr>
              <a:t>Formal recognition of WACDEP Committee</a:t>
            </a:r>
          </a:p>
          <a:p>
            <a:r>
              <a:rPr lang="en-US" sz="2000" b="1" dirty="0">
                <a:solidFill>
                  <a:prstClr val="black"/>
                </a:solidFill>
              </a:rPr>
              <a:t>by ANA</a:t>
            </a:r>
          </a:p>
          <a:p>
            <a:r>
              <a:rPr lang="en-US" sz="2000" b="1" dirty="0">
                <a:solidFill>
                  <a:prstClr val="black"/>
                </a:solidFill>
              </a:rPr>
              <a:t>Has given this initiative , originally from GWP, a "shared institutionality " , has improved ownership and the possibilities of sustainability of the actions in this sub-basin in the future.</a:t>
            </a:r>
            <a:endParaRPr lang="es-PE" sz="2000" b="1" dirty="0">
              <a:solidFill>
                <a:prstClr val="black"/>
              </a:solidFill>
            </a:endParaRPr>
          </a:p>
        </p:txBody>
      </p:sp>
      <p:sp>
        <p:nvSpPr>
          <p:cNvPr id="9" name="1 Rectángulo"/>
          <p:cNvSpPr/>
          <p:nvPr/>
        </p:nvSpPr>
        <p:spPr>
          <a:xfrm>
            <a:off x="755576" y="548680"/>
            <a:ext cx="6696744" cy="907941"/>
          </a:xfrm>
          <a:prstGeom prst="rect">
            <a:avLst/>
          </a:prstGeom>
        </p:spPr>
        <p:txBody>
          <a:bodyPr wrap="square">
            <a:spAutoFit/>
          </a:bodyPr>
          <a:lstStyle/>
          <a:p>
            <a:pPr marL="457200" lvl="0" indent="-457200">
              <a:buFont typeface="+mj-lt"/>
              <a:buAutoNum type="arabicPeriod"/>
              <a:defRPr/>
            </a:pPr>
            <a:r>
              <a:rPr lang="es-PE" sz="2900" kern="0" dirty="0">
                <a:solidFill>
                  <a:schemeClr val="tx2"/>
                </a:solidFill>
              </a:rPr>
              <a:t>IWRM planning process</a:t>
            </a:r>
            <a:endParaRPr kumimoji="0" lang="es-PE" sz="2900" b="0" i="0" u="none" strike="noStrike" kern="0" cap="none" spc="0" normalizeH="0" baseline="0" noProof="0" dirty="0">
              <a:ln>
                <a:noFill/>
              </a:ln>
              <a:solidFill>
                <a:schemeClr val="tx2"/>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PE" sz="2400" b="1" i="0" u="none" strike="noStrike" kern="0" cap="none" spc="0" normalizeH="0" baseline="0" noProof="0" dirty="0">
              <a:ln>
                <a:noFill/>
              </a:ln>
              <a:solidFill>
                <a:srgbClr val="0070C0"/>
              </a:solidFill>
              <a:effectLst/>
              <a:uLnTx/>
              <a:uFillTx/>
              <a:latin typeface="Myriad Pro"/>
            </a:endParaRPr>
          </a:p>
        </p:txBody>
      </p:sp>
    </p:spTree>
    <p:extLst>
      <p:ext uri="{BB962C8B-B14F-4D97-AF65-F5344CB8AC3E}">
        <p14:creationId xmlns:p14="http://schemas.microsoft.com/office/powerpoint/2010/main" val="2746869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755576" y="476672"/>
            <a:ext cx="6552728" cy="61247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UY" sz="2400" b="1" i="0" u="none" strike="noStrike" kern="1200" cap="none" spc="0" normalizeH="0" baseline="0" noProof="0" dirty="0" err="1">
                <a:ln>
                  <a:noFill/>
                </a:ln>
                <a:solidFill>
                  <a:srgbClr val="F79646">
                    <a:lumMod val="75000"/>
                  </a:srgbClr>
                </a:solidFill>
                <a:effectLst/>
                <a:uLnTx/>
                <a:uFillTx/>
                <a:latin typeface="Calibri"/>
                <a:ea typeface="+mn-ea"/>
                <a:cs typeface="+mn-cs"/>
              </a:rPr>
              <a:t>WACDEP</a:t>
            </a:r>
            <a:r>
              <a:rPr kumimoji="0" lang="es-UY" sz="2400" b="1" i="0" u="none" strike="noStrike" kern="1200" cap="none" spc="0" normalizeH="0" baseline="0" noProof="0" dirty="0">
                <a:ln>
                  <a:noFill/>
                </a:ln>
                <a:solidFill>
                  <a:srgbClr val="F79646">
                    <a:lumMod val="75000"/>
                  </a:srgbClr>
                </a:solidFill>
                <a:effectLst/>
                <a:uLnTx/>
                <a:uFillTx/>
                <a:latin typeface="Calibri"/>
                <a:ea typeface="+mn-ea"/>
                <a:cs typeface="+mn-cs"/>
              </a:rPr>
              <a:t> </a:t>
            </a:r>
            <a:r>
              <a:rPr kumimoji="0" lang="es-UY" sz="2400" b="1" i="0" u="none" strike="noStrike" kern="1200" cap="none" spc="0" normalizeH="0" baseline="0" noProof="0" dirty="0" err="1">
                <a:ln>
                  <a:noFill/>
                </a:ln>
                <a:solidFill>
                  <a:srgbClr val="F79646">
                    <a:lumMod val="75000"/>
                  </a:srgbClr>
                </a:solidFill>
                <a:effectLst/>
                <a:uLnTx/>
                <a:uFillTx/>
                <a:latin typeface="Calibri"/>
                <a:ea typeface="+mn-ea"/>
                <a:cs typeface="+mn-cs"/>
              </a:rPr>
              <a:t>Committee</a:t>
            </a:r>
            <a:r>
              <a:rPr lang="es-UY" sz="2400" b="1" dirty="0">
                <a:solidFill>
                  <a:srgbClr val="F79646">
                    <a:lumMod val="75000"/>
                  </a:srgbClr>
                </a:solidFill>
                <a:latin typeface="Calibri"/>
              </a:rPr>
              <a:t> </a:t>
            </a:r>
            <a:r>
              <a:rPr lang="es-UY" sz="2400" b="1" dirty="0" err="1">
                <a:solidFill>
                  <a:srgbClr val="F79646">
                    <a:lumMod val="75000"/>
                  </a:srgbClr>
                </a:solidFill>
                <a:latin typeface="Calibri"/>
              </a:rPr>
              <a:t>is</a:t>
            </a:r>
            <a:r>
              <a:rPr lang="es-UY" sz="2400" b="1" dirty="0">
                <a:solidFill>
                  <a:srgbClr val="F79646">
                    <a:lumMod val="75000"/>
                  </a:srgbClr>
                </a:solidFill>
                <a:latin typeface="Calibri"/>
              </a:rPr>
              <a:t> </a:t>
            </a:r>
            <a:r>
              <a:rPr kumimoji="0" lang="es-UY" sz="2400" b="1" i="0" u="none" strike="noStrike" kern="1200" cap="none" spc="0" normalizeH="0" baseline="0" noProof="0" dirty="0" err="1">
                <a:ln>
                  <a:noFill/>
                </a:ln>
                <a:solidFill>
                  <a:srgbClr val="F79646">
                    <a:lumMod val="75000"/>
                  </a:srgbClr>
                </a:solidFill>
                <a:effectLst/>
                <a:uLnTx/>
                <a:uFillTx/>
                <a:latin typeface="Calibri"/>
                <a:ea typeface="+mn-ea"/>
                <a:cs typeface="+mn-cs"/>
              </a:rPr>
              <a:t>integrated</a:t>
            </a:r>
            <a:r>
              <a:rPr kumimoji="0" lang="es-UY" sz="2400" b="1" i="0" u="none" strike="noStrike" kern="1200" cap="none" spc="0" normalizeH="0" baseline="0" noProof="0" dirty="0">
                <a:ln>
                  <a:noFill/>
                </a:ln>
                <a:solidFill>
                  <a:srgbClr val="F79646">
                    <a:lumMod val="75000"/>
                  </a:srgbClr>
                </a:solidFill>
                <a:effectLst/>
                <a:uLnTx/>
                <a:uFillTx/>
                <a:latin typeface="Calibri"/>
                <a:ea typeface="+mn-ea"/>
                <a:cs typeface="+mn-cs"/>
              </a:rPr>
              <a:t> </a:t>
            </a:r>
            <a:r>
              <a:rPr kumimoji="0" lang="es-UY" sz="2400" b="1" i="0" u="none" strike="noStrike" kern="1200" cap="none" spc="0" normalizeH="0" baseline="0" noProof="0" dirty="0" err="1">
                <a:ln>
                  <a:noFill/>
                </a:ln>
                <a:solidFill>
                  <a:srgbClr val="F79646">
                    <a:lumMod val="75000"/>
                  </a:srgbClr>
                </a:solidFill>
                <a:effectLst/>
                <a:uLnTx/>
                <a:uFillTx/>
                <a:latin typeface="Calibri"/>
                <a:ea typeface="+mn-ea"/>
                <a:cs typeface="+mn-cs"/>
              </a:rPr>
              <a:t>by</a:t>
            </a:r>
            <a:r>
              <a:rPr kumimoji="0" lang="es-UY" sz="2400" b="1" i="0" u="none" strike="noStrike" kern="1200" cap="none" spc="0" normalizeH="0" baseline="0" noProof="0" dirty="0">
                <a:ln>
                  <a:noFill/>
                </a:ln>
                <a:solidFill>
                  <a:srgbClr val="F79646">
                    <a:lumMod val="75000"/>
                  </a:srgbClr>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UY" sz="1600" b="0" i="0" u="none" strike="noStrike" kern="1200" cap="none" spc="0" normalizeH="0" baseline="0" noProof="0" dirty="0">
              <a:ln>
                <a:noFill/>
              </a:ln>
              <a:solidFill>
                <a:prstClr val="black"/>
              </a:solidFill>
              <a:effectLst/>
              <a:uLnTx/>
              <a:uFillTx/>
              <a:latin typeface="Calibri"/>
              <a:ea typeface="+mn-ea"/>
              <a:cs typeface="+mn-cs"/>
            </a:endParaRPr>
          </a:p>
          <a:p>
            <a:pPr marL="285750" lvl="0" indent="-285750">
              <a:buFont typeface="Arial" panose="020B0604020202020204" pitchFamily="34" charset="0"/>
              <a:buChar char="•"/>
              <a:defRPr/>
            </a:pPr>
            <a:r>
              <a:rPr lang="en-US" sz="1600" kern="0" dirty="0">
                <a:solidFill>
                  <a:srgbClr val="1F497D"/>
                </a:solidFill>
              </a:rPr>
              <a:t>Ministry of Agriculture and Irrigation</a:t>
            </a:r>
          </a:p>
          <a:p>
            <a:pPr marL="285750" lvl="0" indent="-285750">
              <a:buFont typeface="Arial" panose="020B0604020202020204" pitchFamily="34" charset="0"/>
              <a:buChar char="•"/>
              <a:defRPr/>
            </a:pPr>
            <a:r>
              <a:rPr lang="en-US" sz="1600" kern="0" dirty="0">
                <a:solidFill>
                  <a:srgbClr val="1F497D"/>
                </a:solidFill>
              </a:rPr>
              <a:t>Ministry of Environment and Energy</a:t>
            </a:r>
          </a:p>
          <a:p>
            <a:pPr marL="285750" lvl="0" indent="-285750">
              <a:buFont typeface="Arial" panose="020B0604020202020204" pitchFamily="34" charset="0"/>
              <a:buChar char="•"/>
              <a:defRPr/>
            </a:pPr>
            <a:r>
              <a:rPr lang="en-US" sz="1600" kern="0" dirty="0">
                <a:solidFill>
                  <a:srgbClr val="1F497D"/>
                </a:solidFill>
              </a:rPr>
              <a:t>Ministry of Energy and Mines</a:t>
            </a:r>
          </a:p>
          <a:p>
            <a:pPr marL="285750" lvl="0" indent="-285750">
              <a:buFont typeface="Arial" panose="020B0604020202020204" pitchFamily="34" charset="0"/>
              <a:buChar char="•"/>
              <a:defRPr/>
            </a:pPr>
            <a:r>
              <a:rPr lang="en-US" sz="1600" kern="0" dirty="0">
                <a:solidFill>
                  <a:srgbClr val="1F497D"/>
                </a:solidFill>
              </a:rPr>
              <a:t>Ministry of Housing, Construction and Sanitation</a:t>
            </a:r>
          </a:p>
          <a:p>
            <a:pPr marL="285750" lvl="0" indent="-285750">
              <a:buFont typeface="Arial" panose="020B0604020202020204" pitchFamily="34" charset="0"/>
              <a:buChar char="•"/>
              <a:defRPr/>
            </a:pPr>
            <a:r>
              <a:rPr lang="es-UY" sz="1600" kern="0" dirty="0" err="1">
                <a:solidFill>
                  <a:srgbClr val="1F497D"/>
                </a:solidFill>
              </a:rPr>
              <a:t>National</a:t>
            </a:r>
            <a:r>
              <a:rPr lang="es-UY" sz="1600" kern="0" dirty="0">
                <a:solidFill>
                  <a:srgbClr val="1F497D"/>
                </a:solidFill>
              </a:rPr>
              <a:t> </a:t>
            </a:r>
            <a:r>
              <a:rPr lang="es-UY" sz="1600" kern="0" dirty="0" err="1">
                <a:solidFill>
                  <a:srgbClr val="1F497D"/>
                </a:solidFill>
              </a:rPr>
              <a:t>Water</a:t>
            </a:r>
            <a:r>
              <a:rPr lang="es-UY" sz="1600" kern="0" dirty="0">
                <a:solidFill>
                  <a:srgbClr val="1F497D"/>
                </a:solidFill>
              </a:rPr>
              <a:t> </a:t>
            </a:r>
            <a:r>
              <a:rPr lang="es-UY" sz="1600" kern="0" dirty="0" err="1">
                <a:solidFill>
                  <a:srgbClr val="1F497D"/>
                </a:solidFill>
              </a:rPr>
              <a:t>Authority</a:t>
            </a:r>
            <a:r>
              <a:rPr lang="es-UY" sz="1600" kern="0" dirty="0">
                <a:solidFill>
                  <a:srgbClr val="1F497D"/>
                </a:solidFill>
              </a:rPr>
              <a:t> ( ANA )</a:t>
            </a:r>
          </a:p>
          <a:p>
            <a:pPr marL="285750" lvl="0" indent="-285750">
              <a:buFont typeface="Arial" panose="020B0604020202020204" pitchFamily="34" charset="0"/>
              <a:buChar char="•"/>
              <a:defRPr/>
            </a:pPr>
            <a:r>
              <a:rPr lang="es-UY" sz="1600" kern="0" dirty="0" err="1">
                <a:solidFill>
                  <a:srgbClr val="1F497D"/>
                </a:solidFill>
              </a:rPr>
              <a:t>SEDAPAL</a:t>
            </a:r>
            <a:r>
              <a:rPr lang="es-UY" sz="1600" kern="0" dirty="0">
                <a:solidFill>
                  <a:srgbClr val="1F497D"/>
                </a:solidFill>
              </a:rPr>
              <a:t> ( </a:t>
            </a:r>
            <a:r>
              <a:rPr lang="es-UY" sz="1600" kern="0" dirty="0" err="1">
                <a:solidFill>
                  <a:srgbClr val="1F497D"/>
                </a:solidFill>
              </a:rPr>
              <a:t>service</a:t>
            </a:r>
            <a:r>
              <a:rPr lang="es-UY" sz="1600" kern="0" dirty="0">
                <a:solidFill>
                  <a:srgbClr val="1F497D"/>
                </a:solidFill>
              </a:rPr>
              <a:t> </a:t>
            </a:r>
            <a:r>
              <a:rPr lang="es-UY" sz="1600" kern="0" dirty="0" err="1">
                <a:solidFill>
                  <a:srgbClr val="1F497D"/>
                </a:solidFill>
              </a:rPr>
              <a:t>company</a:t>
            </a:r>
            <a:r>
              <a:rPr lang="es-UY" sz="1600" kern="0" dirty="0">
                <a:solidFill>
                  <a:srgbClr val="1F497D"/>
                </a:solidFill>
              </a:rPr>
              <a:t> </a:t>
            </a:r>
            <a:r>
              <a:rPr lang="es-UY" sz="1600" kern="0" dirty="0" err="1">
                <a:solidFill>
                  <a:srgbClr val="1F497D"/>
                </a:solidFill>
              </a:rPr>
              <a:t>providing</a:t>
            </a:r>
            <a:r>
              <a:rPr lang="es-UY" sz="1600" kern="0" dirty="0">
                <a:solidFill>
                  <a:srgbClr val="1F497D"/>
                </a:solidFill>
              </a:rPr>
              <a:t> </a:t>
            </a:r>
            <a:r>
              <a:rPr lang="es-UY" sz="1600" kern="0" dirty="0" err="1">
                <a:solidFill>
                  <a:srgbClr val="1F497D"/>
                </a:solidFill>
              </a:rPr>
              <a:t>water</a:t>
            </a:r>
            <a:r>
              <a:rPr lang="es-UY" sz="1600" kern="0" dirty="0">
                <a:solidFill>
                  <a:srgbClr val="1F497D"/>
                </a:solidFill>
              </a:rPr>
              <a:t> and </a:t>
            </a:r>
            <a:r>
              <a:rPr lang="es-UY" sz="1600" kern="0" dirty="0" err="1">
                <a:solidFill>
                  <a:srgbClr val="1F497D"/>
                </a:solidFill>
              </a:rPr>
              <a:t>sanitation</a:t>
            </a:r>
            <a:r>
              <a:rPr lang="es-UY" sz="1600" kern="0" dirty="0">
                <a:solidFill>
                  <a:srgbClr val="1F497D"/>
                </a:solidFill>
              </a:rPr>
              <a:t> </a:t>
            </a:r>
            <a:r>
              <a:rPr lang="es-UY" sz="1600" kern="0" dirty="0" err="1">
                <a:solidFill>
                  <a:srgbClr val="1F497D"/>
                </a:solidFill>
              </a:rPr>
              <a:t>for</a:t>
            </a:r>
            <a:r>
              <a:rPr lang="es-UY" sz="1600" kern="0" dirty="0">
                <a:solidFill>
                  <a:srgbClr val="1F497D"/>
                </a:solidFill>
              </a:rPr>
              <a:t> </a:t>
            </a:r>
            <a:r>
              <a:rPr lang="es-UY" sz="1600" kern="0" dirty="0" err="1">
                <a:solidFill>
                  <a:srgbClr val="1F497D"/>
                </a:solidFill>
              </a:rPr>
              <a:t>metropolitan</a:t>
            </a:r>
            <a:r>
              <a:rPr lang="es-UY" sz="1600" kern="0" dirty="0">
                <a:solidFill>
                  <a:srgbClr val="1F497D"/>
                </a:solidFill>
              </a:rPr>
              <a:t> Lima)</a:t>
            </a:r>
          </a:p>
          <a:p>
            <a:pPr marL="285750" lvl="0" indent="-285750">
              <a:buFont typeface="Arial" panose="020B0604020202020204" pitchFamily="34" charset="0"/>
              <a:buChar char="•"/>
              <a:defRPr/>
            </a:pPr>
            <a:r>
              <a:rPr lang="es-UY" sz="1600" kern="0" dirty="0">
                <a:solidFill>
                  <a:srgbClr val="1F497D"/>
                </a:solidFill>
              </a:rPr>
              <a:t>Pontifical </a:t>
            </a:r>
            <a:r>
              <a:rPr lang="es-UY" sz="1600" kern="0" dirty="0" err="1">
                <a:solidFill>
                  <a:srgbClr val="1F497D"/>
                </a:solidFill>
              </a:rPr>
              <a:t>Catholic</a:t>
            </a:r>
            <a:r>
              <a:rPr lang="es-UY" sz="1600" kern="0" dirty="0">
                <a:solidFill>
                  <a:srgbClr val="1F497D"/>
                </a:solidFill>
              </a:rPr>
              <a:t> </a:t>
            </a:r>
            <a:r>
              <a:rPr lang="es-UY" sz="1600" kern="0" dirty="0" err="1">
                <a:solidFill>
                  <a:srgbClr val="1F497D"/>
                </a:solidFill>
              </a:rPr>
              <a:t>University</a:t>
            </a:r>
            <a:r>
              <a:rPr lang="es-UY" sz="1600" kern="0" dirty="0">
                <a:solidFill>
                  <a:srgbClr val="1F497D"/>
                </a:solidFill>
              </a:rPr>
              <a:t> of </a:t>
            </a:r>
            <a:r>
              <a:rPr lang="es-UY" sz="1600" kern="0" dirty="0" err="1">
                <a:solidFill>
                  <a:srgbClr val="1F497D"/>
                </a:solidFill>
              </a:rPr>
              <a:t>Peru</a:t>
            </a:r>
            <a:r>
              <a:rPr lang="es-UY" sz="1600" kern="0" dirty="0">
                <a:solidFill>
                  <a:srgbClr val="1F497D"/>
                </a:solidFill>
              </a:rPr>
              <a:t> (</a:t>
            </a:r>
            <a:r>
              <a:rPr lang="es-UY" sz="1600" kern="0" dirty="0" err="1">
                <a:solidFill>
                  <a:srgbClr val="1F497D"/>
                </a:solidFill>
              </a:rPr>
              <a:t>PUCP</a:t>
            </a:r>
            <a:r>
              <a:rPr lang="es-UY" sz="1600" kern="0" dirty="0">
                <a:solidFill>
                  <a:srgbClr val="1F497D"/>
                </a:solidFill>
              </a:rPr>
              <a:t> )</a:t>
            </a:r>
          </a:p>
          <a:p>
            <a:pPr marL="285750" lvl="0" indent="-285750">
              <a:buFont typeface="Arial" panose="020B0604020202020204" pitchFamily="34" charset="0"/>
              <a:buChar char="•"/>
              <a:defRPr/>
            </a:pPr>
            <a:r>
              <a:rPr lang="es-UY" sz="1600" kern="0" dirty="0" err="1">
                <a:solidFill>
                  <a:srgbClr val="1F497D"/>
                </a:solidFill>
              </a:rPr>
              <a:t>University</a:t>
            </a:r>
            <a:r>
              <a:rPr lang="es-UY" sz="1600" kern="0" dirty="0">
                <a:solidFill>
                  <a:srgbClr val="1F497D"/>
                </a:solidFill>
              </a:rPr>
              <a:t> Agraria La Molina ; Municipal Commonwealth of Santa Eulalia </a:t>
            </a:r>
            <a:r>
              <a:rPr lang="es-UY" sz="1600" kern="0" dirty="0" err="1">
                <a:solidFill>
                  <a:srgbClr val="1F497D"/>
                </a:solidFill>
              </a:rPr>
              <a:t>valley</a:t>
            </a:r>
            <a:r>
              <a:rPr lang="es-UY" sz="1600" kern="0" dirty="0">
                <a:solidFill>
                  <a:srgbClr val="1F497D"/>
                </a:solidFill>
              </a:rPr>
              <a:t>.</a:t>
            </a:r>
          </a:p>
          <a:p>
            <a:pPr marL="285750" lvl="0" indent="-285750">
              <a:buFont typeface="Arial" panose="020B0604020202020204" pitchFamily="34" charset="0"/>
              <a:buChar char="•"/>
              <a:defRPr/>
            </a:pPr>
            <a:r>
              <a:rPr lang="es-UY" sz="1600" kern="0" dirty="0" err="1">
                <a:solidFill>
                  <a:srgbClr val="1F497D"/>
                </a:solidFill>
              </a:rPr>
              <a:t>Association</a:t>
            </a:r>
            <a:r>
              <a:rPr lang="es-UY" sz="1600" kern="0" dirty="0">
                <a:solidFill>
                  <a:srgbClr val="1F497D"/>
                </a:solidFill>
              </a:rPr>
              <a:t> of Rural Communities </a:t>
            </a:r>
            <a:r>
              <a:rPr lang="es-UY" sz="1600" kern="0" dirty="0" err="1">
                <a:solidFill>
                  <a:srgbClr val="1F497D"/>
                </a:solidFill>
              </a:rPr>
              <a:t>Nor</a:t>
            </a:r>
            <a:r>
              <a:rPr lang="es-UY" sz="1600" kern="0" dirty="0">
                <a:solidFill>
                  <a:srgbClr val="1F497D"/>
                </a:solidFill>
              </a:rPr>
              <a:t> Huarochirí</a:t>
            </a:r>
          </a:p>
          <a:p>
            <a:pPr marL="285750" lvl="0" indent="-285750">
              <a:buFont typeface="Arial" panose="020B0604020202020204" pitchFamily="34" charset="0"/>
              <a:buChar char="•"/>
              <a:defRPr/>
            </a:pPr>
            <a:r>
              <a:rPr lang="es-UY" sz="1600" kern="0" dirty="0" err="1">
                <a:solidFill>
                  <a:srgbClr val="1F497D"/>
                </a:solidFill>
              </a:rPr>
              <a:t>NGO</a:t>
            </a:r>
            <a:r>
              <a:rPr lang="es-UY" sz="1600" kern="0" dirty="0">
                <a:solidFill>
                  <a:srgbClr val="1F497D"/>
                </a:solidFill>
              </a:rPr>
              <a:t> </a:t>
            </a:r>
            <a:r>
              <a:rPr lang="es-UY" sz="1600" kern="0" dirty="0" err="1">
                <a:solidFill>
                  <a:srgbClr val="1F497D"/>
                </a:solidFill>
              </a:rPr>
              <a:t>Clean</a:t>
            </a:r>
            <a:r>
              <a:rPr lang="es-UY" sz="1600" kern="0" dirty="0">
                <a:solidFill>
                  <a:srgbClr val="1F497D"/>
                </a:solidFill>
              </a:rPr>
              <a:t> </a:t>
            </a:r>
            <a:r>
              <a:rPr lang="es-UY" sz="1600" kern="0" dirty="0" err="1">
                <a:solidFill>
                  <a:srgbClr val="1F497D"/>
                </a:solidFill>
              </a:rPr>
              <a:t>Water</a:t>
            </a:r>
            <a:r>
              <a:rPr lang="es-UY" sz="1600" kern="0" dirty="0">
                <a:solidFill>
                  <a:srgbClr val="1F497D"/>
                </a:solidFill>
              </a:rPr>
              <a:t> ; </a:t>
            </a:r>
            <a:r>
              <a:rPr lang="es-UY" sz="1600" kern="0" dirty="0" err="1">
                <a:solidFill>
                  <a:srgbClr val="1F497D"/>
                </a:solidFill>
              </a:rPr>
              <a:t>Consortium</a:t>
            </a:r>
            <a:r>
              <a:rPr lang="es-UY" sz="1600" kern="0" dirty="0">
                <a:solidFill>
                  <a:srgbClr val="1F497D"/>
                </a:solidFill>
              </a:rPr>
              <a:t> </a:t>
            </a:r>
            <a:r>
              <a:rPr lang="es-UY" sz="1600" kern="0" dirty="0" err="1">
                <a:solidFill>
                  <a:srgbClr val="1F497D"/>
                </a:solidFill>
              </a:rPr>
              <a:t>for</a:t>
            </a:r>
            <a:r>
              <a:rPr lang="es-UY" sz="1600" kern="0" dirty="0">
                <a:solidFill>
                  <a:srgbClr val="1F497D"/>
                </a:solidFill>
              </a:rPr>
              <a:t> </a:t>
            </a:r>
            <a:r>
              <a:rPr lang="es-UY" sz="1600" kern="0" dirty="0" err="1">
                <a:solidFill>
                  <a:srgbClr val="1F497D"/>
                </a:solidFill>
              </a:rPr>
              <a:t>Sustainable</a:t>
            </a:r>
            <a:r>
              <a:rPr lang="es-UY" sz="1600" kern="0" dirty="0">
                <a:solidFill>
                  <a:srgbClr val="1F497D"/>
                </a:solidFill>
              </a:rPr>
              <a:t> </a:t>
            </a:r>
            <a:r>
              <a:rPr lang="es-UY" sz="1600" kern="0" dirty="0" err="1">
                <a:solidFill>
                  <a:srgbClr val="1F497D"/>
                </a:solidFill>
              </a:rPr>
              <a:t>Development</a:t>
            </a:r>
            <a:endParaRPr lang="es-UY" sz="1600" kern="0" dirty="0">
              <a:solidFill>
                <a:srgbClr val="1F497D"/>
              </a:solidFill>
            </a:endParaRPr>
          </a:p>
          <a:p>
            <a:pPr marL="285750" lvl="0" indent="-285750">
              <a:buFont typeface="Arial" panose="020B0604020202020204" pitchFamily="34" charset="0"/>
              <a:buChar char="•"/>
              <a:defRPr/>
            </a:pPr>
            <a:r>
              <a:rPr lang="es-UY" sz="1600" kern="0" dirty="0" err="1">
                <a:solidFill>
                  <a:srgbClr val="1F497D"/>
                </a:solidFill>
              </a:rPr>
              <a:t>Biosphere</a:t>
            </a:r>
            <a:r>
              <a:rPr lang="es-UY" sz="1600" kern="0" dirty="0">
                <a:solidFill>
                  <a:srgbClr val="1F497D"/>
                </a:solidFill>
              </a:rPr>
              <a:t> </a:t>
            </a:r>
            <a:r>
              <a:rPr lang="es-UY" sz="1600" kern="0" dirty="0" err="1">
                <a:solidFill>
                  <a:srgbClr val="1F497D"/>
                </a:solidFill>
              </a:rPr>
              <a:t>Association</a:t>
            </a:r>
            <a:r>
              <a:rPr lang="es-UY" sz="1600" kern="0" dirty="0">
                <a:solidFill>
                  <a:srgbClr val="1F497D"/>
                </a:solidFill>
              </a:rPr>
              <a:t> ; </a:t>
            </a:r>
            <a:r>
              <a:rPr lang="es-UY" sz="1600" kern="0" dirty="0" err="1">
                <a:solidFill>
                  <a:srgbClr val="1F497D"/>
                </a:solidFill>
              </a:rPr>
              <a:t>Yacuñahui</a:t>
            </a:r>
            <a:r>
              <a:rPr lang="es-UY" sz="1600" kern="0" dirty="0">
                <a:solidFill>
                  <a:srgbClr val="1F497D"/>
                </a:solidFill>
              </a:rPr>
              <a:t> </a:t>
            </a:r>
            <a:r>
              <a:rPr lang="es-UY" sz="1600" kern="0" dirty="0" err="1">
                <a:solidFill>
                  <a:srgbClr val="1F497D"/>
                </a:solidFill>
              </a:rPr>
              <a:t>Association</a:t>
            </a:r>
            <a:endParaRPr lang="es-UY" sz="1600" kern="0" dirty="0">
              <a:solidFill>
                <a:srgbClr val="1F497D"/>
              </a:solidFill>
            </a:endParaRPr>
          </a:p>
          <a:p>
            <a:pPr marL="285750" lvl="0" indent="-285750">
              <a:buFont typeface="Arial" panose="020B0604020202020204" pitchFamily="34" charset="0"/>
              <a:buChar char="•"/>
              <a:defRPr/>
            </a:pPr>
            <a:r>
              <a:rPr lang="es-UY" sz="1600" kern="0" dirty="0" err="1">
                <a:solidFill>
                  <a:srgbClr val="1F497D"/>
                </a:solidFill>
              </a:rPr>
              <a:t>Energy</a:t>
            </a:r>
            <a:r>
              <a:rPr lang="es-UY" sz="1600" kern="0" dirty="0">
                <a:solidFill>
                  <a:srgbClr val="1F497D"/>
                </a:solidFill>
              </a:rPr>
              <a:t> </a:t>
            </a:r>
            <a:r>
              <a:rPr lang="es-UY" sz="1600" kern="0" dirty="0" err="1">
                <a:solidFill>
                  <a:srgbClr val="1F497D"/>
                </a:solidFill>
              </a:rPr>
              <a:t>Consortium</a:t>
            </a:r>
            <a:r>
              <a:rPr lang="es-UY" sz="1600" kern="0" dirty="0">
                <a:solidFill>
                  <a:srgbClr val="1F497D"/>
                </a:solidFill>
              </a:rPr>
              <a:t> of Huancavelica ( </a:t>
            </a:r>
            <a:r>
              <a:rPr lang="es-UY" sz="1600" kern="0" dirty="0" err="1">
                <a:solidFill>
                  <a:srgbClr val="1F497D"/>
                </a:solidFill>
              </a:rPr>
              <a:t>CONENHUA</a:t>
            </a:r>
            <a:r>
              <a:rPr lang="es-UY" sz="1600" kern="0" dirty="0">
                <a:solidFill>
                  <a:srgbClr val="1F497D"/>
                </a:solidFill>
              </a:rPr>
              <a:t> S.A. )</a:t>
            </a:r>
          </a:p>
          <a:p>
            <a:pPr marL="285750" lvl="0" indent="-285750">
              <a:buFont typeface="Arial" panose="020B0604020202020204" pitchFamily="34" charset="0"/>
              <a:buChar char="•"/>
              <a:defRPr/>
            </a:pPr>
            <a:r>
              <a:rPr lang="es-UY" sz="1600" kern="0" dirty="0">
                <a:solidFill>
                  <a:srgbClr val="1F497D"/>
                </a:solidFill>
              </a:rPr>
              <a:t>GWP </a:t>
            </a:r>
            <a:r>
              <a:rPr lang="es-UY" sz="1600" kern="0" dirty="0" err="1">
                <a:solidFill>
                  <a:srgbClr val="1F497D"/>
                </a:solidFill>
              </a:rPr>
              <a:t>Peru</a:t>
            </a:r>
            <a:r>
              <a:rPr lang="es-UY" sz="1600" kern="0" dirty="0">
                <a:solidFill>
                  <a:srgbClr val="1F497D"/>
                </a:solidFill>
              </a:rPr>
              <a:t> and South </a:t>
            </a:r>
            <a:r>
              <a:rPr lang="es-UY" sz="1600" kern="0" dirty="0" err="1">
                <a:solidFill>
                  <a:srgbClr val="1F497D"/>
                </a:solidFill>
              </a:rPr>
              <a:t>America</a:t>
            </a:r>
            <a:endParaRPr lang="es-UY" sz="1600" kern="0" dirty="0">
              <a:solidFill>
                <a:srgbClr val="1F497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UY" sz="1600" b="0" i="0" u="none" strike="noStrike" kern="0" cap="none" spc="0" normalizeH="0" baseline="0" noProof="0" dirty="0">
              <a:ln>
                <a:noFill/>
              </a:ln>
              <a:solidFill>
                <a:srgbClr val="1F497D"/>
              </a:solidFill>
              <a:effectLst/>
              <a:uLnTx/>
              <a:uFillTx/>
              <a:latin typeface="Calibri"/>
              <a:ea typeface="+mn-ea"/>
              <a:cs typeface="+mn-cs"/>
            </a:endParaRPr>
          </a:p>
          <a:p>
            <a:pPr lvl="1">
              <a:defRPr/>
            </a:pPr>
            <a:r>
              <a:rPr lang="en-US" sz="1600" u="sng" kern="0" dirty="0">
                <a:solidFill>
                  <a:srgbClr val="1F497D"/>
                </a:solidFill>
              </a:rPr>
              <a:t>Soon will be expanded to include:</a:t>
            </a:r>
          </a:p>
          <a:p>
            <a:pPr marL="742950" lvl="1" indent="-285750">
              <a:buFont typeface="Arial" panose="020B0604020202020204" pitchFamily="34" charset="0"/>
              <a:buChar char="•"/>
              <a:defRPr/>
            </a:pPr>
            <a:r>
              <a:rPr lang="en-US" sz="1600" kern="0" dirty="0">
                <a:solidFill>
                  <a:srgbClr val="1F497D"/>
                </a:solidFill>
              </a:rPr>
              <a:t>Geological Mining and Metallurgical Institute ( </a:t>
            </a:r>
            <a:r>
              <a:rPr lang="en-US" sz="1600" kern="0" dirty="0" err="1">
                <a:solidFill>
                  <a:srgbClr val="1F497D"/>
                </a:solidFill>
              </a:rPr>
              <a:t>INGEMMET</a:t>
            </a:r>
            <a:r>
              <a:rPr lang="en-US" sz="1600" kern="0" dirty="0">
                <a:solidFill>
                  <a:srgbClr val="1F497D"/>
                </a:solidFill>
              </a:rPr>
              <a:t> )</a:t>
            </a:r>
          </a:p>
          <a:p>
            <a:pPr marL="742950" lvl="1" indent="-285750">
              <a:buFont typeface="Arial" panose="020B0604020202020204" pitchFamily="34" charset="0"/>
              <a:buChar char="•"/>
              <a:defRPr/>
            </a:pPr>
            <a:r>
              <a:rPr lang="en-US" sz="1600" kern="0" dirty="0">
                <a:solidFill>
                  <a:srgbClr val="1F497D"/>
                </a:solidFill>
              </a:rPr>
              <a:t>National Superintendence of Sanitation Services (</a:t>
            </a:r>
            <a:r>
              <a:rPr lang="en-US" sz="1600" kern="0" dirty="0" err="1">
                <a:solidFill>
                  <a:srgbClr val="1F497D"/>
                </a:solidFill>
              </a:rPr>
              <a:t>SUNASS</a:t>
            </a:r>
            <a:r>
              <a:rPr lang="en-US" sz="1600" kern="0" dirty="0">
                <a:solidFill>
                  <a:srgbClr val="1F497D"/>
                </a:solidFill>
              </a:rPr>
              <a:t> )</a:t>
            </a:r>
          </a:p>
          <a:p>
            <a:pPr marL="742950" lvl="1" indent="-285750">
              <a:buFont typeface="Arial" panose="020B0604020202020204" pitchFamily="34" charset="0"/>
              <a:buChar char="•"/>
              <a:defRPr/>
            </a:pPr>
            <a:r>
              <a:rPr lang="en-US" sz="1600" kern="0" dirty="0">
                <a:solidFill>
                  <a:srgbClr val="1F497D"/>
                </a:solidFill>
              </a:rPr>
              <a:t>Institute for Development and Environment ( </a:t>
            </a:r>
            <a:r>
              <a:rPr lang="en-US" sz="1600" kern="0" dirty="0" err="1">
                <a:solidFill>
                  <a:srgbClr val="1F497D"/>
                </a:solidFill>
              </a:rPr>
              <a:t>IDMA</a:t>
            </a:r>
            <a:r>
              <a:rPr lang="en-US" sz="1600" kern="0" dirty="0">
                <a:solidFill>
                  <a:srgbClr val="1F497D"/>
                </a:solidFill>
              </a:rPr>
              <a:t> )</a:t>
            </a:r>
          </a:p>
          <a:p>
            <a:pPr marL="742950" lvl="1" indent="-285750">
              <a:buFont typeface="Arial" panose="020B0604020202020204" pitchFamily="34" charset="0"/>
              <a:buChar char="•"/>
              <a:defRPr/>
            </a:pPr>
            <a:r>
              <a:rPr lang="en-US" sz="1600" kern="0" dirty="0" err="1">
                <a:solidFill>
                  <a:srgbClr val="1F497D"/>
                </a:solidFill>
              </a:rPr>
              <a:t>Aquafondo</a:t>
            </a:r>
            <a:endParaRPr lang="en-US" sz="1600" kern="0" dirty="0">
              <a:solidFill>
                <a:srgbClr val="1F497D"/>
              </a:solidFill>
            </a:endParaRPr>
          </a:p>
          <a:p>
            <a:pPr marL="742950" lvl="1" indent="-285750">
              <a:buFont typeface="Arial" panose="020B0604020202020204" pitchFamily="34" charset="0"/>
              <a:buChar char="•"/>
              <a:defRPr/>
            </a:pPr>
            <a:r>
              <a:rPr lang="en-US" sz="1600" kern="0" dirty="0">
                <a:solidFill>
                  <a:srgbClr val="1F497D"/>
                </a:solidFill>
              </a:rPr>
              <a:t>The Nature Conservancy</a:t>
            </a:r>
            <a:endParaRPr kumimoji="0" lang="es-UY" sz="1600" b="0" i="0" strike="noStrike" kern="0" cap="none" spc="0" normalizeH="0" baseline="0" noProof="0" dirty="0">
              <a:ln>
                <a:noFill/>
              </a:ln>
              <a:solidFill>
                <a:srgbClr val="1F497D"/>
              </a:solidFill>
              <a:effectLst/>
              <a:uLnTx/>
              <a:uFillTx/>
              <a:latin typeface="Calibri"/>
            </a:endParaRPr>
          </a:p>
        </p:txBody>
      </p:sp>
    </p:spTree>
    <p:extLst>
      <p:ext uri="{BB962C8B-B14F-4D97-AF65-F5344CB8AC3E}">
        <p14:creationId xmlns:p14="http://schemas.microsoft.com/office/powerpoint/2010/main" val="3093700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texto"/>
          <p:cNvSpPr>
            <a:spLocks noGrp="1"/>
          </p:cNvSpPr>
          <p:nvPr>
            <p:ph type="body" sz="quarter" idx="3"/>
          </p:nvPr>
        </p:nvSpPr>
        <p:spPr>
          <a:xfrm>
            <a:off x="674241" y="476672"/>
            <a:ext cx="4041775" cy="639762"/>
          </a:xfrm>
        </p:spPr>
        <p:txBody>
          <a:bodyPr/>
          <a:lstStyle/>
          <a:p>
            <a:r>
              <a:rPr lang="es-PE" dirty="0" err="1"/>
              <a:t>April</a:t>
            </a:r>
            <a:r>
              <a:rPr lang="es-PE" dirty="0"/>
              <a:t> 2016</a:t>
            </a:r>
          </a:p>
        </p:txBody>
      </p:sp>
      <p:sp>
        <p:nvSpPr>
          <p:cNvPr id="6" name="5 Marcador de contenido"/>
          <p:cNvSpPr>
            <a:spLocks noGrp="1"/>
          </p:cNvSpPr>
          <p:nvPr>
            <p:ph sz="quarter" idx="4"/>
          </p:nvPr>
        </p:nvSpPr>
        <p:spPr>
          <a:xfrm>
            <a:off x="4499993" y="871228"/>
            <a:ext cx="4245114" cy="5366083"/>
          </a:xfrm>
          <a:solidFill>
            <a:schemeClr val="accent5">
              <a:lumMod val="20000"/>
              <a:lumOff val="80000"/>
            </a:schemeClr>
          </a:solidFill>
        </p:spPr>
        <p:txBody>
          <a:bodyPr>
            <a:noAutofit/>
          </a:bodyPr>
          <a:lstStyle/>
          <a:p>
            <a:r>
              <a:rPr lang="en-US" sz="2000" b="1" dirty="0"/>
              <a:t>Internal regulation of WACDEP Committee approved</a:t>
            </a:r>
          </a:p>
          <a:p>
            <a:r>
              <a:rPr lang="en-US" sz="2000" b="1" dirty="0"/>
              <a:t>important institutional step to guide and ensure sustainability to the program actions</a:t>
            </a:r>
          </a:p>
          <a:p>
            <a:r>
              <a:rPr lang="en-US" sz="2000" b="1" dirty="0"/>
              <a:t>Among its features :</a:t>
            </a:r>
          </a:p>
          <a:p>
            <a:pPr marL="457200" indent="-457200">
              <a:buFont typeface="+mj-lt"/>
              <a:buAutoNum type="alphaLcParenR"/>
            </a:pPr>
            <a:r>
              <a:rPr lang="en-US" sz="2000" dirty="0"/>
              <a:t>Develop the strategy for the implementation of IWRM in the sub – basin</a:t>
            </a:r>
          </a:p>
          <a:p>
            <a:pPr marL="457200" indent="-457200">
              <a:buFont typeface="+mj-lt"/>
              <a:buAutoNum type="alphaLcParenR"/>
            </a:pPr>
            <a:r>
              <a:rPr lang="en-US" sz="2000" dirty="0"/>
              <a:t>Contribute financially or in-kind support and fundraising</a:t>
            </a:r>
          </a:p>
          <a:p>
            <a:pPr marL="457200" indent="-457200">
              <a:buFont typeface="+mj-lt"/>
              <a:buAutoNum type="alphaLcParenR"/>
            </a:pPr>
            <a:r>
              <a:rPr lang="en-US" sz="2000" dirty="0"/>
              <a:t>Promote the inclusion of the Strategy referred in the IWRM plan of the Rimac </a:t>
            </a:r>
            <a:r>
              <a:rPr lang="en-US" sz="2000" dirty="0" err="1"/>
              <a:t>Lurin</a:t>
            </a:r>
            <a:r>
              <a:rPr lang="en-US" sz="2000" dirty="0"/>
              <a:t> </a:t>
            </a:r>
            <a:r>
              <a:rPr lang="en-US" sz="2000" dirty="0" err="1"/>
              <a:t>Chillón</a:t>
            </a:r>
            <a:r>
              <a:rPr lang="en-US" sz="2000" dirty="0"/>
              <a:t> basin</a:t>
            </a:r>
            <a:r>
              <a:rPr lang="en-US" sz="2000" b="1" dirty="0"/>
              <a:t>.</a:t>
            </a:r>
            <a:endParaRPr lang="es-PE" sz="2000" b="1" dirty="0"/>
          </a:p>
        </p:txBody>
      </p:sp>
      <p:pic>
        <p:nvPicPr>
          <p:cNvPr id="12" name="Imagen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979" y="1340768"/>
            <a:ext cx="3724989" cy="4509120"/>
          </a:xfrm>
          <a:prstGeom prst="rect">
            <a:avLst/>
          </a:prstGeom>
        </p:spPr>
      </p:pic>
    </p:spTree>
    <p:extLst>
      <p:ext uri="{BB962C8B-B14F-4D97-AF65-F5344CB8AC3E}">
        <p14:creationId xmlns:p14="http://schemas.microsoft.com/office/powerpoint/2010/main" val="3958642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Rectángulo"/>
          <p:cNvSpPr/>
          <p:nvPr/>
        </p:nvSpPr>
        <p:spPr>
          <a:xfrm>
            <a:off x="179512" y="590817"/>
            <a:ext cx="9288034" cy="538609"/>
          </a:xfrm>
          <a:prstGeom prst="rect">
            <a:avLst/>
          </a:prstGeom>
        </p:spPr>
        <p:txBody>
          <a:bodyPr wrap="square">
            <a:spAutoFit/>
          </a:bodyPr>
          <a:lstStyle/>
          <a:p>
            <a:pPr lvl="0">
              <a:defRPr/>
            </a:pPr>
            <a:r>
              <a:rPr kumimoji="0" lang="es-PE" sz="2900" b="0" i="0" u="none" strike="noStrike" kern="0" cap="none" spc="0" normalizeH="0" baseline="0" noProof="0" dirty="0">
                <a:ln>
                  <a:noFill/>
                </a:ln>
                <a:solidFill>
                  <a:srgbClr val="1F497D"/>
                </a:solidFill>
                <a:effectLst/>
                <a:uLnTx/>
                <a:uFillTx/>
                <a:latin typeface="Calibri"/>
                <a:ea typeface="+mn-ea"/>
                <a:cs typeface="+mn-cs"/>
              </a:rPr>
              <a:t>2. </a:t>
            </a:r>
            <a:r>
              <a:rPr lang="es-PE" sz="2800" kern="0" dirty="0">
                <a:solidFill>
                  <a:srgbClr val="1F497D"/>
                </a:solidFill>
              </a:rPr>
              <a:t>Rapprochement between municipalities and communities</a:t>
            </a:r>
            <a:endParaRPr kumimoji="0" lang="es-PE" sz="2800" b="0" i="0" u="none" strike="noStrike" kern="0" cap="none" spc="0" normalizeH="0" baseline="0" noProof="0" dirty="0">
              <a:ln>
                <a:noFill/>
              </a:ln>
              <a:solidFill>
                <a:srgbClr val="1F497D"/>
              </a:solidFill>
              <a:effectLst/>
              <a:uLnTx/>
              <a:uFillTx/>
              <a:latin typeface="Calibri"/>
            </a:endParaRPr>
          </a:p>
        </p:txBody>
      </p:sp>
      <p:pic>
        <p:nvPicPr>
          <p:cNvPr id="1026" name="Picture 2" descr="http://www.gwp.org/templates/handlers/Thumbnailer.ashx?file=%2fGlobal%2fGWP-SAm_Images%2fMain_pictures%2f2015%2fsubcuenca_santa_eulalia.JPG&amp;w=394&amp;h=296&amp;cro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21" y="2414691"/>
            <a:ext cx="4000661" cy="267049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755576" y="1268760"/>
            <a:ext cx="7848871"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Y" sz="1800" b="0" i="0" u="none" strike="noStrike" kern="1200" cap="none" spc="0" normalizeH="0" baseline="0" noProof="0" dirty="0">
                <a:ln>
                  <a:noFill/>
                </a:ln>
                <a:solidFill>
                  <a:srgbClr val="303030"/>
                </a:solidFill>
                <a:effectLst/>
                <a:uLnTx/>
                <a:uFillTx/>
                <a:latin typeface="verdana" panose="020B0604030504040204" pitchFamily="34" charset="0"/>
                <a:ea typeface="+mn-ea"/>
                <a:cs typeface="+mn-cs"/>
              </a:rPr>
              <a:t>February 2015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UY" sz="1800" b="0" i="0" u="none" strike="noStrike" kern="1200" cap="none" spc="0" normalizeH="0" baseline="0" noProof="0" dirty="0">
                <a:ln>
                  <a:noFill/>
                </a:ln>
                <a:solidFill>
                  <a:srgbClr val="FF0000"/>
                </a:solidFill>
                <a:effectLst/>
                <a:uLnTx/>
                <a:uFillTx/>
                <a:latin typeface="verdana" panose="020B0604030504040204" pitchFamily="34" charset="0"/>
                <a:ea typeface="+mn-ea"/>
                <a:cs typeface="+mn-cs"/>
              </a:rPr>
              <a:t>Mayor and</a:t>
            </a:r>
            <a:r>
              <a:rPr kumimoji="0" lang="es-UY" sz="1800" b="0" i="0" u="none" strike="noStrike" kern="1200" cap="none" spc="0" normalizeH="0" noProof="0" dirty="0">
                <a:ln>
                  <a:noFill/>
                </a:ln>
                <a:solidFill>
                  <a:srgbClr val="FF0000"/>
                </a:solidFill>
                <a:effectLst/>
                <a:uLnTx/>
                <a:uFillTx/>
                <a:latin typeface="verdana" panose="020B0604030504040204" pitchFamily="34" charset="0"/>
                <a:ea typeface="+mn-ea"/>
                <a:cs typeface="+mn-cs"/>
              </a:rPr>
              <a:t> rural communities signed an unpreedented letter of commitment </a:t>
            </a:r>
            <a:endParaRPr kumimoji="0" lang="es-UY"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3" name="Rectángulo 2"/>
          <p:cNvSpPr/>
          <p:nvPr/>
        </p:nvSpPr>
        <p:spPr>
          <a:xfrm>
            <a:off x="4644008" y="2414691"/>
            <a:ext cx="3960439" cy="2585323"/>
          </a:xfrm>
          <a:prstGeom prst="rect">
            <a:avLst/>
          </a:prstGeom>
        </p:spPr>
        <p:txBody>
          <a:bodyPr wrap="square">
            <a:spAutoFit/>
          </a:bodyPr>
          <a:lstStyle/>
          <a:p>
            <a:pPr marL="285750" lvl="0" indent="-285750">
              <a:buFont typeface="Arial" panose="020B0604020202020204" pitchFamily="34" charset="0"/>
              <a:buChar char="•"/>
              <a:defRPr/>
            </a:pPr>
            <a:r>
              <a:rPr lang="en-US" dirty="0">
                <a:solidFill>
                  <a:prstClr val="black"/>
                </a:solidFill>
              </a:rPr>
              <a:t>Municipalities commonwealth (8 district mayors ) and intercommunity Association (presidents of peasant communities )</a:t>
            </a:r>
          </a:p>
          <a:p>
            <a:pPr marL="285750" lvl="0" indent="-285750">
              <a:buFont typeface="Arial" panose="020B0604020202020204" pitchFamily="34" charset="0"/>
              <a:buChar char="•"/>
              <a:defRPr/>
            </a:pPr>
            <a:endParaRPr lang="en-US" dirty="0">
              <a:solidFill>
                <a:prstClr val="black"/>
              </a:solidFill>
            </a:endParaRPr>
          </a:p>
          <a:p>
            <a:pPr marL="285750" lvl="0" indent="-285750">
              <a:buFont typeface="Arial" panose="020B0604020202020204" pitchFamily="34" charset="0"/>
              <a:buChar char="•"/>
              <a:defRPr/>
            </a:pPr>
            <a:r>
              <a:rPr lang="en-US" dirty="0">
                <a:solidFill>
                  <a:prstClr val="black"/>
                </a:solidFill>
              </a:rPr>
              <a:t>Commitment to coordinate actions to address the needs and priority issues for the development of the sub basin</a:t>
            </a:r>
            <a:r>
              <a:rPr lang="es-UY" b="1" dirty="0">
                <a:solidFill>
                  <a:prstClr val="black"/>
                </a:solidFill>
                <a:sym typeface="Wingdings" panose="05000000000000000000" pitchFamily="2" charset="2"/>
              </a:rPr>
              <a:t> </a:t>
            </a:r>
            <a:r>
              <a:rPr lang="es-UY" dirty="0">
                <a:solidFill>
                  <a:prstClr val="black"/>
                </a:solidFill>
                <a:sym typeface="Wingdings" panose="05000000000000000000" pitchFamily="2" charset="2"/>
              </a:rPr>
              <a:t></a:t>
            </a:r>
            <a:r>
              <a:rPr lang="en-US" dirty="0">
                <a:solidFill>
                  <a:prstClr val="black"/>
                </a:solidFill>
              </a:rPr>
              <a:t> defined joint actions</a:t>
            </a:r>
            <a:endParaRPr kumimoji="0" lang="es-UY"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ángulo 4"/>
          <p:cNvSpPr/>
          <p:nvPr/>
        </p:nvSpPr>
        <p:spPr>
          <a:xfrm>
            <a:off x="481321" y="5416347"/>
            <a:ext cx="7900900" cy="923330"/>
          </a:xfrm>
          <a:prstGeom prst="rect">
            <a:avLst/>
          </a:prstGeom>
        </p:spPr>
        <p:txBody>
          <a:bodyPr wrap="square">
            <a:spAutoFit/>
          </a:bodyPr>
          <a:lstStyle/>
          <a:p>
            <a:pPr marL="285750" lvl="0" indent="-285750">
              <a:buFont typeface="Arial" panose="020B0604020202020204" pitchFamily="34" charset="0"/>
              <a:buChar char="•"/>
              <a:defRPr/>
            </a:pPr>
            <a:r>
              <a:rPr lang="en-US" dirty="0">
                <a:solidFill>
                  <a:srgbClr val="FF0000"/>
                </a:solidFill>
              </a:rPr>
              <a:t>first time they dialogued ! </a:t>
            </a:r>
            <a:r>
              <a:rPr lang="en-US" b="1" dirty="0">
                <a:solidFill>
                  <a:prstClr val="black"/>
                </a:solidFill>
              </a:rPr>
              <a:t>This brings the needs of farmers to the possibilities of financing through the municipalities (access to government programs )</a:t>
            </a:r>
            <a:r>
              <a:rPr lang="es-UY" dirty="0">
                <a:solidFill>
                  <a:prstClr val="black"/>
                </a:solidFill>
                <a:sym typeface="Wingdings" panose="05000000000000000000" pitchFamily="2" charset="2"/>
              </a:rPr>
              <a:t> </a:t>
            </a:r>
            <a:r>
              <a:rPr lang="en-US" b="1" dirty="0">
                <a:solidFill>
                  <a:prstClr val="black"/>
                </a:solidFill>
              </a:rPr>
              <a:t> development training proposals</a:t>
            </a:r>
            <a:endParaRPr kumimoji="0" lang="es-UY" sz="18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927203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129010" y="5229200"/>
            <a:ext cx="4403430" cy="1144331"/>
          </a:xfrm>
          <a:prstGeom prst="rect">
            <a:avLst/>
          </a:prstGeom>
        </p:spPr>
      </p:pic>
      <p:sp>
        <p:nvSpPr>
          <p:cNvPr id="2" name="1 Rectángulo"/>
          <p:cNvSpPr/>
          <p:nvPr/>
        </p:nvSpPr>
        <p:spPr>
          <a:xfrm>
            <a:off x="323528" y="476672"/>
            <a:ext cx="7992888" cy="6032421"/>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s-PE" sz="2800" b="1" kern="0" dirty="0">
                <a:solidFill>
                  <a:schemeClr val="tx2"/>
                </a:solidFill>
              </a:rPr>
              <a:t>The</a:t>
            </a:r>
            <a:r>
              <a:rPr kumimoji="0" lang="es-PE" sz="2800" b="1" i="0" u="none" strike="noStrike" kern="0" cap="none" spc="0" normalizeH="0" baseline="0" noProof="0" dirty="0">
                <a:ln>
                  <a:noFill/>
                </a:ln>
                <a:solidFill>
                  <a:schemeClr val="tx2"/>
                </a:solidFill>
                <a:effectLst/>
                <a:uLnTx/>
                <a:uFillTx/>
              </a:rPr>
              <a:t> </a:t>
            </a:r>
            <a:r>
              <a:rPr kumimoji="0" lang="es-PE" sz="2800" b="1" i="0" u="none" strike="noStrike" kern="0" cap="none" spc="0" normalizeH="0" baseline="0" noProof="0" dirty="0" err="1">
                <a:ln>
                  <a:noFill/>
                </a:ln>
                <a:solidFill>
                  <a:schemeClr val="tx2"/>
                </a:solidFill>
                <a:effectLst/>
                <a:uLnTx/>
                <a:uFillTx/>
              </a:rPr>
              <a:t>Water</a:t>
            </a:r>
            <a:r>
              <a:rPr kumimoji="0" lang="es-PE" sz="2800" b="1" i="0" u="none" strike="noStrike" kern="0" cap="none" spc="0" normalizeH="0" baseline="0" noProof="0" dirty="0">
                <a:ln>
                  <a:noFill/>
                </a:ln>
                <a:solidFill>
                  <a:schemeClr val="tx2"/>
                </a:solidFill>
                <a:effectLst/>
                <a:uLnTx/>
                <a:uFillTx/>
              </a:rPr>
              <a:t>,</a:t>
            </a:r>
            <a:r>
              <a:rPr kumimoji="0" lang="es-PE" sz="2800" b="1" i="0" u="none" strike="noStrike" kern="0" cap="none" spc="0" normalizeH="0" noProof="0" dirty="0">
                <a:ln>
                  <a:noFill/>
                </a:ln>
                <a:solidFill>
                  <a:schemeClr val="tx2"/>
                </a:solidFill>
                <a:effectLst/>
                <a:uLnTx/>
                <a:uFillTx/>
              </a:rPr>
              <a:t> </a:t>
            </a:r>
            <a:r>
              <a:rPr kumimoji="0" lang="es-PE" sz="2800" b="1" i="0" u="none" strike="noStrike" kern="0" cap="none" spc="0" normalizeH="0" noProof="0" dirty="0" err="1">
                <a:ln>
                  <a:noFill/>
                </a:ln>
                <a:solidFill>
                  <a:schemeClr val="tx2"/>
                </a:solidFill>
                <a:effectLst/>
                <a:uLnTx/>
                <a:uFillTx/>
              </a:rPr>
              <a:t>Climate</a:t>
            </a:r>
            <a:r>
              <a:rPr kumimoji="0" lang="es-PE" sz="2800" b="1" i="0" u="none" strike="noStrike" kern="0" cap="none" spc="0" normalizeH="0" noProof="0" dirty="0">
                <a:ln>
                  <a:noFill/>
                </a:ln>
                <a:solidFill>
                  <a:schemeClr val="tx2"/>
                </a:solidFill>
                <a:effectLst/>
                <a:uLnTx/>
                <a:uFillTx/>
              </a:rPr>
              <a:t> and </a:t>
            </a:r>
            <a:r>
              <a:rPr kumimoji="0" lang="es-PE" sz="2800" b="1" i="0" u="none" strike="noStrike" kern="0" cap="none" spc="0" normalizeH="0" noProof="0" dirty="0" err="1">
                <a:ln>
                  <a:noFill/>
                </a:ln>
                <a:solidFill>
                  <a:schemeClr val="tx2"/>
                </a:solidFill>
                <a:effectLst/>
                <a:uLnTx/>
                <a:uFillTx/>
              </a:rPr>
              <a:t>Development</a:t>
            </a:r>
            <a:r>
              <a:rPr kumimoji="0" lang="es-PE" sz="2800" b="1" i="0" u="none" strike="noStrike" kern="0" cap="none" spc="0" normalizeH="0" noProof="0" dirty="0">
                <a:ln>
                  <a:noFill/>
                </a:ln>
                <a:solidFill>
                  <a:schemeClr val="tx2"/>
                </a:solidFill>
                <a:effectLst/>
                <a:uLnTx/>
                <a:uFillTx/>
              </a:rPr>
              <a:t> </a:t>
            </a:r>
            <a:r>
              <a:rPr kumimoji="0" lang="es-PE" sz="2800" b="1" i="0" u="none" strike="noStrike" kern="0" cap="none" spc="0" normalizeH="0" baseline="0" noProof="0" dirty="0" err="1">
                <a:ln>
                  <a:noFill/>
                </a:ln>
                <a:solidFill>
                  <a:schemeClr val="tx2"/>
                </a:solidFill>
                <a:effectLst/>
                <a:uLnTx/>
                <a:uFillTx/>
              </a:rPr>
              <a:t>Programme</a:t>
            </a:r>
            <a:r>
              <a:rPr kumimoji="0" lang="es-PE" sz="2800" b="1" i="0" u="none" strike="noStrike" kern="0" cap="none" spc="0" normalizeH="0" baseline="0" noProof="0" dirty="0">
                <a:ln>
                  <a:noFill/>
                </a:ln>
                <a:solidFill>
                  <a:schemeClr val="tx2"/>
                </a:solidFill>
                <a:effectLst/>
                <a:uLnTx/>
                <a:uFillTx/>
              </a:rPr>
              <a:t>:</a:t>
            </a:r>
            <a:r>
              <a:rPr kumimoji="0" lang="es-PE" sz="2800" b="1" i="0" u="none" strike="noStrike" kern="0" cap="none" spc="0" normalizeH="0" noProof="0" dirty="0">
                <a:ln>
                  <a:noFill/>
                </a:ln>
                <a:solidFill>
                  <a:schemeClr val="tx2"/>
                </a:solidFill>
                <a:effectLst/>
                <a:uLnTx/>
                <a:uFillTx/>
              </a:rPr>
              <a:t> WACDEP</a:t>
            </a:r>
            <a:endParaRPr kumimoji="0" lang="es-PE" sz="2800" b="1" i="0" u="none" strike="noStrike" kern="0" cap="none" spc="0" normalizeH="0" baseline="0" noProof="0" dirty="0">
              <a:ln>
                <a:noFill/>
              </a:ln>
              <a:solidFill>
                <a:schemeClr val="tx2"/>
              </a:solidFill>
              <a:effectLst/>
              <a:uLnTx/>
              <a:uFillTx/>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PE" sz="2000" b="1" i="0" u="none" strike="noStrike" kern="0" cap="none" spc="0" normalizeH="0" baseline="0" noProof="0" dirty="0">
              <a:ln>
                <a:noFill/>
              </a:ln>
              <a:solidFill>
                <a:schemeClr val="tx2"/>
              </a:solidFill>
              <a:effectLst/>
              <a:uLnTx/>
              <a:uFillTx/>
              <a:latin typeface="Myriad Pro"/>
            </a:endParaRPr>
          </a:p>
          <a:p>
            <a:pPr marL="628650" lvl="0" indent="-628650" algn="just">
              <a:buFont typeface="Wingdings" panose="05000000000000000000" pitchFamily="2" charset="2"/>
              <a:buChar char="q"/>
              <a:defRPr/>
            </a:pPr>
            <a:r>
              <a:rPr lang="en-US" sz="2200" kern="0" dirty="0">
                <a:solidFill>
                  <a:schemeClr val="tx2"/>
                </a:solidFill>
              </a:rPr>
              <a:t>It is part of a global initiative promoted by GWP in South America</a:t>
            </a:r>
          </a:p>
          <a:p>
            <a:pPr lvl="0" algn="just">
              <a:defRPr/>
            </a:pPr>
            <a:endParaRPr kumimoji="0" lang="es-PE" sz="2200" b="0" i="0" u="none" strike="noStrike" kern="0" cap="none" spc="0" normalizeH="0" baseline="0" noProof="0" dirty="0">
              <a:ln>
                <a:noFill/>
              </a:ln>
              <a:solidFill>
                <a:schemeClr val="tx2"/>
              </a:solidFill>
              <a:effectLst/>
              <a:uLnTx/>
              <a:uFillTx/>
            </a:endParaRPr>
          </a:p>
          <a:p>
            <a:pPr marL="628650" lvl="0" indent="-628650" algn="just">
              <a:buFont typeface="Wingdings" panose="05000000000000000000" pitchFamily="2" charset="2"/>
              <a:buChar char="q"/>
              <a:defRPr/>
            </a:pPr>
            <a:r>
              <a:rPr lang="en-US" sz="2200" kern="0" dirty="0">
                <a:solidFill>
                  <a:schemeClr val="tx2"/>
                </a:solidFill>
              </a:rPr>
              <a:t>Created to support the integration of water security and adaptation to climate change in planning processes for sustainable development , promoting Integrated Water Resources Management ( IWRM) as a key strategy .</a:t>
            </a:r>
          </a:p>
          <a:p>
            <a:pPr marL="628650" lvl="0" indent="-628650" algn="just">
              <a:buFont typeface="Wingdings" panose="05000000000000000000" pitchFamily="2" charset="2"/>
              <a:buChar char="q"/>
              <a:defRPr/>
            </a:pPr>
            <a:endParaRPr lang="en-US" sz="2200" kern="0" dirty="0">
              <a:solidFill>
                <a:schemeClr val="tx2"/>
              </a:solidFill>
            </a:endParaRPr>
          </a:p>
          <a:p>
            <a:pPr marL="628650" lvl="0" indent="-628650" algn="just">
              <a:buFont typeface="Wingdings" panose="05000000000000000000" pitchFamily="2" charset="2"/>
              <a:buChar char="q"/>
              <a:defRPr/>
            </a:pPr>
            <a:r>
              <a:rPr lang="en-US" sz="2200" kern="0" dirty="0">
                <a:solidFill>
                  <a:schemeClr val="tx2"/>
                </a:solidFill>
              </a:rPr>
              <a:t>It is estimated that the direct beneficiaries will be about 15,000 people , of which almost 7,000 are living in poverty.</a:t>
            </a:r>
          </a:p>
          <a:p>
            <a:pPr marL="628650" lvl="0" indent="-628650" algn="just">
              <a:buFont typeface="Wingdings" panose="05000000000000000000" pitchFamily="2" charset="2"/>
              <a:buChar char="q"/>
              <a:defRPr/>
            </a:pPr>
            <a:endParaRPr lang="en-US" sz="2200" kern="0" dirty="0">
              <a:solidFill>
                <a:schemeClr val="tx2"/>
              </a:solidFill>
            </a:endParaRPr>
          </a:p>
          <a:p>
            <a:pPr marL="628650" lvl="0" indent="-628650" algn="just">
              <a:buFont typeface="Wingdings" panose="05000000000000000000" pitchFamily="2" charset="2"/>
              <a:buChar char="q"/>
              <a:defRPr/>
            </a:pPr>
            <a:r>
              <a:rPr lang="en-US" sz="2200" kern="0" dirty="0">
                <a:solidFill>
                  <a:schemeClr val="tx2"/>
                </a:solidFill>
              </a:rPr>
              <a:t>Programme open to all organizations who wish to contribute technically or financially .</a:t>
            </a:r>
            <a:endParaRPr lang="es-PE" sz="2200" kern="0" dirty="0">
              <a:solidFill>
                <a:schemeClr val="tx2"/>
              </a:solidFill>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PE" sz="2400" b="1" i="0" u="none" strike="noStrike" kern="0" cap="none" spc="0" normalizeH="0" baseline="0" noProof="0" dirty="0">
              <a:ln>
                <a:noFill/>
              </a:ln>
              <a:solidFill>
                <a:srgbClr val="0070C0"/>
              </a:solidFill>
              <a:effectLst/>
              <a:uLnTx/>
              <a:uFillTx/>
              <a:latin typeface="Myriad Pro"/>
            </a:endParaRPr>
          </a:p>
        </p:txBody>
      </p:sp>
    </p:spTree>
    <p:extLst>
      <p:ext uri="{BB962C8B-B14F-4D97-AF65-F5344CB8AC3E}">
        <p14:creationId xmlns:p14="http://schemas.microsoft.com/office/powerpoint/2010/main" val="1042723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899592" y="553716"/>
            <a:ext cx="6912768" cy="538609"/>
          </a:xfrm>
          <a:prstGeom prst="rect">
            <a:avLst/>
          </a:prstGeom>
        </p:spPr>
        <p:txBody>
          <a:bodyPr wrap="square">
            <a:spAutoFit/>
          </a:bodyPr>
          <a:lstStyle/>
          <a:p>
            <a:pPr marL="514350" lvl="0" indent="-514350">
              <a:buFont typeface="+mj-lt"/>
              <a:buAutoNum type="arabicPeriod" startAt="3"/>
              <a:defRPr/>
            </a:pPr>
            <a:r>
              <a:rPr lang="es-PE" sz="2900" kern="0" dirty="0">
                <a:solidFill>
                  <a:srgbClr val="1F497D"/>
                </a:solidFill>
              </a:rPr>
              <a:t>Payment for ecosystem services</a:t>
            </a:r>
          </a:p>
        </p:txBody>
      </p:sp>
      <p:sp>
        <p:nvSpPr>
          <p:cNvPr id="10" name="5 Marcador de contenido"/>
          <p:cNvSpPr txBox="1">
            <a:spLocks/>
          </p:cNvSpPr>
          <p:nvPr/>
        </p:nvSpPr>
        <p:spPr>
          <a:xfrm>
            <a:off x="1475656" y="1340769"/>
            <a:ext cx="6120680" cy="1728192"/>
          </a:xfrm>
          <a:prstGeom prst="rect">
            <a:avLst/>
          </a:prstGeom>
          <a:solidFill>
            <a:schemeClr val="accent5">
              <a:lumMod val="20000"/>
              <a:lumOff val="80000"/>
            </a:schemeClr>
          </a:solidFill>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defRPr/>
            </a:pPr>
            <a:r>
              <a:rPr lang="en-US" sz="2400" kern="0" dirty="0">
                <a:solidFill>
                  <a:srgbClr val="1F497D">
                    <a:lumMod val="75000"/>
                  </a:srgbClr>
                </a:solidFill>
              </a:rPr>
              <a:t>Pilot project of infiltration trenches</a:t>
            </a:r>
          </a:p>
          <a:p>
            <a:pPr lvl="0">
              <a:defRPr/>
            </a:pPr>
            <a:r>
              <a:rPr lang="en-US" sz="2400" kern="0" dirty="0">
                <a:solidFill>
                  <a:srgbClr val="1F497D">
                    <a:lumMod val="75000"/>
                  </a:srgbClr>
                </a:solidFill>
              </a:rPr>
              <a:t>hydrogeological Inspection (</a:t>
            </a:r>
            <a:r>
              <a:rPr lang="en-US" sz="2400" kern="0" dirty="0" err="1">
                <a:solidFill>
                  <a:srgbClr val="1F497D">
                    <a:lumMod val="75000"/>
                  </a:srgbClr>
                </a:solidFill>
              </a:rPr>
              <a:t>INGEMMET</a:t>
            </a:r>
            <a:r>
              <a:rPr lang="en-US" sz="2400" kern="0" dirty="0">
                <a:solidFill>
                  <a:srgbClr val="1F497D">
                    <a:lumMod val="75000"/>
                  </a:srgbClr>
                </a:solidFill>
              </a:rPr>
              <a:t> )</a:t>
            </a:r>
          </a:p>
          <a:p>
            <a:pPr lvl="0">
              <a:defRPr/>
            </a:pPr>
            <a:r>
              <a:rPr lang="en-US" sz="2400" kern="0" dirty="0">
                <a:solidFill>
                  <a:srgbClr val="1F497D">
                    <a:lumMod val="75000"/>
                  </a:srgbClr>
                </a:solidFill>
              </a:rPr>
              <a:t>Water nexus Analysis, food , energy and ecosystems ( KTH )</a:t>
            </a:r>
            <a:endParaRPr kumimoji="0" lang="es-PE" sz="2400" b="0" i="0" u="none" strike="noStrike" kern="0" cap="none" spc="0" normalizeH="0" baseline="0" noProof="0" dirty="0">
              <a:ln>
                <a:noFill/>
              </a:ln>
              <a:solidFill>
                <a:srgbClr val="1F497D">
                  <a:lumMod val="75000"/>
                </a:srgbClr>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s-PE" sz="20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s-PE"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s-PE"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3717032"/>
            <a:ext cx="3181792" cy="212119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9945" y="3317405"/>
            <a:ext cx="3816424" cy="2860073"/>
          </a:xfrm>
          <a:prstGeom prst="rect">
            <a:avLst/>
          </a:prstGeom>
        </p:spPr>
      </p:pic>
    </p:spTree>
    <p:extLst>
      <p:ext uri="{BB962C8B-B14F-4D97-AF65-F5344CB8AC3E}">
        <p14:creationId xmlns:p14="http://schemas.microsoft.com/office/powerpoint/2010/main" val="3984411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372" y="870367"/>
            <a:ext cx="7941724" cy="5961196"/>
          </a:xfrm>
          <a:prstGeom prst="rect">
            <a:avLst/>
          </a:prstGeom>
        </p:spPr>
      </p:pic>
      <p:sp>
        <p:nvSpPr>
          <p:cNvPr id="4" name="Rectángulo 3"/>
          <p:cNvSpPr/>
          <p:nvPr/>
        </p:nvSpPr>
        <p:spPr>
          <a:xfrm>
            <a:off x="909162" y="620688"/>
            <a:ext cx="7310143"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Thanks for your attention</a:t>
            </a:r>
            <a:endParaRPr lang="es-E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2" name="Rectángulo 1"/>
          <p:cNvSpPr/>
          <p:nvPr/>
        </p:nvSpPr>
        <p:spPr>
          <a:xfrm>
            <a:off x="4427984" y="5805264"/>
            <a:ext cx="3847656" cy="400110"/>
          </a:xfrm>
          <a:prstGeom prst="rect">
            <a:avLst/>
          </a:prstGeom>
          <a:noFill/>
        </p:spPr>
        <p:txBody>
          <a:bodyPr wrap="none" lIns="91440" tIns="45720" rIns="91440" bIns="45720">
            <a:spAutoFit/>
          </a:bodyPr>
          <a:lstStyle/>
          <a:p>
            <a:pPr algn="ctr"/>
            <a:r>
              <a:rPr lang="es-ES"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t>
            </a:r>
            <a:r>
              <a:rPr lang="es-E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ucia.matteo@gwpsudamerica.org</a:t>
            </a:r>
          </a:p>
        </p:txBody>
      </p:sp>
    </p:spTree>
    <p:extLst>
      <p:ext uri="{BB962C8B-B14F-4D97-AF65-F5344CB8AC3E}">
        <p14:creationId xmlns:p14="http://schemas.microsoft.com/office/powerpoint/2010/main" val="3943641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419" y="0"/>
            <a:ext cx="9011163" cy="6858000"/>
          </a:xfrm>
          <a:prstGeom prst="rect">
            <a:avLst/>
          </a:prstGeom>
        </p:spPr>
      </p:pic>
      <p:sp>
        <p:nvSpPr>
          <p:cNvPr id="3" name="2 Rectángulo"/>
          <p:cNvSpPr/>
          <p:nvPr/>
        </p:nvSpPr>
        <p:spPr>
          <a:xfrm>
            <a:off x="634003" y="2780928"/>
            <a:ext cx="8292656" cy="1446550"/>
          </a:xfrm>
          <a:prstGeom prst="rect">
            <a:avLst/>
          </a:prstGeom>
          <a:noFill/>
        </p:spPr>
        <p:txBody>
          <a:bodyPr wrap="none" lIns="91440" tIns="45720" rIns="91440" bIns="45720">
            <a:spAutoFit/>
          </a:bodyPr>
          <a:lstStyle/>
          <a:p>
            <a:pPr algn="ctr"/>
            <a:r>
              <a:rPr lang="es-E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The site choice:</a:t>
            </a:r>
          </a:p>
          <a:p>
            <a:pPr algn="ctr"/>
            <a:r>
              <a:rPr lang="es-E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The </a:t>
            </a:r>
            <a:r>
              <a:rPr lang="es-E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sub-</a:t>
            </a:r>
            <a:r>
              <a:rPr lang="es-ES" sz="44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basin</a:t>
            </a:r>
            <a:r>
              <a:rPr lang="es-E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s-ES" sz="4400" dirty="0">
                <a:ln w="18415" cmpd="sng">
                  <a:solidFill>
                    <a:srgbClr val="FFFFFF"/>
                  </a:solidFill>
                  <a:prstDash val="solid"/>
                </a:ln>
                <a:solidFill>
                  <a:srgbClr val="FFFFFF"/>
                </a:solidFill>
                <a:effectLst>
                  <a:outerShdw blurRad="63500" dir="3600000" algn="tl" rotWithShape="0">
                    <a:srgbClr val="000000">
                      <a:alpha val="70000"/>
                    </a:srgbClr>
                  </a:outerShdw>
                </a:effectLst>
              </a:rPr>
              <a:t>of </a:t>
            </a:r>
            <a:r>
              <a:rPr lang="es-ES"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Santa Eulalia River</a:t>
            </a:r>
          </a:p>
        </p:txBody>
      </p:sp>
      <p:sp>
        <p:nvSpPr>
          <p:cNvPr id="4" name="3 Marcador de fecha"/>
          <p:cNvSpPr>
            <a:spLocks noGrp="1"/>
          </p:cNvSpPr>
          <p:nvPr>
            <p:ph type="dt" sz="half" idx="10"/>
          </p:nvPr>
        </p:nvSpPr>
        <p:spPr/>
        <p:txBody>
          <a:bodyPr/>
          <a:lstStyle/>
          <a:p>
            <a:r>
              <a:rPr lang="es-PE"/>
              <a:t>10/12/2015</a:t>
            </a:r>
          </a:p>
        </p:txBody>
      </p:sp>
      <p:sp>
        <p:nvSpPr>
          <p:cNvPr id="5" name="4 Marcador de pie de página"/>
          <p:cNvSpPr>
            <a:spLocks noGrp="1"/>
          </p:cNvSpPr>
          <p:nvPr>
            <p:ph type="ftr" sz="quarter" idx="11"/>
          </p:nvPr>
        </p:nvSpPr>
        <p:spPr/>
        <p:txBody>
          <a:bodyPr/>
          <a:lstStyle/>
          <a:p>
            <a:r>
              <a:rPr lang="es-PE"/>
              <a:t>Nicole Bernex. CIGA/PUCP - GWP</a:t>
            </a:r>
          </a:p>
        </p:txBody>
      </p:sp>
    </p:spTree>
    <p:extLst>
      <p:ext uri="{BB962C8B-B14F-4D97-AF65-F5344CB8AC3E}">
        <p14:creationId xmlns:p14="http://schemas.microsoft.com/office/powerpoint/2010/main" val="3312048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0715" b="2588"/>
          <a:stretch/>
        </p:blipFill>
        <p:spPr bwMode="auto">
          <a:xfrm>
            <a:off x="0" y="15652"/>
            <a:ext cx="5091191" cy="330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5508104" y="188640"/>
            <a:ext cx="3523685" cy="550920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3600" b="1" i="0" u="none" strike="noStrike" kern="0" cap="none" spc="0" normalizeH="0" baseline="0" noProof="0" dirty="0">
                <a:ln>
                  <a:noFill/>
                </a:ln>
                <a:solidFill>
                  <a:schemeClr val="tx2"/>
                </a:solidFill>
                <a:effectLst/>
                <a:uLnTx/>
                <a:uFillTx/>
              </a:rPr>
              <a:t>Lima :</a:t>
            </a:r>
          </a:p>
          <a:p>
            <a:pPr marL="0" marR="0" lvl="0" indent="0" defTabSz="914400" eaLnBrk="1" fontAlgn="auto" latinLnBrk="0" hangingPunct="1">
              <a:lnSpc>
                <a:spcPct val="100000"/>
              </a:lnSpc>
              <a:spcBef>
                <a:spcPts val="0"/>
              </a:spcBef>
              <a:spcAft>
                <a:spcPts val="0"/>
              </a:spcAft>
              <a:buClrTx/>
              <a:buSzTx/>
              <a:buFontTx/>
              <a:buNone/>
              <a:tabLst/>
              <a:defRPr/>
            </a:pPr>
            <a:endParaRPr kumimoji="0" lang="es-PE" sz="3600" b="1" i="0" u="none" strike="noStrike" kern="0" cap="none" spc="0" normalizeH="0" baseline="0" noProof="0" dirty="0">
              <a:ln>
                <a:noFill/>
              </a:ln>
              <a:solidFill>
                <a:schemeClr val="tx2"/>
              </a:solidFill>
              <a:effectLst/>
              <a:uLnTx/>
              <a:uFillTx/>
            </a:endParaRPr>
          </a:p>
          <a:p>
            <a:pPr marL="457200" lvl="0" indent="-457200">
              <a:buFont typeface="Wingdings" panose="05000000000000000000" pitchFamily="2" charset="2"/>
              <a:buChar char="q"/>
              <a:defRPr/>
            </a:pPr>
            <a:r>
              <a:rPr lang="en-US" sz="2800" kern="0" dirty="0">
                <a:solidFill>
                  <a:schemeClr val="tx2"/>
                </a:solidFill>
              </a:rPr>
              <a:t>Largest city of Peru (1/3 of the population)</a:t>
            </a:r>
          </a:p>
          <a:p>
            <a:pPr marR="0" lvl="0" defTabSz="914400" eaLnBrk="1" fontAlgn="auto" latinLnBrk="0" hangingPunct="1">
              <a:lnSpc>
                <a:spcPct val="100000"/>
              </a:lnSpc>
              <a:spcBef>
                <a:spcPts val="0"/>
              </a:spcBef>
              <a:spcAft>
                <a:spcPts val="0"/>
              </a:spcAft>
              <a:buClrTx/>
              <a:buSzTx/>
              <a:tabLst/>
              <a:defRPr/>
            </a:pPr>
            <a:endParaRPr kumimoji="0" lang="es-PE" sz="2800" b="0" i="0" u="none" strike="noStrike" kern="0" cap="none" spc="0" normalizeH="0" baseline="0" noProof="0" dirty="0">
              <a:ln>
                <a:noFill/>
              </a:ln>
              <a:solidFill>
                <a:schemeClr val="tx2"/>
              </a:solidFill>
              <a:effectLst/>
              <a:uLnTx/>
              <a:uFillTx/>
            </a:endParaRPr>
          </a:p>
          <a:p>
            <a:pPr marL="457200" lvl="0" indent="-457200">
              <a:buFont typeface="Wingdings" panose="05000000000000000000" pitchFamily="2" charset="2"/>
              <a:buChar char="q"/>
              <a:defRPr/>
            </a:pPr>
            <a:r>
              <a:rPr lang="es-PE" sz="2800" kern="0" dirty="0">
                <a:solidFill>
                  <a:schemeClr val="tx2"/>
                </a:solidFill>
              </a:rPr>
              <a:t>Strong population growth</a:t>
            </a:r>
          </a:p>
          <a:p>
            <a:pPr marR="0" lvl="0" defTabSz="914400" eaLnBrk="1" fontAlgn="auto" latinLnBrk="0" hangingPunct="1">
              <a:lnSpc>
                <a:spcPct val="100000"/>
              </a:lnSpc>
              <a:spcBef>
                <a:spcPts val="0"/>
              </a:spcBef>
              <a:spcAft>
                <a:spcPts val="0"/>
              </a:spcAft>
              <a:buClrTx/>
              <a:buSzTx/>
              <a:tabLst/>
              <a:defRPr/>
            </a:pPr>
            <a:endParaRPr kumimoji="0" lang="es-PE" sz="2800" b="0" i="0" u="none" strike="noStrike" kern="0" cap="none" spc="0" normalizeH="0" baseline="0" noProof="0" dirty="0">
              <a:ln>
                <a:noFill/>
              </a:ln>
              <a:solidFill>
                <a:schemeClr val="tx2"/>
              </a:solidFill>
              <a:effectLst/>
              <a:uLnTx/>
              <a:uFillTx/>
            </a:endParaRPr>
          </a:p>
          <a:p>
            <a:pPr marL="457200" lvl="0" indent="-457200">
              <a:buFont typeface="Wingdings" panose="05000000000000000000" pitchFamily="2" charset="2"/>
              <a:buChar char="q"/>
              <a:defRPr/>
            </a:pPr>
            <a:r>
              <a:rPr lang="en-US" sz="2800" kern="0" dirty="0">
                <a:solidFill>
                  <a:schemeClr val="tx2"/>
                </a:solidFill>
              </a:rPr>
              <a:t>Increasing demand for energy , water and food</a:t>
            </a:r>
            <a:endParaRPr kumimoji="0" lang="es-PE" sz="3200" b="1" i="0" u="none" strike="noStrike" kern="0" cap="none" spc="0" normalizeH="0" baseline="0" noProof="0" dirty="0">
              <a:ln>
                <a:noFill/>
              </a:ln>
              <a:solidFill>
                <a:schemeClr val="tx2"/>
              </a:solidFill>
              <a:effectLst/>
              <a:uLnTx/>
              <a:uFillTx/>
            </a:endParaRPr>
          </a:p>
        </p:txBody>
      </p:sp>
      <p:pic>
        <p:nvPicPr>
          <p:cNvPr id="2" name="Imagen 1"/>
          <p:cNvPicPr>
            <a:picLocks noChangeAspect="1"/>
          </p:cNvPicPr>
          <p:nvPr/>
        </p:nvPicPr>
        <p:blipFill>
          <a:blip r:embed="rId3"/>
          <a:stretch>
            <a:fillRect/>
          </a:stretch>
        </p:blipFill>
        <p:spPr>
          <a:xfrm>
            <a:off x="-13028" y="3323403"/>
            <a:ext cx="5310956" cy="3540638"/>
          </a:xfrm>
          <a:prstGeom prst="rect">
            <a:avLst/>
          </a:prstGeom>
        </p:spPr>
      </p:pic>
      <p:sp>
        <p:nvSpPr>
          <p:cNvPr id="3" name="CuadroTexto 2"/>
          <p:cNvSpPr txBox="1"/>
          <p:nvPr/>
        </p:nvSpPr>
        <p:spPr>
          <a:xfrm>
            <a:off x="2267744" y="2564904"/>
            <a:ext cx="2304256" cy="523220"/>
          </a:xfrm>
          <a:prstGeom prst="rect">
            <a:avLst/>
          </a:prstGeom>
          <a:solidFill>
            <a:schemeClr val="bg1"/>
          </a:solidFill>
        </p:spPr>
        <p:txBody>
          <a:bodyPr wrap="square" rtlCol="0">
            <a:spAutoFit/>
          </a:bodyPr>
          <a:lstStyle/>
          <a:p>
            <a:r>
              <a:rPr lang="en-US" sz="1400" b="1" dirty="0">
                <a:solidFill>
                  <a:schemeClr val="tx2">
                    <a:lumMod val="75000"/>
                  </a:schemeClr>
                </a:solidFill>
                <a:latin typeface="+mj-lt"/>
              </a:rPr>
              <a:t>Projection of population growth of Lima and Callao</a:t>
            </a:r>
          </a:p>
        </p:txBody>
      </p:sp>
      <p:sp>
        <p:nvSpPr>
          <p:cNvPr id="8" name="CuadroTexto 7"/>
          <p:cNvSpPr txBox="1"/>
          <p:nvPr/>
        </p:nvSpPr>
        <p:spPr>
          <a:xfrm>
            <a:off x="399852" y="2434099"/>
            <a:ext cx="1440160" cy="784830"/>
          </a:xfrm>
          <a:prstGeom prst="rect">
            <a:avLst/>
          </a:prstGeom>
          <a:solidFill>
            <a:schemeClr val="bg1"/>
          </a:solidFill>
        </p:spPr>
        <p:txBody>
          <a:bodyPr wrap="square" rtlCol="0">
            <a:spAutoFit/>
          </a:bodyPr>
          <a:lstStyle/>
          <a:p>
            <a:r>
              <a:rPr lang="en-US" sz="1500" b="1" dirty="0">
                <a:solidFill>
                  <a:schemeClr val="tx2">
                    <a:lumMod val="75000"/>
                  </a:schemeClr>
                </a:solidFill>
              </a:rPr>
              <a:t>Annual growth rate of Lime population </a:t>
            </a:r>
          </a:p>
        </p:txBody>
      </p:sp>
      <p:sp>
        <p:nvSpPr>
          <p:cNvPr id="9" name="CuadroTexto 8"/>
          <p:cNvSpPr txBox="1"/>
          <p:nvPr/>
        </p:nvSpPr>
        <p:spPr>
          <a:xfrm>
            <a:off x="496038" y="188641"/>
            <a:ext cx="2347770" cy="276999"/>
          </a:xfrm>
          <a:prstGeom prst="rect">
            <a:avLst/>
          </a:prstGeom>
          <a:solidFill>
            <a:schemeClr val="bg1"/>
          </a:solidFill>
        </p:spPr>
        <p:txBody>
          <a:bodyPr wrap="square" rtlCol="0">
            <a:spAutoFit/>
          </a:bodyPr>
          <a:lstStyle/>
          <a:p>
            <a:r>
              <a:rPr lang="es-UY" sz="1200" b="1" dirty="0">
                <a:solidFill>
                  <a:schemeClr val="tx2">
                    <a:lumMod val="75000"/>
                  </a:schemeClr>
                </a:solidFill>
              </a:rPr>
              <a:t>Lima and Callao population 2013</a:t>
            </a:r>
            <a:endParaRPr lang="en-US" sz="1200" b="1" dirty="0">
              <a:solidFill>
                <a:schemeClr val="tx2">
                  <a:lumMod val="75000"/>
                </a:schemeClr>
              </a:solidFill>
            </a:endParaRPr>
          </a:p>
        </p:txBody>
      </p:sp>
    </p:spTree>
    <p:extLst>
      <p:ext uri="{BB962C8B-B14F-4D97-AF65-F5344CB8AC3E}">
        <p14:creationId xmlns:p14="http://schemas.microsoft.com/office/powerpoint/2010/main" val="186163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9612" y="404664"/>
            <a:ext cx="6912768" cy="1754326"/>
          </a:xfrm>
          <a:prstGeom prst="rect">
            <a:avLst/>
          </a:prstGeom>
          <a:noFill/>
        </p:spPr>
        <p:txBody>
          <a:bodyPr wrap="square" rtlCol="0">
            <a:spAutoFit/>
          </a:bodyPr>
          <a:lstStyle/>
          <a:p>
            <a:pPr lvl="0" algn="ctr">
              <a:defRPr/>
            </a:pPr>
            <a:r>
              <a:rPr lang="en-US" sz="3600" b="1" kern="0" dirty="0">
                <a:solidFill>
                  <a:schemeClr val="tx2"/>
                </a:solidFill>
              </a:rPr>
              <a:t>Santa Eulalia sub-basin contributes over 50% of water and</a:t>
            </a:r>
          </a:p>
          <a:p>
            <a:pPr lvl="0" algn="ctr">
              <a:defRPr/>
            </a:pPr>
            <a:r>
              <a:rPr lang="en-US" sz="3600" b="1" kern="0" dirty="0">
                <a:solidFill>
                  <a:schemeClr val="tx2"/>
                </a:solidFill>
              </a:rPr>
              <a:t>70 % of energy used Lima</a:t>
            </a:r>
            <a:endParaRPr kumimoji="0" lang="es-PE" sz="3600" b="1" i="0" u="none" strike="noStrike" kern="0" cap="none" spc="0" normalizeH="0" baseline="0" noProof="0" dirty="0">
              <a:ln>
                <a:noFill/>
              </a:ln>
              <a:solidFill>
                <a:schemeClr val="tx2"/>
              </a:solidFill>
              <a:effectLst/>
              <a:uLnTx/>
              <a:uFillTx/>
            </a:endParaRPr>
          </a:p>
        </p:txBody>
      </p:sp>
      <p:pic>
        <p:nvPicPr>
          <p:cNvPr id="3" name="Picture 6" descr="http://img.scoop.it/Z_24yr0JUl-i7DM3f4bXsTl72eJkfbmt4t8yenImKBVaiQDB_Rd1H6kmuBWtceBJ"/>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67544" y="2787382"/>
            <a:ext cx="8136904" cy="3400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952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096" t="1348" r="3532" b="18851"/>
          <a:stretch/>
        </p:blipFill>
        <p:spPr bwMode="auto">
          <a:xfrm>
            <a:off x="29507" y="44623"/>
            <a:ext cx="9144000" cy="681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79512" y="4725144"/>
            <a:ext cx="3816424" cy="1754326"/>
          </a:xfrm>
          <a:prstGeom prst="rect">
            <a:avLst/>
          </a:prstGeom>
          <a:noFill/>
        </p:spPr>
        <p:txBody>
          <a:bodyPr wrap="square" rtlCol="0">
            <a:spAutoFit/>
          </a:bodyPr>
          <a:lstStyle/>
          <a:p>
            <a:pPr lvl="0">
              <a:defRPr/>
            </a:pPr>
            <a:r>
              <a:rPr lang="en-US" sz="3600" b="1" kern="0" dirty="0">
                <a:solidFill>
                  <a:schemeClr val="tx2"/>
                </a:solidFill>
              </a:rPr>
              <a:t>Santa Eulalia River main tributary of Rimac River</a:t>
            </a:r>
            <a:endParaRPr kumimoji="0" lang="es-PE" sz="3600" b="1" i="0" u="none" strike="noStrike" kern="0" cap="none" spc="0" normalizeH="0" baseline="0" noProof="0" dirty="0">
              <a:ln>
                <a:noFill/>
              </a:ln>
              <a:solidFill>
                <a:schemeClr val="tx2"/>
              </a:solidFill>
              <a:effectLst/>
              <a:uLnTx/>
              <a:uFillTx/>
            </a:endParaRPr>
          </a:p>
        </p:txBody>
      </p:sp>
    </p:spTree>
    <p:extLst>
      <p:ext uri="{BB962C8B-B14F-4D97-AF65-F5344CB8AC3E}">
        <p14:creationId xmlns:p14="http://schemas.microsoft.com/office/powerpoint/2010/main" val="3417560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n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247648" y="1"/>
            <a:ext cx="3894435" cy="37890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752" y="0"/>
            <a:ext cx="5356335" cy="6894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5358660" y="4077072"/>
            <a:ext cx="3672409" cy="2862322"/>
          </a:xfrm>
          <a:prstGeom prst="rect">
            <a:avLst/>
          </a:prstGeom>
          <a:noFill/>
        </p:spPr>
        <p:txBody>
          <a:bodyPr wrap="square" rtlCol="0">
            <a:spAutoFit/>
          </a:bodyPr>
          <a:lstStyle/>
          <a:p>
            <a:r>
              <a:rPr lang="fr-FR" b="1" dirty="0">
                <a:solidFill>
                  <a:srgbClr val="C00000"/>
                </a:solidFill>
              </a:rPr>
              <a:t>Total population: 33 985 inhabitants in 2015. 9 districts (municipalities): </a:t>
            </a:r>
          </a:p>
          <a:p>
            <a:endParaRPr lang="es-PE" dirty="0"/>
          </a:p>
          <a:p>
            <a:r>
              <a:rPr lang="en-US" dirty="0">
                <a:solidFill>
                  <a:srgbClr val="C00000"/>
                </a:solidFill>
              </a:rPr>
              <a:t>District of Santa Eulalia (downstream) with 11787 inhabitants. </a:t>
            </a:r>
          </a:p>
          <a:p>
            <a:endParaRPr lang="en-US" dirty="0">
              <a:solidFill>
                <a:srgbClr val="C00000"/>
              </a:solidFill>
            </a:endParaRPr>
          </a:p>
          <a:p>
            <a:r>
              <a:rPr lang="en-US" dirty="0">
                <a:solidFill>
                  <a:srgbClr val="C00000"/>
                </a:solidFill>
              </a:rPr>
              <a:t>The other 8 districts upstream with 22198 inhabitants.</a:t>
            </a:r>
            <a:endParaRPr lang="es-PE" dirty="0">
              <a:solidFill>
                <a:srgbClr val="C00000"/>
              </a:solidFill>
            </a:endParaRPr>
          </a:p>
          <a:p>
            <a:endParaRPr lang="es-PE" dirty="0"/>
          </a:p>
        </p:txBody>
      </p:sp>
    </p:spTree>
    <p:extLst>
      <p:ext uri="{BB962C8B-B14F-4D97-AF65-F5344CB8AC3E}">
        <p14:creationId xmlns:p14="http://schemas.microsoft.com/office/powerpoint/2010/main" val="3121749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294" y="11060"/>
            <a:ext cx="5308129" cy="3639321"/>
          </a:xfrm>
          <a:prstGeom prst="rect">
            <a:avLst/>
          </a:prstGeom>
        </p:spPr>
      </p:pic>
      <p:pic>
        <p:nvPicPr>
          <p:cNvPr id="5" name="Imagen 4"/>
          <p:cNvPicPr>
            <a:picLocks noChangeAspect="1"/>
          </p:cNvPicPr>
          <p:nvPr/>
        </p:nvPicPr>
        <p:blipFill>
          <a:blip r:embed="rId3"/>
          <a:stretch>
            <a:fillRect/>
          </a:stretch>
        </p:blipFill>
        <p:spPr>
          <a:xfrm>
            <a:off x="-5498" y="3319247"/>
            <a:ext cx="5308129" cy="3538753"/>
          </a:xfrm>
          <a:prstGeom prst="rect">
            <a:avLst/>
          </a:prstGeom>
        </p:spPr>
      </p:pic>
      <p:sp>
        <p:nvSpPr>
          <p:cNvPr id="6" name="4 CuadroTexto"/>
          <p:cNvSpPr txBox="1"/>
          <p:nvPr/>
        </p:nvSpPr>
        <p:spPr>
          <a:xfrm>
            <a:off x="5508104" y="188640"/>
            <a:ext cx="3523685" cy="65556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3600" b="1" i="0" u="none" strike="noStrike" kern="0" cap="none" spc="0" normalizeH="0" baseline="0" noProof="0" dirty="0">
                <a:ln>
                  <a:noFill/>
                </a:ln>
                <a:solidFill>
                  <a:schemeClr val="tx2"/>
                </a:solidFill>
                <a:effectLst/>
                <a:uLnTx/>
                <a:uFillTx/>
              </a:rPr>
              <a:t>Santa Eulalia sub-</a:t>
            </a:r>
            <a:r>
              <a:rPr kumimoji="0" lang="es-PE" sz="3600" b="1" i="0" u="none" strike="noStrike" kern="0" cap="none" spc="0" normalizeH="0" baseline="0" noProof="0" dirty="0" err="1">
                <a:ln>
                  <a:noFill/>
                </a:ln>
                <a:solidFill>
                  <a:schemeClr val="tx2"/>
                </a:solidFill>
                <a:effectLst/>
                <a:uLnTx/>
                <a:uFillTx/>
              </a:rPr>
              <a:t>basin</a:t>
            </a:r>
            <a:r>
              <a:rPr kumimoji="0" lang="es-PE" sz="3600" b="1" i="0" u="none" strike="noStrike" kern="0" cap="none" spc="0" normalizeH="0" baseline="0" noProof="0" dirty="0">
                <a:ln>
                  <a:noFill/>
                </a:ln>
                <a:solidFill>
                  <a:schemeClr val="tx2"/>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s-PE" sz="3600" b="1" i="0" u="none" strike="noStrike" kern="0" cap="none" spc="0" normalizeH="0" baseline="0" noProof="0" dirty="0">
              <a:ln>
                <a:noFill/>
              </a:ln>
              <a:solidFill>
                <a:schemeClr val="tx2"/>
              </a:solidFill>
              <a:effectLst/>
              <a:uLnTx/>
              <a:uFillTx/>
            </a:endParaRPr>
          </a:p>
          <a:p>
            <a:pPr marL="457200" lvl="0" indent="-457200">
              <a:buFont typeface="Wingdings" panose="05000000000000000000" pitchFamily="2" charset="2"/>
              <a:buChar char="q"/>
              <a:defRPr/>
            </a:pPr>
            <a:r>
              <a:rPr lang="es-PE" sz="2800" kern="0" dirty="0">
                <a:solidFill>
                  <a:schemeClr val="tx2"/>
                </a:solidFill>
              </a:rPr>
              <a:t>Difficult accessibility</a:t>
            </a:r>
          </a:p>
          <a:p>
            <a:pPr lvl="0">
              <a:defRPr/>
            </a:pPr>
            <a:endParaRPr kumimoji="0" lang="es-PE" sz="2800" b="0" i="0" u="none" strike="noStrike" kern="0" cap="none" spc="0" normalizeH="0" baseline="0" noProof="0" dirty="0">
              <a:ln>
                <a:noFill/>
              </a:ln>
              <a:solidFill>
                <a:schemeClr val="tx2"/>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s-PE" sz="2800" b="0" i="0" u="none" strike="noStrike" kern="0" cap="none" spc="0" normalizeH="0" baseline="0" noProof="0" dirty="0">
                <a:ln>
                  <a:noFill/>
                </a:ln>
                <a:solidFill>
                  <a:schemeClr val="tx2"/>
                </a:solidFill>
                <a:effectLst/>
                <a:uLnTx/>
                <a:uFillTx/>
              </a:rPr>
              <a:t>Extreme poverty:</a:t>
            </a:r>
            <a:r>
              <a:rPr lang="es-PE" sz="2800" kern="0" dirty="0">
                <a:solidFill>
                  <a:schemeClr val="tx2"/>
                </a:solidFill>
              </a:rPr>
              <a:t> </a:t>
            </a:r>
            <a:r>
              <a:rPr kumimoji="0" lang="es-PE" sz="2800" b="0" i="0" u="none" strike="noStrike" kern="0" cap="none" spc="0" normalizeH="0" noProof="0" dirty="0">
                <a:ln>
                  <a:noFill/>
                </a:ln>
                <a:solidFill>
                  <a:schemeClr val="tx2"/>
                </a:solidFill>
                <a:effectLst/>
                <a:uLnTx/>
                <a:uFillTx/>
              </a:rPr>
              <a:t>10-20%</a:t>
            </a:r>
            <a:r>
              <a:rPr kumimoji="0" lang="es-PE" sz="2800" b="0" i="0" u="none" strike="noStrike" kern="0" cap="none" spc="0" normalizeH="0" baseline="0" noProof="0" dirty="0">
                <a:ln>
                  <a:noFill/>
                </a:ln>
                <a:solidFill>
                  <a:schemeClr val="tx2"/>
                </a:solidFill>
                <a:effectLst/>
                <a:uLnTx/>
                <a:uFillTx/>
              </a:rPr>
              <a:t> </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s-PE" sz="2800" b="0" i="0" u="none" strike="noStrike" kern="0" cap="none" spc="0" normalizeH="0" baseline="0" noProof="0" dirty="0">
              <a:ln>
                <a:noFill/>
              </a:ln>
              <a:solidFill>
                <a:schemeClr val="tx2"/>
              </a:solidFill>
              <a:effectLst/>
              <a:uLnTx/>
              <a:uFillTx/>
            </a:endParaRPr>
          </a:p>
          <a:p>
            <a:pPr marL="457200" indent="-457200">
              <a:buFont typeface="Wingdings" panose="05000000000000000000" pitchFamily="2" charset="2"/>
              <a:buChar char="q"/>
            </a:pPr>
            <a:r>
              <a:rPr lang="es-PE" sz="2800" kern="0" dirty="0">
                <a:solidFill>
                  <a:schemeClr val="tx2"/>
                </a:solidFill>
              </a:rPr>
              <a:t>Several unmet needs</a:t>
            </a:r>
          </a:p>
          <a:p>
            <a:pPr marL="457200" indent="-457200">
              <a:buFont typeface="Wingdings" panose="05000000000000000000" pitchFamily="2" charset="2"/>
              <a:buChar char="q"/>
            </a:pPr>
            <a:endParaRPr lang="es-PE" sz="3200" b="1" kern="0" dirty="0">
              <a:solidFill>
                <a:schemeClr val="tx2"/>
              </a:solidFill>
            </a:endParaRPr>
          </a:p>
          <a:p>
            <a:pPr marL="457200" lvl="0" indent="-457200">
              <a:buFont typeface="Wingdings" panose="05000000000000000000" pitchFamily="2" charset="2"/>
              <a:buChar char="q"/>
              <a:defRPr/>
            </a:pPr>
            <a:r>
              <a:rPr lang="es-PE" sz="2800" kern="0" dirty="0">
                <a:solidFill>
                  <a:schemeClr val="tx2"/>
                </a:solidFill>
              </a:rPr>
              <a:t>High illiteracy rate</a:t>
            </a:r>
            <a:endParaRPr kumimoji="0" lang="es-PE" sz="2800" b="0" i="0" u="none" strike="noStrike" kern="0" cap="none" spc="0" normalizeH="0" baseline="0" noProof="0" dirty="0">
              <a:ln>
                <a:noFill/>
              </a:ln>
              <a:solidFill>
                <a:schemeClr val="tx2"/>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PE" sz="2800" b="0" i="0" u="none" strike="noStrike" kern="0" cap="none" spc="0" normalizeH="0" baseline="0" noProof="0" dirty="0">
              <a:ln>
                <a:noFill/>
              </a:ln>
              <a:solidFill>
                <a:schemeClr val="tx2"/>
              </a:solidFill>
              <a:effectLst/>
              <a:uLnTx/>
              <a:uFillTx/>
            </a:endParaRPr>
          </a:p>
        </p:txBody>
      </p:sp>
    </p:spTree>
    <p:extLst>
      <p:ext uri="{BB962C8B-B14F-4D97-AF65-F5344CB8AC3E}">
        <p14:creationId xmlns:p14="http://schemas.microsoft.com/office/powerpoint/2010/main" val="2164446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1283243"/>
            <a:ext cx="5258831" cy="2657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2 Tabla"/>
          <p:cNvGraphicFramePr>
            <a:graphicFrameLocks noGrp="1"/>
          </p:cNvGraphicFramePr>
          <p:nvPr>
            <p:extLst>
              <p:ext uri="{D42A27DB-BD31-4B8C-83A1-F6EECF244321}">
                <p14:modId xmlns:p14="http://schemas.microsoft.com/office/powerpoint/2010/main" val="2792484525"/>
              </p:ext>
            </p:extLst>
          </p:nvPr>
        </p:nvGraphicFramePr>
        <p:xfrm>
          <a:off x="214184" y="4581128"/>
          <a:ext cx="8390265" cy="1381760"/>
        </p:xfrm>
        <a:graphic>
          <a:graphicData uri="http://schemas.openxmlformats.org/drawingml/2006/table">
            <a:tbl>
              <a:tblPr firstRow="1" bandRow="1">
                <a:tableStyleId>{5C22544A-7EE6-4342-B048-85BDC9FD1C3A}</a:tableStyleId>
              </a:tblPr>
              <a:tblGrid>
                <a:gridCol w="1678053">
                  <a:extLst>
                    <a:ext uri="{9D8B030D-6E8A-4147-A177-3AD203B41FA5}">
                      <a16:colId xmlns:a16="http://schemas.microsoft.com/office/drawing/2014/main" val="20000"/>
                    </a:ext>
                  </a:extLst>
                </a:gridCol>
                <a:gridCol w="1678053">
                  <a:extLst>
                    <a:ext uri="{9D8B030D-6E8A-4147-A177-3AD203B41FA5}">
                      <a16:colId xmlns:a16="http://schemas.microsoft.com/office/drawing/2014/main" val="20001"/>
                    </a:ext>
                  </a:extLst>
                </a:gridCol>
                <a:gridCol w="1678053">
                  <a:extLst>
                    <a:ext uri="{9D8B030D-6E8A-4147-A177-3AD203B41FA5}">
                      <a16:colId xmlns:a16="http://schemas.microsoft.com/office/drawing/2014/main" val="20002"/>
                    </a:ext>
                  </a:extLst>
                </a:gridCol>
                <a:gridCol w="1678053">
                  <a:extLst>
                    <a:ext uri="{9D8B030D-6E8A-4147-A177-3AD203B41FA5}">
                      <a16:colId xmlns:a16="http://schemas.microsoft.com/office/drawing/2014/main" val="20003"/>
                    </a:ext>
                  </a:extLst>
                </a:gridCol>
                <a:gridCol w="1678053">
                  <a:extLst>
                    <a:ext uri="{9D8B030D-6E8A-4147-A177-3AD203B41FA5}">
                      <a16:colId xmlns:a16="http://schemas.microsoft.com/office/drawing/2014/main" val="20004"/>
                    </a:ext>
                  </a:extLst>
                </a:gridCol>
              </a:tblGrid>
              <a:tr h="370840">
                <a:tc gridSpan="2">
                  <a:txBody>
                    <a:bodyPr/>
                    <a:lstStyle/>
                    <a:p>
                      <a:pPr algn="ctr"/>
                      <a:r>
                        <a:rPr lang="es-PE" sz="1800" b="1" dirty="0"/>
                        <a:t>Inventory 1970</a:t>
                      </a:r>
                    </a:p>
                  </a:txBody>
                  <a:tcPr/>
                </a:tc>
                <a:tc hMerge="1">
                  <a:txBody>
                    <a:bodyPr/>
                    <a:lstStyle/>
                    <a:p>
                      <a:endParaRPr lang="es-PE" dirty="0"/>
                    </a:p>
                  </a:txBody>
                  <a:tcPr/>
                </a:tc>
                <a:tc gridSpan="2">
                  <a:txBody>
                    <a:bodyPr/>
                    <a:lstStyle/>
                    <a:p>
                      <a:pPr algn="ctr"/>
                      <a:r>
                        <a:rPr lang="es-PE" sz="1800" b="1" dirty="0"/>
                        <a:t>Inventory 2007</a:t>
                      </a:r>
                    </a:p>
                  </a:txBody>
                  <a:tcPr/>
                </a:tc>
                <a:tc hMerge="1">
                  <a:txBody>
                    <a:bodyPr/>
                    <a:lstStyle/>
                    <a:p>
                      <a:endParaRPr lang="es-PE" dirty="0"/>
                    </a:p>
                  </a:txBody>
                  <a:tcPr/>
                </a:tc>
                <a:tc rowSpan="2">
                  <a:txBody>
                    <a:bodyPr/>
                    <a:lstStyle/>
                    <a:p>
                      <a:pPr algn="ctr"/>
                      <a:r>
                        <a:rPr lang="es-PE" sz="1800" b="1" dirty="0"/>
                        <a:t>Reduction in glacial surface (% )</a:t>
                      </a:r>
                    </a:p>
                  </a:txBody>
                  <a:tcPr/>
                </a:tc>
                <a:extLst>
                  <a:ext uri="{0D108BD9-81ED-4DB2-BD59-A6C34878D82A}">
                    <a16:rowId xmlns:a16="http://schemas.microsoft.com/office/drawing/2014/main" val="10000"/>
                  </a:ext>
                </a:extLst>
              </a:tr>
              <a:tr h="370840">
                <a:tc>
                  <a:txBody>
                    <a:bodyPr/>
                    <a:lstStyle/>
                    <a:p>
                      <a:pPr algn="ctr"/>
                      <a:r>
                        <a:rPr lang="es-PE" sz="1800" b="1" dirty="0"/>
                        <a:t>Glaciers</a:t>
                      </a:r>
                      <a:r>
                        <a:rPr lang="es-PE" sz="1800" b="1" baseline="0" dirty="0"/>
                        <a:t> quantity</a:t>
                      </a:r>
                      <a:endParaRPr lang="es-PE" sz="1800" b="1" dirty="0"/>
                    </a:p>
                  </a:txBody>
                  <a:tcPr/>
                </a:tc>
                <a:tc>
                  <a:txBody>
                    <a:bodyPr/>
                    <a:lstStyle/>
                    <a:p>
                      <a:pPr algn="ctr"/>
                      <a:r>
                        <a:rPr lang="es-PE" sz="1800" b="1" dirty="0"/>
                        <a:t> Glacial surface (Km²)</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PE" sz="1800" b="1" dirty="0"/>
                        <a:t>Glaciers quantity</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PE" sz="1800" b="1" dirty="0"/>
                        <a:t>Glacial surface (Km²)</a:t>
                      </a:r>
                    </a:p>
                  </a:txBody>
                  <a:tcPr/>
                </a:tc>
                <a:tc vMerge="1">
                  <a:txBody>
                    <a:bodyPr/>
                    <a:lstStyle/>
                    <a:p>
                      <a:endParaRPr lang="es-PE" dirty="0"/>
                    </a:p>
                  </a:txBody>
                  <a:tcPr/>
                </a:tc>
                <a:extLst>
                  <a:ext uri="{0D108BD9-81ED-4DB2-BD59-A6C34878D82A}">
                    <a16:rowId xmlns:a16="http://schemas.microsoft.com/office/drawing/2014/main" val="10001"/>
                  </a:ext>
                </a:extLst>
              </a:tr>
              <a:tr h="370840">
                <a:tc>
                  <a:txBody>
                    <a:bodyPr/>
                    <a:lstStyle/>
                    <a:p>
                      <a:pPr algn="r"/>
                      <a:r>
                        <a:rPr lang="es-PE" sz="1800" b="1" dirty="0"/>
                        <a:t>17</a:t>
                      </a:r>
                    </a:p>
                  </a:txBody>
                  <a:tcPr/>
                </a:tc>
                <a:tc>
                  <a:txBody>
                    <a:bodyPr/>
                    <a:lstStyle/>
                    <a:p>
                      <a:pPr algn="r"/>
                      <a:r>
                        <a:rPr lang="es-PE" sz="1800" b="1" dirty="0"/>
                        <a:t>7.08</a:t>
                      </a:r>
                    </a:p>
                  </a:txBody>
                  <a:tcPr/>
                </a:tc>
                <a:tc>
                  <a:txBody>
                    <a:bodyPr/>
                    <a:lstStyle/>
                    <a:p>
                      <a:pPr algn="r"/>
                      <a:r>
                        <a:rPr lang="es-PE" sz="1800" b="1" dirty="0"/>
                        <a:t>9</a:t>
                      </a:r>
                    </a:p>
                  </a:txBody>
                  <a:tcPr/>
                </a:tc>
                <a:tc>
                  <a:txBody>
                    <a:bodyPr/>
                    <a:lstStyle/>
                    <a:p>
                      <a:pPr algn="r"/>
                      <a:r>
                        <a:rPr lang="es-PE" sz="1800" b="1" dirty="0"/>
                        <a:t>3.17</a:t>
                      </a:r>
                    </a:p>
                  </a:txBody>
                  <a:tcPr/>
                </a:tc>
                <a:tc>
                  <a:txBody>
                    <a:bodyPr/>
                    <a:lstStyle/>
                    <a:p>
                      <a:pPr algn="r"/>
                      <a:r>
                        <a:rPr lang="es-PE" sz="1800" b="1" dirty="0"/>
                        <a:t>55.23</a:t>
                      </a:r>
                    </a:p>
                  </a:txBody>
                  <a:tcPr/>
                </a:tc>
                <a:extLst>
                  <a:ext uri="{0D108BD9-81ED-4DB2-BD59-A6C34878D82A}">
                    <a16:rowId xmlns:a16="http://schemas.microsoft.com/office/drawing/2014/main" val="10002"/>
                  </a:ext>
                </a:extLst>
              </a:tr>
            </a:tbl>
          </a:graphicData>
        </a:graphic>
      </p:graphicFrame>
      <p:sp>
        <p:nvSpPr>
          <p:cNvPr id="4" name="3 CuadroTexto"/>
          <p:cNvSpPr txBox="1"/>
          <p:nvPr/>
        </p:nvSpPr>
        <p:spPr>
          <a:xfrm>
            <a:off x="214185" y="2983883"/>
            <a:ext cx="1762030" cy="338554"/>
          </a:xfrm>
          <a:prstGeom prst="rect">
            <a:avLst/>
          </a:prstGeom>
          <a:solidFill>
            <a:schemeClr val="bg1"/>
          </a:solidFill>
        </p:spPr>
        <p:txBody>
          <a:bodyPr wrap="square" rtlCol="0">
            <a:spAutoFit/>
          </a:bodyPr>
          <a:lstStyle/>
          <a:p>
            <a:r>
              <a:rPr lang="es-PE" sz="1600" b="1" i="1" dirty="0">
                <a:solidFill>
                  <a:prstClr val="black"/>
                </a:solidFill>
              </a:rPr>
              <a:t>Summer 1999</a:t>
            </a:r>
          </a:p>
        </p:txBody>
      </p:sp>
      <p:sp>
        <p:nvSpPr>
          <p:cNvPr id="5" name="4 CuadroTexto"/>
          <p:cNvSpPr txBox="1"/>
          <p:nvPr/>
        </p:nvSpPr>
        <p:spPr>
          <a:xfrm>
            <a:off x="214185" y="200057"/>
            <a:ext cx="8750304" cy="1015663"/>
          </a:xfrm>
          <a:prstGeom prst="rect">
            <a:avLst/>
          </a:prstGeom>
          <a:noFill/>
        </p:spPr>
        <p:txBody>
          <a:bodyPr wrap="square" rtlCol="0">
            <a:spAutoFit/>
          </a:bodyPr>
          <a:lstStyle/>
          <a:p>
            <a:r>
              <a:rPr lang="en-US" sz="2000" b="1" dirty="0">
                <a:solidFill>
                  <a:srgbClr val="0070C0"/>
                </a:solidFill>
              </a:rPr>
              <a:t>The glacier retreat in the Rimac basin is extremely strong , affecting climate change to the water flows, functioning of ecosystems, activities and human welfare.</a:t>
            </a:r>
            <a:endParaRPr lang="es-PE" sz="2000" b="1" dirty="0">
              <a:solidFill>
                <a:srgbClr val="0070C0"/>
              </a:solidFill>
            </a:endParaRP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186" y="6003379"/>
            <a:ext cx="187166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5 Marcador de contenido" descr="Vision.jpg"/>
          <p:cNvPicPr>
            <a:picLocks noGrp="1"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8106" y="1680847"/>
            <a:ext cx="2913569" cy="195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6330164" y="3668913"/>
            <a:ext cx="2091511" cy="307777"/>
          </a:xfrm>
          <a:prstGeom prst="rect">
            <a:avLst/>
          </a:prstGeom>
        </p:spPr>
        <p:txBody>
          <a:bodyPr wrap="square">
            <a:spAutoFit/>
          </a:bodyPr>
          <a:lstStyle/>
          <a:p>
            <a:pPr algn="r"/>
            <a:r>
              <a:rPr lang="es-MX" sz="1400" dirty="0">
                <a:solidFill>
                  <a:prstClr val="black"/>
                </a:solidFill>
                <a:latin typeface="Arial"/>
                <a:ea typeface="Calibri"/>
                <a:cs typeface="Times New Roman"/>
              </a:rPr>
              <a:t>.</a:t>
            </a:r>
            <a:endParaRPr lang="es-PE" sz="1400" dirty="0">
              <a:solidFill>
                <a:prstClr val="black"/>
              </a:solidFill>
            </a:endParaRPr>
          </a:p>
        </p:txBody>
      </p:sp>
      <p:sp>
        <p:nvSpPr>
          <p:cNvPr id="7" name="CuadroTexto 6"/>
          <p:cNvSpPr txBox="1"/>
          <p:nvPr/>
        </p:nvSpPr>
        <p:spPr>
          <a:xfrm>
            <a:off x="2699792" y="1988840"/>
            <a:ext cx="1656184" cy="261610"/>
          </a:xfrm>
          <a:prstGeom prst="rect">
            <a:avLst/>
          </a:prstGeom>
          <a:solidFill>
            <a:schemeClr val="bg1"/>
          </a:solidFill>
        </p:spPr>
        <p:txBody>
          <a:bodyPr wrap="square" rtlCol="0">
            <a:spAutoFit/>
          </a:bodyPr>
          <a:lstStyle/>
          <a:p>
            <a:r>
              <a:rPr lang="es-UY" sz="1100" dirty="0"/>
              <a:t>Summer 2004</a:t>
            </a:r>
            <a:endParaRPr lang="en-US" sz="1100" dirty="0"/>
          </a:p>
        </p:txBody>
      </p:sp>
      <p:sp>
        <p:nvSpPr>
          <p:cNvPr id="8" name="Rectángulo 7"/>
          <p:cNvSpPr/>
          <p:nvPr/>
        </p:nvSpPr>
        <p:spPr>
          <a:xfrm>
            <a:off x="5429201" y="3817480"/>
            <a:ext cx="3168352" cy="584775"/>
          </a:xfrm>
          <a:prstGeom prst="rect">
            <a:avLst/>
          </a:prstGeom>
        </p:spPr>
        <p:txBody>
          <a:bodyPr wrap="square">
            <a:spAutoFit/>
          </a:bodyPr>
          <a:lstStyle/>
          <a:p>
            <a:r>
              <a:rPr lang="en-US" sz="1600" dirty="0"/>
              <a:t>Image of the sub-basin in 5.4.3 bands of Landsat 7 in 2009</a:t>
            </a:r>
          </a:p>
        </p:txBody>
      </p:sp>
      <p:sp>
        <p:nvSpPr>
          <p:cNvPr id="9" name="CuadroTexto 8"/>
          <p:cNvSpPr txBox="1"/>
          <p:nvPr/>
        </p:nvSpPr>
        <p:spPr>
          <a:xfrm>
            <a:off x="467544" y="6141761"/>
            <a:ext cx="184731" cy="369332"/>
          </a:xfrm>
          <a:prstGeom prst="rect">
            <a:avLst/>
          </a:prstGeom>
          <a:noFill/>
        </p:spPr>
        <p:txBody>
          <a:bodyPr wrap="none" rtlCol="0">
            <a:spAutoFit/>
          </a:bodyPr>
          <a:lstStyle/>
          <a:p>
            <a:endParaRPr lang="en-US" dirty="0"/>
          </a:p>
        </p:txBody>
      </p:sp>
      <p:sp>
        <p:nvSpPr>
          <p:cNvPr id="10" name="CuadroTexto 9"/>
          <p:cNvSpPr txBox="1"/>
          <p:nvPr/>
        </p:nvSpPr>
        <p:spPr>
          <a:xfrm>
            <a:off x="232101" y="6049830"/>
            <a:ext cx="2088232" cy="261610"/>
          </a:xfrm>
          <a:prstGeom prst="rect">
            <a:avLst/>
          </a:prstGeom>
          <a:solidFill>
            <a:schemeClr val="bg1"/>
          </a:solidFill>
        </p:spPr>
        <p:txBody>
          <a:bodyPr wrap="square" rtlCol="0">
            <a:spAutoFit/>
          </a:bodyPr>
          <a:lstStyle/>
          <a:p>
            <a:r>
              <a:rPr lang="es-UY" sz="1100" dirty="0"/>
              <a:t>Source: ANA, april 2004</a:t>
            </a:r>
            <a:endParaRPr lang="en-US" sz="1100" dirty="0"/>
          </a:p>
        </p:txBody>
      </p:sp>
    </p:spTree>
    <p:extLst>
      <p:ext uri="{BB962C8B-B14F-4D97-AF65-F5344CB8AC3E}">
        <p14:creationId xmlns:p14="http://schemas.microsoft.com/office/powerpoint/2010/main" val="260789366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Trek</Template>
  <TotalTime>1362</TotalTime>
  <Words>1142</Words>
  <Application>Microsoft Office PowerPoint</Application>
  <PresentationFormat>Presentación en pantalla (4:3)</PresentationFormat>
  <Paragraphs>153</Paragraphs>
  <Slides>21</Slides>
  <Notes>3</Notes>
  <HiddenSlides>0</HiddenSlides>
  <MMClips>0</MMClips>
  <ScaleCrop>false</ScaleCrop>
  <HeadingPairs>
    <vt:vector size="6" baseType="variant">
      <vt:variant>
        <vt:lpstr>Fuentes usadas</vt:lpstr>
      </vt:variant>
      <vt:variant>
        <vt:i4>6</vt:i4>
      </vt:variant>
      <vt:variant>
        <vt:lpstr>Tema</vt:lpstr>
      </vt:variant>
      <vt:variant>
        <vt:i4>3</vt:i4>
      </vt:variant>
      <vt:variant>
        <vt:lpstr>Títulos de diapositiva</vt:lpstr>
      </vt:variant>
      <vt:variant>
        <vt:i4>21</vt:i4>
      </vt:variant>
    </vt:vector>
  </HeadingPairs>
  <TitlesOfParts>
    <vt:vector size="30" baseType="lpstr">
      <vt:lpstr>Arial</vt:lpstr>
      <vt:lpstr>Calibri</vt:lpstr>
      <vt:lpstr>Myriad Pro</vt:lpstr>
      <vt:lpstr>Times New Roman</vt:lpstr>
      <vt:lpstr>Verdana</vt:lpstr>
      <vt:lpstr>Wingdings</vt:lpstr>
      <vt:lpstr>Tema de Office</vt:lpstr>
      <vt:lpstr>3_Tema de Office</vt:lpstr>
      <vt:lpstr>4_Tema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Programa Agua, Clima y Desarrollo - PACyD</dc:title>
  <dc:creator>Centro Investigación Geográfica Aplicada</dc:creator>
  <cp:lastModifiedBy>Marcelo Farro</cp:lastModifiedBy>
  <cp:revision>114</cp:revision>
  <dcterms:created xsi:type="dcterms:W3CDTF">2016-05-15T18:01:06Z</dcterms:created>
  <dcterms:modified xsi:type="dcterms:W3CDTF">2016-06-03T16:29:17Z</dcterms:modified>
</cp:coreProperties>
</file>