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9"/>
  </p:notesMasterIdLst>
  <p:sldIdLst>
    <p:sldId id="278" r:id="rId2"/>
    <p:sldId id="361" r:id="rId3"/>
    <p:sldId id="482" r:id="rId4"/>
    <p:sldId id="516" r:id="rId5"/>
    <p:sldId id="341" r:id="rId6"/>
    <p:sldId id="342" r:id="rId7"/>
    <p:sldId id="454" r:id="rId8"/>
    <p:sldId id="442" r:id="rId9"/>
    <p:sldId id="446" r:id="rId10"/>
    <p:sldId id="471" r:id="rId11"/>
    <p:sldId id="270" r:id="rId12"/>
    <p:sldId id="272" r:id="rId13"/>
    <p:sldId id="274" r:id="rId14"/>
    <p:sldId id="332" r:id="rId15"/>
    <p:sldId id="506" r:id="rId16"/>
    <p:sldId id="515" r:id="rId17"/>
    <p:sldId id="30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0"/>
  </p:normalViewPr>
  <p:slideViewPr>
    <p:cSldViewPr snapToGrid="0">
      <p:cViewPr varScale="1">
        <p:scale>
          <a:sx n="67" d="100"/>
          <a:sy n="67" d="100"/>
        </p:scale>
        <p:origin x="6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9B4C-6CF0-4B94-B08F-674B85A00E7A}" type="datetimeFigureOut">
              <a:rPr lang="es-HN" smtClean="0"/>
              <a:t>4/8/2020</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20B5CA-3944-45B9-B7BA-60A79C810EE6}" type="slidenum">
              <a:rPr lang="es-HN" smtClean="0"/>
              <a:t>‹Nº›</a:t>
            </a:fld>
            <a:endParaRPr lang="es-HN"/>
          </a:p>
        </p:txBody>
      </p:sp>
    </p:spTree>
    <p:extLst>
      <p:ext uri="{BB962C8B-B14F-4D97-AF65-F5344CB8AC3E}">
        <p14:creationId xmlns:p14="http://schemas.microsoft.com/office/powerpoint/2010/main" val="3745939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p:spPr>
      </p:sp>
      <p:sp>
        <p:nvSpPr>
          <p:cNvPr id="3" name="Notes Placeholder 2"/>
          <p:cNvSpPr>
            <a:spLocks noGrp="1"/>
          </p:cNvSpPr>
          <p:nvPr>
            <p:ph type="body" idx="1"/>
          </p:nvPr>
        </p:nvSpPr>
        <p:spPr>
          <a:xfrm>
            <a:off x="701040" y="4415790"/>
            <a:ext cx="5608320" cy="4183380"/>
          </a:xfrm>
          <a:prstGeom prst="rect">
            <a:avLst/>
          </a:prstGeom>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s" noProof="0" dirty="0"/>
              <a:t>El indicador 6.5.1 forma parte de una iniciativa de monitoreo más amplia para el ODS 6 en su totalidad, coordinada por ONU-Agua. </a:t>
            </a:r>
          </a:p>
          <a:p>
            <a:pPr rtl="0"/>
            <a:r>
              <a:rPr lang="es" noProof="0" dirty="0"/>
              <a:t>{CLIC} Con el ODS 6 se pretende «garantizar la disponibilidad y la gestión sostenible del agua y el saneamiento para todos». </a:t>
            </a:r>
          </a:p>
          <a:p>
            <a:pPr rtl="0"/>
            <a:r>
              <a:rPr lang="es" noProof="0" dirty="0"/>
              <a:t>Abarca todo el ciclo y los cortes del agua en las dimensiones social, económica y ambiental del desarrollo sostenible. </a:t>
            </a:r>
          </a:p>
          <a:p>
            <a:pPr rtl="0"/>
            <a:r>
              <a:rPr lang="es" noProof="0" dirty="0"/>
              <a:t>El ODS 6 es asimismo fundamental para cumplir otros ODS, como los relativos a la alimentación, la seguridad energética y la biodiversidad.</a:t>
            </a:r>
          </a:p>
          <a:p>
            <a:pPr rtl="0"/>
            <a:r>
              <a:rPr lang="es" noProof="0" dirty="0"/>
              <a:t>{CLIC} Como saben, una parte fundamental de la gestión del agua dulce reside en comprender las diferentes necesidades y funciones de las personas que utilizan el agua con distintos fines, así como las leyes, instituciones y mecanismos de gobernanza para gestionarla. {CLIC} Estos aspectos se tratan en el enfoque de GIRH, el punto central de la Meta 6.5., por eso es tan importante para cumplir el objetivo por completo.</a:t>
            </a:r>
          </a:p>
          <a:p>
            <a:pPr rtl="0"/>
            <a:r>
              <a:rPr lang="es" noProof="0" dirty="0">
                <a:latin typeface="+mn-lt"/>
              </a:rPr>
              <a:t>La GIRH, por su naturaleza, es un proceso que implica a varias partes interesadas, por lo que es esencial que las personas adecuadas se sienten a la mesa para ofrecer aportaciones a la encuesta. </a:t>
            </a:r>
          </a:p>
        </p:txBody>
      </p:sp>
      <p:sp>
        <p:nvSpPr>
          <p:cNvPr id="4" name="Slide Number Placeholder 3"/>
          <p:cNvSpPr>
            <a:spLocks noGrp="1"/>
          </p:cNvSpPr>
          <p:nvPr>
            <p:ph type="sldNum" sz="quarter" idx="10"/>
          </p:nvPr>
        </p:nvSpPr>
        <p:spPr/>
        <p:txBody>
          <a:bodyPr rtlCol="0"/>
          <a:lstStyle/>
          <a:p>
            <a:pPr rtl="0"/>
            <a:fld id="{F4136DB4-22B5-4CB4-A5A4-AB522D0ACFFC}" type="slidenum">
              <a:rPr lang="en-GB" smtClean="0"/>
              <a:t>5</a:t>
            </a:fld>
            <a:endParaRPr lang="en-GB"/>
          </a:p>
        </p:txBody>
      </p:sp>
    </p:spTree>
    <p:extLst>
      <p:ext uri="{BB962C8B-B14F-4D97-AF65-F5344CB8AC3E}">
        <p14:creationId xmlns:p14="http://schemas.microsoft.com/office/powerpoint/2010/main" val="14430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554E54-BF11-41C9-8398-D156BF66588F}" type="slidenum">
              <a:rPr lang="it-IT" smtClean="0"/>
              <a:t>17</a:t>
            </a:fld>
            <a:endParaRPr lang="it-IT"/>
          </a:p>
        </p:txBody>
      </p:sp>
    </p:spTree>
    <p:extLst>
      <p:ext uri="{BB962C8B-B14F-4D97-AF65-F5344CB8AC3E}">
        <p14:creationId xmlns:p14="http://schemas.microsoft.com/office/powerpoint/2010/main" val="340593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s" noProof="0"/>
              <a:t>La Meta 6.5 consiste en «</a:t>
            </a:r>
            <a:r>
              <a:rPr lang="es" b="1" noProof="0"/>
              <a:t>implementar</a:t>
            </a:r>
            <a:r>
              <a:rPr lang="es" noProof="0"/>
              <a:t>» la GIRH y no solo en contar con una planificación. Además, se deben monitorear los diferentes aspectos de la GIRH, así como las fases de la implementación. </a:t>
            </a:r>
          </a:p>
          <a:p>
            <a:pPr marL="171450" indent="-171450" rtl="0">
              <a:buFontTx/>
              <a:buChar char="-"/>
            </a:pPr>
            <a:r>
              <a:rPr lang="es" b="1" noProof="0"/>
              <a:t>«A todos los niveles»</a:t>
            </a:r>
            <a:r>
              <a:rPr lang="es" noProof="0"/>
              <a:t> significa que la GIRH debe implementarse desde el nivel nacional hasta el nivel subnacional, de cuencas, local y transfronterizo, según proceda.</a:t>
            </a:r>
          </a:p>
          <a:p>
            <a:pPr marL="171450" indent="-171450" rtl="0">
              <a:buFontTx/>
              <a:buChar char="-"/>
            </a:pPr>
            <a:r>
              <a:rPr lang="es" sz="1200" noProof="0"/>
              <a:t>Dada la naturaleza de la GIRH, hablamos de implementación en los principales sectores que dependen o afectan a los recursos hídricos. </a:t>
            </a:r>
          </a:p>
          <a:p>
            <a:pPr marL="0" indent="0" rtl="0">
              <a:buFontTx/>
              <a:buNone/>
            </a:pPr>
            <a:r>
              <a:rPr lang="es" noProof="0"/>
              <a:t>{CLIC}El 6.5.1 es el principal indicador que se utilizará para seguir el progreso de la Meta 6.5. </a:t>
            </a:r>
          </a:p>
          <a:p>
            <a:pPr rtl="0"/>
            <a:r>
              <a:rPr lang="es" noProof="0"/>
              <a:t>{CLIC} Esto se complementa con el indicador 6.5.2, que trata sobre la cooperación transfronteriza. Los datos para el indicador 6.5.2 se recopilan en un proceso independiente </a:t>
            </a:r>
            <a:r>
              <a:rPr lang="es" sz="1200" kern="1200" noProof="0">
                <a:solidFill>
                  <a:schemeClr val="tx1"/>
                </a:solidFill>
                <a:effectLst/>
                <a:latin typeface="+mn-lt"/>
                <a:ea typeface="+mn-ea"/>
                <a:cs typeface="+mn-cs"/>
              </a:rPr>
              <a:t>según el Convenio del Agua, organizado por la Comisión Económica para Europa (CEPE) y la Organización de las Naciones Unidas para la Educación, la Ciencia y la Cultura (UNESCO). Cuando sea factible, los coordinadores nacionales de los indicadores 6.5.1 y 6.5.2 deberán comunicarse entre sí para armonizar la presentación de informes en la medida de lo posible. Para obtener más información sobre este punto, consulte la parte 6 de la presentación. </a:t>
            </a:r>
            <a:endParaRPr lang="en-GB" noProof="0" dirty="0"/>
          </a:p>
          <a:p>
            <a:pPr rtl="0"/>
            <a:endParaRPr lang="en-US" dirty="0"/>
          </a:p>
        </p:txBody>
      </p:sp>
      <p:sp>
        <p:nvSpPr>
          <p:cNvPr id="4" name="Slide Number Placeholder 3"/>
          <p:cNvSpPr>
            <a:spLocks noGrp="1"/>
          </p:cNvSpPr>
          <p:nvPr>
            <p:ph type="sldNum" sz="quarter" idx="10"/>
          </p:nvPr>
        </p:nvSpPr>
        <p:spPr/>
        <p:txBody>
          <a:bodyPr rtlCol="0"/>
          <a:lstStyle/>
          <a:p>
            <a:pPr rtl="0"/>
            <a:fld id="{F4136DB4-22B5-4CB4-A5A4-AB522D0ACFFC}" type="slidenum">
              <a:rPr lang="en-GB" smtClean="0"/>
              <a:t>6</a:t>
            </a:fld>
            <a:endParaRPr lang="en-GB"/>
          </a:p>
        </p:txBody>
      </p:sp>
    </p:spTree>
    <p:extLst>
      <p:ext uri="{BB962C8B-B14F-4D97-AF65-F5344CB8AC3E}">
        <p14:creationId xmlns:p14="http://schemas.microsoft.com/office/powerpoint/2010/main" val="106803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baseline country status of</a:t>
            </a:r>
            <a:r>
              <a:rPr lang="en-US" baseline="0" dirty="0"/>
              <a:t> IWRM implementation. [CLICK] and here is the distribution of scores by region, with lower scoring regions at the top, down to higher scoring regions at the bottom. </a:t>
            </a:r>
            <a:endParaRPr lang="en-US" dirty="0"/>
          </a:p>
        </p:txBody>
      </p:sp>
      <p:sp>
        <p:nvSpPr>
          <p:cNvPr id="4" name="Slide Number Placeholder 3"/>
          <p:cNvSpPr>
            <a:spLocks noGrp="1"/>
          </p:cNvSpPr>
          <p:nvPr>
            <p:ph type="sldNum" sz="quarter" idx="10"/>
          </p:nvPr>
        </p:nvSpPr>
        <p:spPr/>
        <p:txBody>
          <a:bodyPr/>
          <a:lstStyle/>
          <a:p>
            <a:fld id="{2B8E84B6-979B-C441-95F6-C64ADECF6FD2}" type="slidenum">
              <a:rPr lang="it-IT" smtClean="0"/>
              <a:t>9</a:t>
            </a:fld>
            <a:endParaRPr lang="it-IT"/>
          </a:p>
        </p:txBody>
      </p:sp>
    </p:spTree>
    <p:extLst>
      <p:ext uri="{BB962C8B-B14F-4D97-AF65-F5344CB8AC3E}">
        <p14:creationId xmlns:p14="http://schemas.microsoft.com/office/powerpoint/2010/main" val="92196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s"/>
              <a:t>La encuesta cuenta con orientaciones suficientes para que quienes la rellenen puedan completarla. </a:t>
            </a:r>
          </a:p>
          <a:p>
            <a:pPr rtl="0"/>
            <a:r>
              <a:rPr lang="es"/>
              <a:t>La encuesta</a:t>
            </a:r>
            <a:r>
              <a:rPr lang="es" i="0"/>
              <a:t> contiene 33 preguntas divididas en 4 secciones que reflejan las cuatro dimensiones principales de la GIRH. {CLIC} Estas 4 secciones son:</a:t>
            </a:r>
          </a:p>
          <a:p>
            <a:pPr marL="171450" indent="-171450" rtl="0">
              <a:buFont typeface="Arial" charset="0"/>
              <a:buChar char="•"/>
            </a:pPr>
            <a:r>
              <a:rPr lang="es" i="0"/>
              <a:t>Uno: se trata el entorno propicio, que abarca las políticas, leyes y planes principales. </a:t>
            </a:r>
          </a:p>
          <a:p>
            <a:pPr marL="171450" indent="-171450" rtl="0">
              <a:buFont typeface="Arial" charset="0"/>
              <a:buChar char="•"/>
            </a:pPr>
            <a:r>
              <a:rPr lang="es" i="0"/>
              <a:t>Dos: se trata la capacidad y coordinación institucionales y la participación de las partes interesadas. </a:t>
            </a:r>
          </a:p>
          <a:p>
            <a:pPr marL="171450" indent="-171450" rtl="0">
              <a:buFont typeface="Arial" charset="0"/>
              <a:buChar char="•"/>
            </a:pPr>
            <a:r>
              <a:rPr lang="es" i="0"/>
              <a:t>Tres: se tratan los instrumentos de gestión que contribuyen a una toma de decisiones eficaz. </a:t>
            </a:r>
          </a:p>
          <a:p>
            <a:pPr marL="171450" indent="-171450" rtl="0">
              <a:buFont typeface="Arial" charset="0"/>
              <a:buChar char="•"/>
            </a:pPr>
            <a:r>
              <a:rPr lang="es" i="0"/>
              <a:t>Cuatro: se trata la financiación, la elaboración de presupuestos y la obtención de ingresos. </a:t>
            </a:r>
          </a:p>
          <a:p>
            <a:pPr marL="171450" indent="-171450" rtl="0">
              <a:buFont typeface="Arial" charset="0"/>
              <a:buChar char="•"/>
            </a:pPr>
            <a:r>
              <a:rPr lang="es" i="0"/>
              <a:t>{CLIC} </a:t>
            </a:r>
            <a:r>
              <a:rPr lang="es"/>
              <a:t>Para abordar la expresión «a todos los niveles», cada sección tiene dos subsecciones: «nivel</a:t>
            </a:r>
            <a:r>
              <a:rPr lang="es" b="0"/>
              <a:t>nacional» y «otros</a:t>
            </a:r>
            <a:r>
              <a:rPr lang="es"/>
              <a:t>niveles».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s"/>
              <a:t>«Otros niveles» hace referencia a los niveles subnacional, de cuenca y transfronterizo.</a:t>
            </a:r>
            <a:endParaRPr lang="en-US" dirty="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 i="0"/>
              <a:t>{CLIC} </a:t>
            </a:r>
            <a:r>
              <a:rPr lang="es"/>
              <a:t>Las pequeñas diferencias que existen entre esta encuesta y la de 2017 se explican en la Guía para el monitoreo y se indican en la encuesta. </a:t>
            </a:r>
            <a:endParaRPr lang="en-US" dirty="0"/>
          </a:p>
          <a:p>
            <a:pPr rtl="0"/>
            <a:endParaRPr lang="en-US" i="0" dirty="0"/>
          </a:p>
          <a:p>
            <a:pPr rtl="0"/>
            <a:endParaRPr lang="en-US" i="1" dirty="0"/>
          </a:p>
        </p:txBody>
      </p:sp>
      <p:sp>
        <p:nvSpPr>
          <p:cNvPr id="4" name="Slide Number Placeholder 3"/>
          <p:cNvSpPr>
            <a:spLocks noGrp="1"/>
          </p:cNvSpPr>
          <p:nvPr>
            <p:ph type="sldNum" sz="quarter" idx="10"/>
          </p:nvPr>
        </p:nvSpPr>
        <p:spPr/>
        <p:txBody>
          <a:bodyPr rtlCol="0"/>
          <a:lstStyle/>
          <a:p>
            <a:pPr rtl="0"/>
            <a:fld id="{67340BB4-4280-4CEA-92D7-119E053EC25C}" type="slidenum">
              <a:rPr lang="de-DE" smtClean="0"/>
              <a:t>11</a:t>
            </a:fld>
            <a:endParaRPr lang="de-DE"/>
          </a:p>
        </p:txBody>
      </p:sp>
    </p:spTree>
    <p:extLst>
      <p:ext uri="{BB962C8B-B14F-4D97-AF65-F5344CB8AC3E}">
        <p14:creationId xmlns:p14="http://schemas.microsoft.com/office/powerpoint/2010/main" val="167894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rtl="0"/>
            <a:r>
              <a:rPr lang="es" noProof="0"/>
              <a:t>Aquí se presenta un ejemplo simplificado de una de las preguntas. </a:t>
            </a:r>
          </a:p>
          <a:p>
            <a:pPr marL="171450" indent="-171450" rtl="0">
              <a:buFont typeface="Arial"/>
              <a:buChar char="•"/>
            </a:pPr>
            <a:r>
              <a:rPr lang="es" noProof="0"/>
              <a:t>{CLIC} En primer lugar, en la esquina superior izquierda consta el número de la sección y el encabezado.</a:t>
            </a:r>
            <a:endParaRPr lang="en-GB" noProof="0" dirty="0"/>
          </a:p>
          <a:p>
            <a:pPr marL="171450" indent="-171450" rtl="0">
              <a:buFont typeface="Arial"/>
              <a:buChar char="•"/>
            </a:pPr>
            <a:r>
              <a:rPr lang="es" noProof="0"/>
              <a:t>{CLIC} Debajo de esto, se encuentra el encabezado de la subsección, que tiene forma de pregunta y sirve de guía para todas las preguntas incluidas en la subsección. </a:t>
            </a:r>
          </a:p>
          <a:p>
            <a:pPr marL="171450" indent="-171450" rtl="0">
              <a:buFont typeface="Arial"/>
              <a:buChar char="•"/>
            </a:pPr>
            <a:r>
              <a:rPr lang="es" noProof="0"/>
              <a:t>{CLIC} Debajo, tenemos la propia pregunta, enumerada con letras consecutivas. Por tanto, como puede verse, esta pregunta se enumera con la referencia 1.1a.</a:t>
            </a:r>
          </a:p>
          <a:p>
            <a:pPr marL="171450" indent="-171450" rtl="0">
              <a:buFont typeface="Arial"/>
              <a:buChar char="•"/>
            </a:pPr>
            <a:r>
              <a:rPr lang="es" noProof="0"/>
              <a:t>{CLIC} A la derecha de la pregunta, se dan los umbrales y las descripciones de los umbrales para las puntuaciones de 0, 20, 40, 60, 80 y 100 y se categorizan desde grado de implementación «muy bajo» hasta «muy alto». Si su país se encuentra en estos umbrales, solo tiene que seleccionar el incremento de 10 entre ellos, es decir, 10, 30, 50, 70 o 90. </a:t>
            </a:r>
          </a:p>
          <a:p>
            <a:pPr marL="171450" indent="-171450" rtl="0">
              <a:buFont typeface="Arial"/>
              <a:buChar char="•"/>
            </a:pPr>
            <a:r>
              <a:rPr lang="es" noProof="0"/>
              <a:t>{CLIC} Introduce la puntuación, en incrementos de 10, en la celda amarilla. Si la pregunta no es de aplicación a su país, puede introducir N. A. </a:t>
            </a:r>
          </a:p>
          <a:p>
            <a:pPr marL="171450" indent="-171450" rtl="0">
              <a:buFont typeface="Arial"/>
              <a:buChar char="•"/>
            </a:pPr>
            <a:r>
              <a:rPr lang="es" noProof="0"/>
              <a:t>{CLIC} Debajo de la puntuación se encuentra un aspecto muy importante de la encuesta. En los campos de «descripción de la situación» y «formas de avanzar» puede facilitar el contexto para la puntuación y describir los posibles obstáculos y elementos facilitadores para avanzar en ese aspecto de la GIRH. También puede reflexionar sobre los progresos tomando como referencia la base de 2017. El texto que inserte en estos campos debería ayudarle a alcanzar un consenso sobre la puntuación entre las partes interesadas y a hacer un seguimiento del progreso a lo largo del tiempo. También a aumentar la objetividad y la transparencia de la puntuación, porque de esta forma se ofrece una base empírica. </a:t>
            </a:r>
          </a:p>
        </p:txBody>
      </p:sp>
      <p:sp>
        <p:nvSpPr>
          <p:cNvPr id="4" name="Slide Number Placeholder 3"/>
          <p:cNvSpPr>
            <a:spLocks noGrp="1"/>
          </p:cNvSpPr>
          <p:nvPr>
            <p:ph type="sldNum" sz="quarter" idx="10"/>
          </p:nvPr>
        </p:nvSpPr>
        <p:spPr/>
        <p:txBody>
          <a:bodyPr rtlCol="0"/>
          <a:lstStyle/>
          <a:p>
            <a:pPr rtl="0"/>
            <a:fld id="{67340BB4-4280-4CEA-92D7-119E053EC25C}" type="slidenum">
              <a:rPr lang="de-DE" smtClean="0"/>
              <a:t>12</a:t>
            </a:fld>
            <a:endParaRPr lang="de-DE"/>
          </a:p>
        </p:txBody>
      </p:sp>
    </p:spTree>
    <p:extLst>
      <p:ext uri="{BB962C8B-B14F-4D97-AF65-F5344CB8AC3E}">
        <p14:creationId xmlns:p14="http://schemas.microsoft.com/office/powerpoint/2010/main" val="35591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rtl="0"/>
            <a:r>
              <a:rPr lang="es"/>
              <a:t>En la sección 5 de la encuesta, puede calcular, en primer lugar, la puntuación media de cada sección y, a continuación, la puntuación del indicador como media de la puntuación de las cuatro secciones. Todos los valores deben redondearse al número entero más próximo. </a:t>
            </a:r>
          </a:p>
          <a:p>
            <a:pPr rtl="0"/>
            <a:r>
              <a:rPr lang="es" noProof="0"/>
              <a:t>{CLICK} Aquí se presenta un ejemplo de las puntuaciones de algunas secciones y una puntuación total del indicador de 40 puntos. </a:t>
            </a:r>
            <a:endParaRPr lang="en-AU" dirty="0"/>
          </a:p>
        </p:txBody>
      </p:sp>
      <p:sp>
        <p:nvSpPr>
          <p:cNvPr id="4" name="Slide Number Placeholder 3"/>
          <p:cNvSpPr>
            <a:spLocks noGrp="1"/>
          </p:cNvSpPr>
          <p:nvPr>
            <p:ph type="sldNum" sz="quarter" idx="10"/>
          </p:nvPr>
        </p:nvSpPr>
        <p:spPr/>
        <p:txBody>
          <a:bodyPr rtlCol="0"/>
          <a:lstStyle/>
          <a:p>
            <a:pPr rtl="0"/>
            <a:fld id="{67340BB4-4280-4CEA-92D7-119E053EC25C}" type="slidenum">
              <a:rPr lang="de-DE" smtClean="0"/>
              <a:t>13</a:t>
            </a:fld>
            <a:endParaRPr lang="de-DE"/>
          </a:p>
        </p:txBody>
      </p:sp>
    </p:spTree>
    <p:extLst>
      <p:ext uri="{BB962C8B-B14F-4D97-AF65-F5344CB8AC3E}">
        <p14:creationId xmlns:p14="http://schemas.microsoft.com/office/powerpoint/2010/main" val="6343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rtl="0"/>
            <a:r>
              <a:rPr lang="es"/>
              <a:t>Aquí se presentan las cuestiones generales del calendario. </a:t>
            </a:r>
            <a:endParaRPr lang="en-US" dirty="0"/>
          </a:p>
          <a:p>
            <a:pPr marL="171450" indent="-171450" rtl="0">
              <a:buFont typeface="Arial" charset="0"/>
              <a:buChar char="•"/>
            </a:pPr>
            <a:r>
              <a:rPr lang="es" noProof="0"/>
              <a:t>{CLIC} </a:t>
            </a:r>
            <a:r>
              <a:rPr lang="es"/>
              <a:t>La mayoría de los países han nombrado coordinadores generales para el indicador 6.5.1. Infórmenos si no está seguro de quién es el coordinador nacional de su país. </a:t>
            </a:r>
          </a:p>
          <a:p>
            <a:pPr marL="171450" indent="-171450" rtl="0">
              <a:buFont typeface="Arial" charset="0"/>
              <a:buChar char="•"/>
            </a:pPr>
            <a:r>
              <a:rPr lang="es" noProof="0"/>
              <a:t>{CLIC} </a:t>
            </a:r>
            <a:r>
              <a:rPr lang="es"/>
              <a:t>Durante enero de 2020, todos los coordinadores nacionales deberían recibir la encuesta sobre el indicador 6.5.1 y todos los materiales de apoyo.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 noProof="0"/>
              <a:t>{CLIC} </a:t>
            </a:r>
            <a:r>
              <a:rPr lang="es"/>
              <a:t>A partir de entonces, los coordinadores nacionales pueden planificar el proceso en el país, recopilar las aportaciones de las partes interesadas, según corresponda, y presentar la encuesta en mayo de 2020.</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
              <a:t>El proceso nacional se trata más detalladamente en la parte 5 de esta presentación.  </a:t>
            </a:r>
          </a:p>
          <a:p>
            <a:pPr rtl="0"/>
            <a:endParaRPr lang="en-US" baseline="0" dirty="0"/>
          </a:p>
          <a:p>
            <a:pPr rtl="0"/>
            <a:endParaRPr lang="en-US" baseline="0" dirty="0"/>
          </a:p>
        </p:txBody>
      </p:sp>
      <p:sp>
        <p:nvSpPr>
          <p:cNvPr id="4" name="Slide Number Placeholder 3"/>
          <p:cNvSpPr>
            <a:spLocks noGrp="1"/>
          </p:cNvSpPr>
          <p:nvPr>
            <p:ph type="sldNum" sz="quarter" idx="10"/>
          </p:nvPr>
        </p:nvSpPr>
        <p:spPr/>
        <p:txBody>
          <a:bodyPr rtlCol="0"/>
          <a:lstStyle/>
          <a:p>
            <a:pPr rtl="0"/>
            <a:fld id="{67340BB4-4280-4CEA-92D7-119E053EC25C}" type="slidenum">
              <a:rPr lang="de-DE" smtClean="0"/>
              <a:t>14</a:t>
            </a:fld>
            <a:endParaRPr lang="de-DE"/>
          </a:p>
        </p:txBody>
      </p:sp>
    </p:spTree>
    <p:extLst>
      <p:ext uri="{BB962C8B-B14F-4D97-AF65-F5344CB8AC3E}">
        <p14:creationId xmlns:p14="http://schemas.microsoft.com/office/powerpoint/2010/main" val="64808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rtlCol="0"/>
          <a:lstStyle/>
          <a:p>
            <a:pPr marL="174708" indent="-174708" rtl="0">
              <a:buFont typeface="Arial" charset="0"/>
              <a:buChar char="•"/>
            </a:pPr>
            <a:r>
              <a:rPr lang="es"/>
              <a:t>También puede encontrarse apoyo en los niveles nacional y regional. Por ejemplo, para identificar contactos en los grupos de partes interesadas, recibir apoyo logístico y organizar talleres o buscar financiación. </a:t>
            </a:r>
          </a:p>
          <a:p>
            <a:pPr marL="174708" indent="-174708" rtl="0">
              <a:buFont typeface="Arial" charset="0"/>
              <a:buChar char="•"/>
            </a:pPr>
            <a:r>
              <a:rPr lang="es"/>
              <a:t>{CLICK} Un buen lugar desde el que empezar podría ser su Oficina Nacional de Estadística o la dependencia de presentación de informes sobre los ODS de su país, si la hubiera. </a:t>
            </a:r>
          </a:p>
          <a:p>
            <a:pPr marL="174708" indent="-174708" rtl="0">
              <a:buFont typeface="Arial" charset="0"/>
              <a:buChar char="•"/>
            </a:pPr>
            <a:r>
              <a:rPr lang="es"/>
              <a:t>Para obtener más información, también puede ponerse en contacto con el Servicio de Asistencia del PNUMA para el indicador 6.5.1. </a:t>
            </a:r>
          </a:p>
          <a:p>
            <a:pPr marL="174708" indent="-174708" rtl="0">
              <a:buFont typeface="Arial" charset="0"/>
              <a:buChar char="•"/>
            </a:pPr>
            <a:endParaRPr lang="en-US" dirty="0"/>
          </a:p>
        </p:txBody>
      </p:sp>
      <p:sp>
        <p:nvSpPr>
          <p:cNvPr id="4" name="Slide Number Placeholder 3"/>
          <p:cNvSpPr>
            <a:spLocks noGrp="1"/>
          </p:cNvSpPr>
          <p:nvPr>
            <p:ph type="sldNum" sz="quarter" idx="10"/>
          </p:nvPr>
        </p:nvSpPr>
        <p:spPr/>
        <p:txBody>
          <a:bodyPr rtlCol="0"/>
          <a:lstStyle/>
          <a:p>
            <a:pPr rtl="0"/>
            <a:fld id="{67340BB4-4280-4CEA-92D7-119E053EC25C}" type="slidenum">
              <a:rPr lang="de-DE" smtClean="0"/>
              <a:t>15</a:t>
            </a:fld>
            <a:endParaRPr lang="de-DE"/>
          </a:p>
        </p:txBody>
      </p:sp>
    </p:spTree>
    <p:extLst>
      <p:ext uri="{BB962C8B-B14F-4D97-AF65-F5344CB8AC3E}">
        <p14:creationId xmlns:p14="http://schemas.microsoft.com/office/powerpoint/2010/main" val="352745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rtlCol="0"/>
          <a:lstStyle/>
          <a:p>
            <a:pPr rtl="0"/>
            <a:r>
              <a:rPr lang="es" noProof="0"/>
              <a:t>Una vez haya planificado el proceso nacional, puede implementarlo y presentar la encuesta definitiva antes de la fecha límite. </a:t>
            </a:r>
          </a:p>
          <a:p>
            <a:pPr marL="174708" indent="-174708">
              <a:buFont typeface="Arial" charset="0"/>
              <a:buChar char="•"/>
            </a:pPr>
            <a:r>
              <a:rPr lang="es"/>
              <a:t>{CLIC} </a:t>
            </a:r>
            <a:r>
              <a:rPr lang="es" noProof="0"/>
              <a:t>Dado que la fecha límite para la presentación es el 15 de mayo, le recomendamos empezar lo antes posible. Sin embargo, si tiene algún problema con el plazo para la presentación puede ponerse en contacto con el Servicio de Asistencia para que podamos tratarlo.</a:t>
            </a:r>
          </a:p>
          <a:p>
            <a:pPr marL="178027" indent="-178027">
              <a:buFont typeface="Arial" charset="0"/>
              <a:buChar char="•"/>
            </a:pPr>
            <a:r>
              <a:rPr lang="es" noProof="0"/>
              <a:t>La encuesta definitiva debe enviarse por correo electrónico al Servicio de Asistencia. </a:t>
            </a:r>
          </a:p>
          <a:p>
            <a:pPr marL="178027" indent="-178027">
              <a:buFont typeface="Arial" charset="0"/>
              <a:buChar char="•"/>
            </a:pPr>
            <a:r>
              <a:rPr lang="es"/>
              <a:t>{CLIC} </a:t>
            </a:r>
            <a:r>
              <a:rPr lang="es" noProof="0"/>
              <a:t>Tras presentar la encuesta definitiva, habrá un período de aseguramiento de la calidad, durante el que podremos ponernos en contacto con usted si necesitáramos que nos aclarase algún aspecto.</a:t>
            </a:r>
          </a:p>
          <a:p>
            <a:pPr marL="178027" indent="-178027" defTabSz="931774">
              <a:buFont typeface="Arial" charset="0"/>
              <a:buChar char="•"/>
              <a:defRPr/>
            </a:pPr>
            <a:r>
              <a:rPr lang="es" noProof="0"/>
              <a:t>Cuando se hayan resuelto los problemas, la encuesta habrá finalizado. En caso de que tuviera alguna pregunta, no dude en presentar de manera extraoficial los primeros borradores de la encuesta al Servicio de Asistencia. De esta forma se podrá mejorar el proceso de aseguramiento de la calidad. </a:t>
            </a:r>
          </a:p>
          <a:p>
            <a:pPr marL="178027" indent="-178027">
              <a:buFont typeface="Arial" charset="0"/>
              <a:buChar char="•"/>
            </a:pPr>
            <a:r>
              <a:rPr lang="es"/>
              <a:t>{CLIC} Cuando la encuesta se haya finalizado, podrá </a:t>
            </a:r>
            <a:r>
              <a:rPr lang="es" noProof="0"/>
              <a:t>hacer el seguimiento que sea necesario y adecuado para su contexto nacional. Esto puede incluir la presentación de informes a nivel nacional y la incorporación de esta información a los procesos para fundamentar el trabajo encaminado a alcanzar la Meta 6.5 de los ODS. </a:t>
            </a:r>
          </a:p>
        </p:txBody>
      </p:sp>
      <p:sp>
        <p:nvSpPr>
          <p:cNvPr id="4" name="Slide Number Placeholder 3"/>
          <p:cNvSpPr>
            <a:spLocks noGrp="1"/>
          </p:cNvSpPr>
          <p:nvPr>
            <p:ph type="sldNum" sz="quarter" idx="10"/>
          </p:nvPr>
        </p:nvSpPr>
        <p:spPr/>
        <p:txBody>
          <a:bodyPr rtlCol="0"/>
          <a:lstStyle/>
          <a:p>
            <a:pPr rtl="0"/>
            <a:fld id="{67340BB4-4280-4CEA-92D7-119E053EC25C}" type="slidenum">
              <a:rPr lang="de-DE" smtClean="0"/>
              <a:t>16</a:t>
            </a:fld>
            <a:endParaRPr lang="de-DE"/>
          </a:p>
        </p:txBody>
      </p:sp>
    </p:spTree>
    <p:extLst>
      <p:ext uri="{BB962C8B-B14F-4D97-AF65-F5344CB8AC3E}">
        <p14:creationId xmlns:p14="http://schemas.microsoft.com/office/powerpoint/2010/main" val="2724187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1C0074-632D-4677-9EDD-4792993977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a:extLst>
              <a:ext uri="{FF2B5EF4-FFF2-40B4-BE49-F238E27FC236}">
                <a16:creationId xmlns:a16="http://schemas.microsoft.com/office/drawing/2014/main" id="{E98524AD-F1F5-400F-902B-E4AB59529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HN"/>
          </a:p>
        </p:txBody>
      </p:sp>
      <p:sp>
        <p:nvSpPr>
          <p:cNvPr id="4" name="Marcador de fecha 3">
            <a:extLst>
              <a:ext uri="{FF2B5EF4-FFF2-40B4-BE49-F238E27FC236}">
                <a16:creationId xmlns:a16="http://schemas.microsoft.com/office/drawing/2014/main" id="{7DAD1955-A74F-472F-A97B-F5AE1A29044B}"/>
              </a:ext>
            </a:extLst>
          </p:cNvPr>
          <p:cNvSpPr>
            <a:spLocks noGrp="1"/>
          </p:cNvSpPr>
          <p:nvPr>
            <p:ph type="dt" sz="half" idx="10"/>
          </p:nvPr>
        </p:nvSpPr>
        <p:spPr/>
        <p:txBody>
          <a:bodyPr/>
          <a:lstStyle/>
          <a:p>
            <a:fld id="{A7E9EAF4-0AA1-424D-AB56-4B5B531E41A1}" type="datetimeFigureOut">
              <a:rPr lang="es-HN" smtClean="0"/>
              <a:t>4/8/2020</a:t>
            </a:fld>
            <a:endParaRPr lang="es-HN"/>
          </a:p>
        </p:txBody>
      </p:sp>
      <p:sp>
        <p:nvSpPr>
          <p:cNvPr id="5" name="Marcador de pie de página 4">
            <a:extLst>
              <a:ext uri="{FF2B5EF4-FFF2-40B4-BE49-F238E27FC236}">
                <a16:creationId xmlns:a16="http://schemas.microsoft.com/office/drawing/2014/main" id="{969513B4-DE1E-4DC8-9BC6-737590A598E2}"/>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25D3AF6C-57F5-4994-B046-881F0F8EFA6D}"/>
              </a:ext>
            </a:extLst>
          </p:cNvPr>
          <p:cNvSpPr>
            <a:spLocks noGrp="1"/>
          </p:cNvSpPr>
          <p:nvPr>
            <p:ph type="sldNum" sz="quarter" idx="12"/>
          </p:nvPr>
        </p:nvSpPr>
        <p:spPr/>
        <p:txBody>
          <a:bodyPr/>
          <a:lstStyle/>
          <a:p>
            <a:fld id="{D025C641-C93D-486F-8FD1-5DB668B3131E}" type="slidenum">
              <a:rPr lang="es-HN" smtClean="0"/>
              <a:t>‹Nº›</a:t>
            </a:fld>
            <a:endParaRPr lang="es-HN"/>
          </a:p>
        </p:txBody>
      </p:sp>
    </p:spTree>
    <p:extLst>
      <p:ext uri="{BB962C8B-B14F-4D97-AF65-F5344CB8AC3E}">
        <p14:creationId xmlns:p14="http://schemas.microsoft.com/office/powerpoint/2010/main" val="103810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GWP Title 2">
    <p:spTree>
      <p:nvGrpSpPr>
        <p:cNvPr id="1" name=""/>
        <p:cNvGrpSpPr/>
        <p:nvPr/>
      </p:nvGrpSpPr>
      <p:grpSpPr>
        <a:xfrm>
          <a:off x="0" y="0"/>
          <a:ext cx="0" cy="0"/>
          <a:chOff x="0" y="0"/>
          <a:chExt cx="0" cy="0"/>
        </a:xfrm>
      </p:grpSpPr>
      <p:sp>
        <p:nvSpPr>
          <p:cNvPr id="13" name="Picture Placeholder 12"/>
          <p:cNvSpPr>
            <a:spLocks noGrp="1"/>
          </p:cNvSpPr>
          <p:nvPr>
            <p:ph type="pic" sz="quarter" idx="16" hasCustomPrompt="1"/>
          </p:nvPr>
        </p:nvSpPr>
        <p:spPr>
          <a:xfrm>
            <a:off x="193675" y="1556792"/>
            <a:ext cx="4092575" cy="4680520"/>
          </a:xfrm>
          <a:prstGeom prst="roundRect">
            <a:avLst/>
          </a:prstGeom>
        </p:spPr>
        <p:txBody>
          <a:bodyPr/>
          <a:lstStyle>
            <a:lvl1pPr marL="0" indent="0">
              <a:buNone/>
              <a:defRPr/>
            </a:lvl1pPr>
          </a:lstStyle>
          <a:p>
            <a:br>
              <a:rPr lang="en-GB" dirty="0"/>
            </a:br>
            <a:br>
              <a:rPr lang="en-GB" dirty="0"/>
            </a:br>
            <a:br>
              <a:rPr lang="en-GB" dirty="0"/>
            </a:br>
            <a:r>
              <a:rPr lang="en-GB" dirty="0"/>
              <a:t>Click the icon to add a photo</a:t>
            </a:r>
          </a:p>
          <a:p>
            <a:endParaRPr lang="en-GB" dirty="0"/>
          </a:p>
        </p:txBody>
      </p:sp>
      <p:sp>
        <p:nvSpPr>
          <p:cNvPr id="8" name="Content Placeholder 6"/>
          <p:cNvSpPr>
            <a:spLocks noGrp="1"/>
          </p:cNvSpPr>
          <p:nvPr>
            <p:ph sz="quarter" idx="11" hasCustomPrompt="1"/>
          </p:nvPr>
        </p:nvSpPr>
        <p:spPr>
          <a:xfrm>
            <a:off x="5880100" y="3609975"/>
            <a:ext cx="5421313" cy="1243013"/>
          </a:xfrm>
          <a:prstGeom prst="rect">
            <a:avLst/>
          </a:prstGeom>
        </p:spPr>
        <p:txBody>
          <a:bodyPr anchor="ctr"/>
          <a:lstStyle>
            <a:lvl1pPr marL="0" indent="0" algn="r" defTabSz="914400" rtl="0" eaLnBrk="1" latinLnBrk="0" hangingPunct="1">
              <a:spcBef>
                <a:spcPct val="0"/>
              </a:spcBef>
              <a:buNone/>
              <a:defRPr lang="en-GB" sz="5400" kern="1200" dirty="0">
                <a:solidFill>
                  <a:schemeClr val="bg1"/>
                </a:solidFill>
                <a:latin typeface="Calibri" panose="020F0502020204030204" pitchFamily="34" charset="0"/>
                <a:ea typeface="+mj-ea"/>
                <a:cs typeface="+mj-cs"/>
              </a:defRPr>
            </a:lvl1pPr>
          </a:lstStyle>
          <a:p>
            <a:pPr lvl="0"/>
            <a:r>
              <a:rPr lang="en-GB" dirty="0"/>
              <a:t>Presentation Title</a:t>
            </a:r>
          </a:p>
        </p:txBody>
      </p:sp>
      <p:sp>
        <p:nvSpPr>
          <p:cNvPr id="9" name="Content Placeholder 6"/>
          <p:cNvSpPr>
            <a:spLocks noGrp="1"/>
          </p:cNvSpPr>
          <p:nvPr>
            <p:ph sz="quarter" idx="12" hasCustomPrompt="1"/>
          </p:nvPr>
        </p:nvSpPr>
        <p:spPr>
          <a:xfrm>
            <a:off x="6954253" y="4852988"/>
            <a:ext cx="4347160" cy="577767"/>
          </a:xfrm>
          <a:prstGeom prst="rect">
            <a:avLst/>
          </a:prstGeom>
        </p:spPr>
        <p:txBody>
          <a:bodyPr anchor="t"/>
          <a:lstStyle>
            <a:lvl1pPr marL="0" indent="0" algn="r" defTabSz="914400" rtl="0" eaLnBrk="1" latinLnBrk="0" hangingPunct="1">
              <a:spcBef>
                <a:spcPct val="0"/>
              </a:spcBef>
              <a:buNone/>
              <a:defRPr lang="en-GB" sz="2000" kern="1200" dirty="0">
                <a:solidFill>
                  <a:schemeClr val="bg1"/>
                </a:solidFill>
                <a:latin typeface="Calibri" panose="020F0502020204030204" pitchFamily="34" charset="0"/>
                <a:ea typeface="+mj-ea"/>
                <a:cs typeface="+mj-cs"/>
              </a:defRPr>
            </a:lvl1pPr>
          </a:lstStyle>
          <a:p>
            <a:pPr lvl="0"/>
            <a:r>
              <a:rPr lang="en-GB" dirty="0"/>
              <a:t>Presentation sub-title</a:t>
            </a:r>
          </a:p>
        </p:txBody>
      </p:sp>
      <p:pic>
        <p:nvPicPr>
          <p:cNvPr id="5" name="Picture 11">
            <a:extLst>
              <a:ext uri="{FF2B5EF4-FFF2-40B4-BE49-F238E27FC236}">
                <a16:creationId xmlns:a16="http://schemas.microsoft.com/office/drawing/2014/main" id="{9F14CD45-6FE2-4E7D-A2FF-4D130670842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45452" y="5968047"/>
            <a:ext cx="3966845" cy="675005"/>
          </a:xfrm>
          <a:prstGeom prst="rect">
            <a:avLst/>
          </a:prstGeom>
        </p:spPr>
      </p:pic>
    </p:spTree>
    <p:extLst>
      <p:ext uri="{BB962C8B-B14F-4D97-AF65-F5344CB8AC3E}">
        <p14:creationId xmlns:p14="http://schemas.microsoft.com/office/powerpoint/2010/main" val="296858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WP Content 4">
    <p:spTree>
      <p:nvGrpSpPr>
        <p:cNvPr id="1" name=""/>
        <p:cNvGrpSpPr/>
        <p:nvPr/>
      </p:nvGrpSpPr>
      <p:grpSpPr>
        <a:xfrm>
          <a:off x="0" y="0"/>
          <a:ext cx="0" cy="0"/>
          <a:chOff x="0" y="0"/>
          <a:chExt cx="0" cy="0"/>
        </a:xfrm>
      </p:grpSpPr>
      <p:sp>
        <p:nvSpPr>
          <p:cNvPr id="9" name="Text Placeholder 2"/>
          <p:cNvSpPr>
            <a:spLocks noGrp="1"/>
          </p:cNvSpPr>
          <p:nvPr>
            <p:ph type="body" sz="quarter" idx="17" hasCustomPrompt="1"/>
          </p:nvPr>
        </p:nvSpPr>
        <p:spPr>
          <a:xfrm>
            <a:off x="2047261" y="458802"/>
            <a:ext cx="7449665" cy="1123073"/>
          </a:xfrm>
          <a:prstGeom prst="rect">
            <a:avLst/>
          </a:prstGeom>
        </p:spPr>
        <p:txBody>
          <a:bodyPr/>
          <a:lstStyle>
            <a:lvl1pPr marL="0" indent="0">
              <a:buNone/>
              <a:defRPr sz="4000">
                <a:solidFill>
                  <a:srgbClr val="00B050"/>
                </a:solidFill>
                <a:latin typeface="Calibri Light" panose="020F0302020204030204" pitchFamily="34" charset="0"/>
              </a:defRPr>
            </a:lvl1pPr>
          </a:lstStyle>
          <a:p>
            <a:pPr lvl="0"/>
            <a:r>
              <a:rPr lang="en-GB" dirty="0"/>
              <a:t>Title</a:t>
            </a:r>
          </a:p>
        </p:txBody>
      </p:sp>
    </p:spTree>
    <p:extLst>
      <p:ext uri="{BB962C8B-B14F-4D97-AF65-F5344CB8AC3E}">
        <p14:creationId xmlns:p14="http://schemas.microsoft.com/office/powerpoint/2010/main" val="363951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WP Content 2">
    <p:spTree>
      <p:nvGrpSpPr>
        <p:cNvPr id="1" name=""/>
        <p:cNvGrpSpPr/>
        <p:nvPr/>
      </p:nvGrpSpPr>
      <p:grpSpPr>
        <a:xfrm>
          <a:off x="0" y="0"/>
          <a:ext cx="0" cy="0"/>
          <a:chOff x="0" y="0"/>
          <a:chExt cx="0" cy="0"/>
        </a:xfrm>
      </p:grpSpPr>
      <p:sp>
        <p:nvSpPr>
          <p:cNvPr id="8" name="Content Placeholder 7"/>
          <p:cNvSpPr>
            <a:spLocks noGrp="1"/>
          </p:cNvSpPr>
          <p:nvPr>
            <p:ph idx="1" hasCustomPrompt="1"/>
          </p:nvPr>
        </p:nvSpPr>
        <p:spPr>
          <a:xfrm>
            <a:off x="2047261" y="1581875"/>
            <a:ext cx="8114951" cy="4544289"/>
          </a:xfrm>
          <a:prstGeom prst="rect">
            <a:avLst/>
          </a:prstGeom>
        </p:spPr>
        <p:txBody>
          <a:bodyPr/>
          <a:lstStyle>
            <a:lvl1pPr>
              <a:defRPr baseline="0"/>
            </a:lvl1pPr>
          </a:lstStyle>
          <a:p>
            <a:r>
              <a:rPr lang="en-GB" dirty="0"/>
              <a:t>Click to add text</a:t>
            </a:r>
          </a:p>
        </p:txBody>
      </p:sp>
      <p:sp>
        <p:nvSpPr>
          <p:cNvPr id="9" name="Text Placeholder 2"/>
          <p:cNvSpPr>
            <a:spLocks noGrp="1"/>
          </p:cNvSpPr>
          <p:nvPr>
            <p:ph type="body" sz="quarter" idx="17" hasCustomPrompt="1"/>
          </p:nvPr>
        </p:nvSpPr>
        <p:spPr>
          <a:xfrm>
            <a:off x="2047261" y="458802"/>
            <a:ext cx="7449665" cy="1123073"/>
          </a:xfrm>
          <a:prstGeom prst="rect">
            <a:avLst/>
          </a:prstGeom>
        </p:spPr>
        <p:txBody>
          <a:bodyPr/>
          <a:lstStyle>
            <a:lvl1pPr marL="0" indent="0">
              <a:buNone/>
              <a:defRPr sz="4000">
                <a:solidFill>
                  <a:srgbClr val="00B050"/>
                </a:solidFill>
                <a:latin typeface="Calibri Light" panose="020F0302020204030204" pitchFamily="34" charset="0"/>
              </a:defRPr>
            </a:lvl1pPr>
          </a:lstStyle>
          <a:p>
            <a:pPr lvl="0"/>
            <a:r>
              <a:rPr lang="en-GB" dirty="0"/>
              <a:t>Title</a:t>
            </a:r>
          </a:p>
        </p:txBody>
      </p:sp>
    </p:spTree>
    <p:extLst>
      <p:ext uri="{BB962C8B-B14F-4D97-AF65-F5344CB8AC3E}">
        <p14:creationId xmlns:p14="http://schemas.microsoft.com/office/powerpoint/2010/main" val="14334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DC204-A42D-4DCA-A655-BE67E7A53F4C}"/>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fecha 2">
            <a:extLst>
              <a:ext uri="{FF2B5EF4-FFF2-40B4-BE49-F238E27FC236}">
                <a16:creationId xmlns:a16="http://schemas.microsoft.com/office/drawing/2014/main" id="{B0D495EC-FF07-489E-BD9E-83E07B721284}"/>
              </a:ext>
            </a:extLst>
          </p:cNvPr>
          <p:cNvSpPr>
            <a:spLocks noGrp="1"/>
          </p:cNvSpPr>
          <p:nvPr>
            <p:ph type="dt" sz="half" idx="10"/>
          </p:nvPr>
        </p:nvSpPr>
        <p:spPr/>
        <p:txBody>
          <a:bodyPr/>
          <a:lstStyle/>
          <a:p>
            <a:fld id="{62C880FF-5457-4552-963E-13418BAA3A8E}" type="datetimeFigureOut">
              <a:rPr lang="es-HN" smtClean="0"/>
              <a:t>4/8/2020</a:t>
            </a:fld>
            <a:endParaRPr lang="es-HN"/>
          </a:p>
        </p:txBody>
      </p:sp>
      <p:sp>
        <p:nvSpPr>
          <p:cNvPr id="4" name="Marcador de pie de página 3">
            <a:extLst>
              <a:ext uri="{FF2B5EF4-FFF2-40B4-BE49-F238E27FC236}">
                <a16:creationId xmlns:a16="http://schemas.microsoft.com/office/drawing/2014/main" id="{008AB9D0-7330-4BA3-9ED1-444F640DDFEC}"/>
              </a:ext>
            </a:extLst>
          </p:cNvPr>
          <p:cNvSpPr>
            <a:spLocks noGrp="1"/>
          </p:cNvSpPr>
          <p:nvPr>
            <p:ph type="ftr" sz="quarter" idx="11"/>
          </p:nvPr>
        </p:nvSpPr>
        <p:spPr/>
        <p:txBody>
          <a:bodyPr/>
          <a:lstStyle/>
          <a:p>
            <a:endParaRPr lang="es-HN"/>
          </a:p>
        </p:txBody>
      </p:sp>
      <p:sp>
        <p:nvSpPr>
          <p:cNvPr id="5" name="Marcador de número de diapositiva 4">
            <a:extLst>
              <a:ext uri="{FF2B5EF4-FFF2-40B4-BE49-F238E27FC236}">
                <a16:creationId xmlns:a16="http://schemas.microsoft.com/office/drawing/2014/main" id="{00D32221-253C-4E66-942A-43D22DAA9263}"/>
              </a:ext>
            </a:extLst>
          </p:cNvPr>
          <p:cNvSpPr>
            <a:spLocks noGrp="1"/>
          </p:cNvSpPr>
          <p:nvPr>
            <p:ph type="sldNum" sz="quarter" idx="12"/>
          </p:nvPr>
        </p:nvSpPr>
        <p:spPr/>
        <p:txBody>
          <a:bodyPr/>
          <a:lstStyle/>
          <a:p>
            <a:fld id="{32F75B79-7EF7-49BD-AE60-2AFB26ACCD75}" type="slidenum">
              <a:rPr lang="es-HN" smtClean="0"/>
              <a:t>‹Nº›</a:t>
            </a:fld>
            <a:endParaRPr lang="es-HN"/>
          </a:p>
        </p:txBody>
      </p:sp>
    </p:spTree>
    <p:extLst>
      <p:ext uri="{BB962C8B-B14F-4D97-AF65-F5344CB8AC3E}">
        <p14:creationId xmlns:p14="http://schemas.microsoft.com/office/powerpoint/2010/main" val="331665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x-none" noProof="0"/>
              <a:t>Click to edit Master title style</a:t>
            </a:r>
            <a:endParaRPr lang="en-GB" noProof="0"/>
          </a:p>
        </p:txBody>
      </p:sp>
      <p:sp>
        <p:nvSpPr>
          <p:cNvPr id="8" name="Date Placeholder 2"/>
          <p:cNvSpPr>
            <a:spLocks noGrp="1"/>
          </p:cNvSpPr>
          <p:nvPr>
            <p:ph type="dt" sz="half" idx="10"/>
          </p:nvPr>
        </p:nvSpPr>
        <p:spPr>
          <a:xfrm>
            <a:off x="2627097" y="6515721"/>
            <a:ext cx="3025588" cy="176811"/>
          </a:xfrm>
        </p:spPr>
        <p:txBody>
          <a:bodyPr/>
          <a:lstStyle/>
          <a:p>
            <a:endParaRPr lang="en-GB" noProof="0" dirty="0"/>
          </a:p>
        </p:txBody>
      </p:sp>
      <p:sp>
        <p:nvSpPr>
          <p:cNvPr id="9" name="Footer Placeholder 3"/>
          <p:cNvSpPr>
            <a:spLocks noGrp="1"/>
          </p:cNvSpPr>
          <p:nvPr>
            <p:ph type="ftr" sz="quarter" idx="11"/>
          </p:nvPr>
        </p:nvSpPr>
        <p:spPr>
          <a:xfrm>
            <a:off x="738920" y="6515721"/>
            <a:ext cx="1888177" cy="176811"/>
          </a:xfrm>
        </p:spPr>
        <p:txBody>
          <a:bodyPr/>
          <a:lstStyle/>
          <a:p>
            <a:r>
              <a:rPr lang="en-GB" noProof="0" dirty="0"/>
              <a:t>© DHI</a:t>
            </a:r>
          </a:p>
        </p:txBody>
      </p:sp>
      <p:sp>
        <p:nvSpPr>
          <p:cNvPr id="10" name="Slide Number Placeholder 4"/>
          <p:cNvSpPr>
            <a:spLocks noGrp="1"/>
          </p:cNvSpPr>
          <p:nvPr>
            <p:ph type="sldNum" sz="quarter" idx="12"/>
          </p:nvPr>
        </p:nvSpPr>
        <p:spPr>
          <a:xfrm>
            <a:off x="5652685" y="6515721"/>
            <a:ext cx="688788" cy="176811"/>
          </a:xfrm>
        </p:spPr>
        <p:txBody>
          <a:bodyPr/>
          <a:lstStyle/>
          <a:p>
            <a:r>
              <a:rPr lang="en-GB" noProof="0" dirty="0"/>
              <a:t>#</a:t>
            </a:r>
            <a:fld id="{EC98167B-91FF-498B-85F5-63F1D9402506}" type="slidenum">
              <a:rPr lang="en-GB" noProof="0" smtClean="0"/>
              <a:pPr/>
              <a:t>‹Nº›</a:t>
            </a:fld>
            <a:r>
              <a:rPr lang="en-GB" noProof="0" dirty="0"/>
              <a:t>  </a:t>
            </a:r>
          </a:p>
        </p:txBody>
      </p:sp>
      <p:sp>
        <p:nvSpPr>
          <p:cNvPr id="11" name="Content Placeholder 6"/>
          <p:cNvSpPr>
            <a:spLocks noGrp="1"/>
          </p:cNvSpPr>
          <p:nvPr>
            <p:ph sz="quarter" idx="13"/>
          </p:nvPr>
        </p:nvSpPr>
        <p:spPr>
          <a:xfrm>
            <a:off x="738729" y="1589743"/>
            <a:ext cx="10714567" cy="4123764"/>
          </a:xfrm>
        </p:spPr>
        <p:txBody>
          <a:bodyPr/>
          <a:lstStyle>
            <a:lvl1pPr marL="359991" indent="-359991">
              <a:buFont typeface="Arial" pitchFamily="34" charset="0"/>
              <a:buChar char="•"/>
              <a:defRPr>
                <a:solidFill>
                  <a:schemeClr val="accent3"/>
                </a:solidFill>
              </a:defRPr>
            </a:lvl1pPr>
            <a:lvl2pPr marL="719982" indent="-359991">
              <a:buFont typeface="Arial" pitchFamily="34" charset="0"/>
              <a:buChar char="−"/>
              <a:defRPr>
                <a:solidFill>
                  <a:schemeClr val="accent3"/>
                </a:solidFill>
              </a:defRPr>
            </a:lvl2pPr>
            <a:lvl3pPr marL="1079973" indent="-359991">
              <a:buFont typeface="Arial" pitchFamily="34" charset="0"/>
              <a:buChar char="•"/>
              <a:defRPr>
                <a:solidFill>
                  <a:schemeClr val="accent3"/>
                </a:solidFill>
              </a:defRPr>
            </a:lvl3pPr>
            <a:lvl4pPr marL="1439964" indent="-359991">
              <a:buFont typeface="Arial" pitchFamily="34" charset="0"/>
              <a:buChar char="−"/>
              <a:defRPr>
                <a:solidFill>
                  <a:schemeClr val="accent3"/>
                </a:solidFill>
              </a:defRPr>
            </a:lvl4pPr>
            <a:lvl5pPr marL="1799955" indent="-359991">
              <a:defRPr>
                <a:solidFill>
                  <a:schemeClr val="accent3"/>
                </a:solidFill>
              </a:defRPr>
            </a:lvl5pPr>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GB" noProof="0" dirty="0"/>
          </a:p>
        </p:txBody>
      </p:sp>
    </p:spTree>
    <p:extLst>
      <p:ext uri="{BB962C8B-B14F-4D97-AF65-F5344CB8AC3E}">
        <p14:creationId xmlns:p14="http://schemas.microsoft.com/office/powerpoint/2010/main" val="347891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0129E-1ECE-40B8-AADC-CE103A6E38D2}"/>
              </a:ext>
            </a:extLst>
          </p:cNvPr>
          <p:cNvSpPr>
            <a:spLocks noGrp="1"/>
          </p:cNvSpPr>
          <p:nvPr>
            <p:ph type="title"/>
          </p:nvPr>
        </p:nvSpPr>
        <p:spPr/>
        <p:txBody>
          <a:bodyPr/>
          <a:lstStyle/>
          <a:p>
            <a:r>
              <a:rPr lang="es-ES"/>
              <a:t>Haga clic para modificar el estilo de título del patrón</a:t>
            </a:r>
            <a:endParaRPr lang="es-HN"/>
          </a:p>
        </p:txBody>
      </p:sp>
      <p:sp>
        <p:nvSpPr>
          <p:cNvPr id="3" name="Marcador de contenido 2">
            <a:extLst>
              <a:ext uri="{FF2B5EF4-FFF2-40B4-BE49-F238E27FC236}">
                <a16:creationId xmlns:a16="http://schemas.microsoft.com/office/drawing/2014/main" id="{B27495D1-7C89-4C52-B125-F79A2931588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a:extLst>
              <a:ext uri="{FF2B5EF4-FFF2-40B4-BE49-F238E27FC236}">
                <a16:creationId xmlns:a16="http://schemas.microsoft.com/office/drawing/2014/main" id="{7115DC45-1103-4552-B541-94E890A7C332}"/>
              </a:ext>
            </a:extLst>
          </p:cNvPr>
          <p:cNvSpPr>
            <a:spLocks noGrp="1"/>
          </p:cNvSpPr>
          <p:nvPr>
            <p:ph type="dt" sz="half" idx="10"/>
          </p:nvPr>
        </p:nvSpPr>
        <p:spPr/>
        <p:txBody>
          <a:bodyPr/>
          <a:lstStyle/>
          <a:p>
            <a:fld id="{62C880FF-5457-4552-963E-13418BAA3A8E}" type="datetimeFigureOut">
              <a:rPr lang="es-HN" smtClean="0"/>
              <a:t>4/8/2020</a:t>
            </a:fld>
            <a:endParaRPr lang="es-HN"/>
          </a:p>
        </p:txBody>
      </p:sp>
      <p:sp>
        <p:nvSpPr>
          <p:cNvPr id="5" name="Marcador de pie de página 4">
            <a:extLst>
              <a:ext uri="{FF2B5EF4-FFF2-40B4-BE49-F238E27FC236}">
                <a16:creationId xmlns:a16="http://schemas.microsoft.com/office/drawing/2014/main" id="{390C8FD3-16FC-4A1B-808A-0E6B737573FE}"/>
              </a:ext>
            </a:extLst>
          </p:cNvPr>
          <p:cNvSpPr>
            <a:spLocks noGrp="1"/>
          </p:cNvSpPr>
          <p:nvPr>
            <p:ph type="ftr" sz="quarter" idx="11"/>
          </p:nvPr>
        </p:nvSpPr>
        <p:spPr/>
        <p:txBody>
          <a:bodyPr/>
          <a:lstStyle/>
          <a:p>
            <a:endParaRPr lang="es-HN"/>
          </a:p>
        </p:txBody>
      </p:sp>
      <p:sp>
        <p:nvSpPr>
          <p:cNvPr id="6" name="Marcador de número de diapositiva 5">
            <a:extLst>
              <a:ext uri="{FF2B5EF4-FFF2-40B4-BE49-F238E27FC236}">
                <a16:creationId xmlns:a16="http://schemas.microsoft.com/office/drawing/2014/main" id="{A66F1E72-352F-422D-93D3-5C8551086FB4}"/>
              </a:ext>
            </a:extLst>
          </p:cNvPr>
          <p:cNvSpPr>
            <a:spLocks noGrp="1"/>
          </p:cNvSpPr>
          <p:nvPr>
            <p:ph type="sldNum" sz="quarter" idx="12"/>
          </p:nvPr>
        </p:nvSpPr>
        <p:spPr/>
        <p:txBody>
          <a:bodyPr/>
          <a:lstStyle/>
          <a:p>
            <a:fld id="{32F75B79-7EF7-49BD-AE60-2AFB26ACCD75}" type="slidenum">
              <a:rPr lang="es-HN" smtClean="0"/>
              <a:t>‹Nº›</a:t>
            </a:fld>
            <a:endParaRPr lang="es-HN"/>
          </a:p>
        </p:txBody>
      </p:sp>
    </p:spTree>
    <p:extLst>
      <p:ext uri="{BB962C8B-B14F-4D97-AF65-F5344CB8AC3E}">
        <p14:creationId xmlns:p14="http://schemas.microsoft.com/office/powerpoint/2010/main" val="169495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7F26ED-6F7E-5344-A04A-09151A5C6EA4}"/>
              </a:ext>
            </a:extLst>
          </p:cNvPr>
          <p:cNvSpPr>
            <a:spLocks noGrp="1"/>
          </p:cNvSpPr>
          <p:nvPr>
            <p:ph idx="1"/>
          </p:nvPr>
        </p:nvSpPr>
        <p:spPr/>
        <p:txBody>
          <a:bodyPr/>
          <a:lstStyle>
            <a:lvl1pPr marL="0" indent="0">
              <a:buNone/>
              <a:defRPr/>
            </a:lvl1pPr>
          </a:lstStyle>
          <a:p>
            <a:pPr lvl="0"/>
            <a:endParaRPr lang="it-IT" dirty="0"/>
          </a:p>
        </p:txBody>
      </p:sp>
      <p:pic>
        <p:nvPicPr>
          <p:cNvPr id="4" name="Picture 11">
            <a:extLst>
              <a:ext uri="{FF2B5EF4-FFF2-40B4-BE49-F238E27FC236}">
                <a16:creationId xmlns:a16="http://schemas.microsoft.com/office/drawing/2014/main" id="{0FCE4545-DAD5-4726-A995-8D4C2B9E0B9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97802" y="5853747"/>
            <a:ext cx="3966845" cy="675005"/>
          </a:xfrm>
          <a:prstGeom prst="rect">
            <a:avLst/>
          </a:prstGeom>
        </p:spPr>
      </p:pic>
    </p:spTree>
    <p:extLst>
      <p:ext uri="{BB962C8B-B14F-4D97-AF65-F5344CB8AC3E}">
        <p14:creationId xmlns:p14="http://schemas.microsoft.com/office/powerpoint/2010/main" val="378954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gwp.org/es/GWP-Sud-America/"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C709E3C-EAC6-4687-B23E-CAEA1260C5A9}"/>
              </a:ext>
            </a:extLst>
          </p:cNvPr>
          <p:cNvPicPr>
            <a:picLocks noChangeAspect="1"/>
          </p:cNvPicPr>
          <p:nvPr/>
        </p:nvPicPr>
        <p:blipFill>
          <a:blip r:embed="rId10"/>
          <a:stretch>
            <a:fillRect/>
          </a:stretch>
        </p:blipFill>
        <p:spPr>
          <a:xfrm>
            <a:off x="9262448" y="323561"/>
            <a:ext cx="2679906" cy="680783"/>
          </a:xfrm>
          <a:prstGeom prst="rect">
            <a:avLst/>
          </a:prstGeom>
        </p:spPr>
      </p:pic>
      <p:sp>
        <p:nvSpPr>
          <p:cNvPr id="2" name="CuadroTexto 1">
            <a:extLst>
              <a:ext uri="{FF2B5EF4-FFF2-40B4-BE49-F238E27FC236}">
                <a16:creationId xmlns:a16="http://schemas.microsoft.com/office/drawing/2014/main" id="{BC598763-D1D8-4D1E-8089-45D35017469C}"/>
              </a:ext>
            </a:extLst>
          </p:cNvPr>
          <p:cNvSpPr txBox="1"/>
          <p:nvPr/>
        </p:nvSpPr>
        <p:spPr>
          <a:xfrm>
            <a:off x="7716980" y="6375274"/>
            <a:ext cx="4475020" cy="369332"/>
          </a:xfrm>
          <a:prstGeom prst="rect">
            <a:avLst/>
          </a:prstGeom>
          <a:noFill/>
        </p:spPr>
        <p:txBody>
          <a:bodyPr wrap="square" rtlCol="0">
            <a:spAutoFit/>
          </a:bodyPr>
          <a:lstStyle/>
          <a:p>
            <a:r>
              <a:rPr lang="es-HN" dirty="0">
                <a:hlinkClick r:id="rId11"/>
              </a:rPr>
              <a:t>https://www.gwp.org/es/GWP-Sud-America/</a:t>
            </a:r>
            <a:endParaRPr lang="es-HN" dirty="0"/>
          </a:p>
        </p:txBody>
      </p:sp>
    </p:spTree>
    <p:extLst>
      <p:ext uri="{BB962C8B-B14F-4D97-AF65-F5344CB8AC3E}">
        <p14:creationId xmlns:p14="http://schemas.microsoft.com/office/powerpoint/2010/main" val="6449544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9.xml"/><Relationship Id="rId7" Type="http://schemas.openxmlformats.org/officeDocument/2006/relationships/image" Target="../media/image26.tiff"/><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25.tiff"/><Relationship Id="rId5" Type="http://schemas.openxmlformats.org/officeDocument/2006/relationships/hyperlink" Target="https://www.gwp.org/es/GWP-Sud-America/" TargetMode="External"/><Relationship Id="rId4" Type="http://schemas.openxmlformats.org/officeDocument/2006/relationships/hyperlink" Target="http://iwrmdataportal.unepdhi.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mailto:comunicaciones@gwpsudamerica.org"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96C2A693-27B9-48FB-AA63-3371F559B096}"/>
              </a:ext>
            </a:extLst>
          </p:cNvPr>
          <p:cNvSpPr/>
          <p:nvPr/>
        </p:nvSpPr>
        <p:spPr>
          <a:xfrm>
            <a:off x="4783015" y="1842868"/>
            <a:ext cx="6893170" cy="452979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3" name="Content Placeholder 2"/>
          <p:cNvSpPr>
            <a:spLocks noGrp="1"/>
          </p:cNvSpPr>
          <p:nvPr>
            <p:ph sz="quarter" idx="11"/>
          </p:nvPr>
        </p:nvSpPr>
        <p:spPr>
          <a:xfrm>
            <a:off x="4783015" y="3235570"/>
            <a:ext cx="6729414" cy="2061556"/>
          </a:xfrm>
        </p:spPr>
        <p:txBody>
          <a:bodyPr>
            <a:normAutofit/>
          </a:bodyPr>
          <a:lstStyle/>
          <a:p>
            <a:pPr algn="ctr"/>
            <a:r>
              <a:rPr lang="en-GB" dirty="0"/>
              <a:t>El ODS 6 y </a:t>
            </a:r>
            <a:r>
              <a:rPr lang="en-GB" dirty="0" err="1"/>
              <a:t>su</a:t>
            </a:r>
            <a:r>
              <a:rPr lang="en-GB" dirty="0"/>
              <a:t> </a:t>
            </a:r>
            <a:r>
              <a:rPr lang="en-GB" dirty="0" err="1"/>
              <a:t>proceso</a:t>
            </a:r>
            <a:r>
              <a:rPr lang="en-GB" dirty="0"/>
              <a:t> de </a:t>
            </a:r>
            <a:r>
              <a:rPr lang="en-GB" dirty="0" err="1"/>
              <a:t>medición</a:t>
            </a:r>
            <a:endParaRPr lang="en-GB" sz="4000" i="1" dirty="0"/>
          </a:p>
          <a:p>
            <a:pPr algn="ctr"/>
            <a:endParaRPr lang="en-GB" sz="4000" i="1" dirty="0"/>
          </a:p>
        </p:txBody>
      </p:sp>
      <p:sp>
        <p:nvSpPr>
          <p:cNvPr id="4" name="Content Placeholder 3"/>
          <p:cNvSpPr>
            <a:spLocks noGrp="1"/>
          </p:cNvSpPr>
          <p:nvPr>
            <p:ph sz="quarter" idx="12"/>
          </p:nvPr>
        </p:nvSpPr>
        <p:spPr/>
        <p:txBody>
          <a:bodyPr/>
          <a:lstStyle/>
          <a:p>
            <a:r>
              <a:rPr lang="en-GB" sz="1800" dirty="0"/>
              <a:t>Agosto, 2020</a:t>
            </a:r>
          </a:p>
        </p:txBody>
      </p:sp>
      <p:grpSp>
        <p:nvGrpSpPr>
          <p:cNvPr id="7" name="Group 1">
            <a:extLst>
              <a:ext uri="{FF2B5EF4-FFF2-40B4-BE49-F238E27FC236}">
                <a16:creationId xmlns:a16="http://schemas.microsoft.com/office/drawing/2014/main" id="{45713956-FDD4-49F1-81BA-889DFFECCE6F}"/>
              </a:ext>
            </a:extLst>
          </p:cNvPr>
          <p:cNvGrpSpPr/>
          <p:nvPr/>
        </p:nvGrpSpPr>
        <p:grpSpPr>
          <a:xfrm>
            <a:off x="0" y="1322000"/>
            <a:ext cx="4517566" cy="4680520"/>
            <a:chOff x="7894458" y="271689"/>
            <a:chExt cx="3720716" cy="3663799"/>
          </a:xfrm>
        </p:grpSpPr>
        <p:pic>
          <p:nvPicPr>
            <p:cNvPr id="8" name="Picture 15" descr="E_INVERTED SDG goals_icons-individual-cmyk-06.jpg">
              <a:extLst>
                <a:ext uri="{FF2B5EF4-FFF2-40B4-BE49-F238E27FC236}">
                  <a16:creationId xmlns:a16="http://schemas.microsoft.com/office/drawing/2014/main" id="{F4086C20-83D3-4E9C-92BA-EDF8EC13B8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65861" y="1393014"/>
              <a:ext cx="1627031" cy="1627031"/>
            </a:xfrm>
            <a:prstGeom prst="rect">
              <a:avLst/>
            </a:prstGeom>
          </p:spPr>
        </p:pic>
        <p:pic>
          <p:nvPicPr>
            <p:cNvPr id="9" name="Picture 18" descr="SDG Wheel_Transparent-01.png">
              <a:extLst>
                <a:ext uri="{FF2B5EF4-FFF2-40B4-BE49-F238E27FC236}">
                  <a16:creationId xmlns:a16="http://schemas.microsoft.com/office/drawing/2014/main" id="{0C380604-BDBD-4839-BB06-575009A76F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4458" y="271689"/>
              <a:ext cx="3720716" cy="3663799"/>
            </a:xfrm>
            <a:prstGeom prst="rect">
              <a:avLst/>
            </a:prstGeom>
            <a:noFill/>
            <a:ln>
              <a:noFill/>
            </a:ln>
          </p:spPr>
        </p:pic>
      </p:grpSp>
    </p:spTree>
    <p:extLst>
      <p:ext uri="{BB962C8B-B14F-4D97-AF65-F5344CB8AC3E}">
        <p14:creationId xmlns:p14="http://schemas.microsoft.com/office/powerpoint/2010/main" val="200244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4EF9AC6F-66E9-47BA-99DA-E0B43392B67C}"/>
              </a:ext>
            </a:extLst>
          </p:cNvPr>
          <p:cNvSpPr>
            <a:spLocks noGrp="1"/>
          </p:cNvSpPr>
          <p:nvPr>
            <p:ph idx="1"/>
          </p:nvPr>
        </p:nvSpPr>
        <p:spPr/>
        <p:txBody>
          <a:bodyPr/>
          <a:lstStyle/>
          <a:p>
            <a:endParaRPr lang="es-HN"/>
          </a:p>
        </p:txBody>
      </p:sp>
      <p:sp>
        <p:nvSpPr>
          <p:cNvPr id="8" name="Título 7">
            <a:extLst>
              <a:ext uri="{FF2B5EF4-FFF2-40B4-BE49-F238E27FC236}">
                <a16:creationId xmlns:a16="http://schemas.microsoft.com/office/drawing/2014/main" id="{103D1E77-6A65-438C-9700-84F804C0CEF7}"/>
              </a:ext>
            </a:extLst>
          </p:cNvPr>
          <p:cNvSpPr>
            <a:spLocks noGrp="1"/>
          </p:cNvSpPr>
          <p:nvPr>
            <p:ph type="title" idx="4294967295"/>
          </p:nvPr>
        </p:nvSpPr>
        <p:spPr>
          <a:xfrm>
            <a:off x="0" y="90488"/>
            <a:ext cx="11247438" cy="1325562"/>
          </a:xfrm>
          <a:solidFill>
            <a:schemeClr val="bg1"/>
          </a:solidFill>
        </p:spPr>
        <p:txBody>
          <a:bodyPr>
            <a:noAutofit/>
          </a:bodyPr>
          <a:lstStyle/>
          <a:p>
            <a:pPr algn="ctr"/>
            <a:r>
              <a:rPr lang="es-HN" sz="2800" b="1" dirty="0"/>
              <a:t>Estado de la GIRH en Suramérica al 2017  </a:t>
            </a:r>
            <a:r>
              <a:rPr lang="es-HN" sz="2000" b="1" dirty="0"/>
              <a:t>(puntuación de 0 -100)</a:t>
            </a:r>
            <a:br>
              <a:rPr lang="es-HN" sz="2000" b="1" dirty="0"/>
            </a:br>
            <a:endParaRPr lang="es-ES" sz="2800" b="1" dirty="0"/>
          </a:p>
        </p:txBody>
      </p:sp>
      <p:grpSp>
        <p:nvGrpSpPr>
          <p:cNvPr id="24" name="Grupo 23">
            <a:extLst>
              <a:ext uri="{FF2B5EF4-FFF2-40B4-BE49-F238E27FC236}">
                <a16:creationId xmlns:a16="http://schemas.microsoft.com/office/drawing/2014/main" id="{4F40BC9B-B50A-46D7-86CF-5752274C4BA4}"/>
              </a:ext>
            </a:extLst>
          </p:cNvPr>
          <p:cNvGrpSpPr/>
          <p:nvPr/>
        </p:nvGrpSpPr>
        <p:grpSpPr>
          <a:xfrm>
            <a:off x="853897" y="1081807"/>
            <a:ext cx="8744579" cy="4649954"/>
            <a:chOff x="853897" y="1081807"/>
            <a:chExt cx="8744579" cy="4649954"/>
          </a:xfrm>
        </p:grpSpPr>
        <p:pic>
          <p:nvPicPr>
            <p:cNvPr id="5" name="Picture 7">
              <a:extLst>
                <a:ext uri="{FF2B5EF4-FFF2-40B4-BE49-F238E27FC236}">
                  <a16:creationId xmlns:a16="http://schemas.microsoft.com/office/drawing/2014/main" id="{582C5ADD-C3A9-4A86-B38E-755DCC13C7E9}"/>
                </a:ext>
              </a:extLst>
            </p:cNvPr>
            <p:cNvPicPr>
              <a:picLocks noChangeAspect="1"/>
            </p:cNvPicPr>
            <p:nvPr/>
          </p:nvPicPr>
          <p:blipFill>
            <a:blip r:embed="rId2"/>
            <a:stretch>
              <a:fillRect/>
            </a:stretch>
          </p:blipFill>
          <p:spPr>
            <a:xfrm>
              <a:off x="853897" y="1081807"/>
              <a:ext cx="8744579" cy="4649954"/>
            </a:xfrm>
            <a:prstGeom prst="rect">
              <a:avLst/>
            </a:prstGeom>
          </p:spPr>
        </p:pic>
        <p:sp>
          <p:nvSpPr>
            <p:cNvPr id="18" name="Rectángulo 17">
              <a:extLst>
                <a:ext uri="{FF2B5EF4-FFF2-40B4-BE49-F238E27FC236}">
                  <a16:creationId xmlns:a16="http://schemas.microsoft.com/office/drawing/2014/main" id="{8F4C9EFA-4353-4EEF-A863-E68DF5EB956A}"/>
                </a:ext>
              </a:extLst>
            </p:cNvPr>
            <p:cNvSpPr/>
            <p:nvPr/>
          </p:nvSpPr>
          <p:spPr>
            <a:xfrm>
              <a:off x="2194560" y="3088898"/>
              <a:ext cx="2960370" cy="276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9" name="Rectángulo 18">
              <a:extLst>
                <a:ext uri="{FF2B5EF4-FFF2-40B4-BE49-F238E27FC236}">
                  <a16:creationId xmlns:a16="http://schemas.microsoft.com/office/drawing/2014/main" id="{A0724673-23DA-4F8B-BDA9-5777B2A4F9E2}"/>
                </a:ext>
              </a:extLst>
            </p:cNvPr>
            <p:cNvSpPr/>
            <p:nvPr/>
          </p:nvSpPr>
          <p:spPr>
            <a:xfrm>
              <a:off x="2817588" y="4819318"/>
              <a:ext cx="6669312" cy="276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grpSp>
      <p:sp>
        <p:nvSpPr>
          <p:cNvPr id="2" name="Rectángulo 1">
            <a:extLst>
              <a:ext uri="{FF2B5EF4-FFF2-40B4-BE49-F238E27FC236}">
                <a16:creationId xmlns:a16="http://schemas.microsoft.com/office/drawing/2014/main" id="{7F9162AE-F663-4C59-8361-3C844E275532}"/>
              </a:ext>
            </a:extLst>
          </p:cNvPr>
          <p:cNvSpPr/>
          <p:nvPr/>
        </p:nvSpPr>
        <p:spPr>
          <a:xfrm>
            <a:off x="9606097" y="4106730"/>
            <a:ext cx="2398758" cy="1815882"/>
          </a:xfrm>
          <a:prstGeom prst="rect">
            <a:avLst/>
          </a:prstGeom>
          <a:solidFill>
            <a:schemeClr val="bg1"/>
          </a:solidFill>
        </p:spPr>
        <p:txBody>
          <a:bodyPr wrap="square">
            <a:spAutoFit/>
          </a:bodyPr>
          <a:lstStyle/>
          <a:p>
            <a:pPr algn="just"/>
            <a:r>
              <a:rPr lang="es-ES" sz="1600" dirty="0"/>
              <a:t>Es probable que al ritmo actual, el </a:t>
            </a:r>
            <a:r>
              <a:rPr lang="es-ES" sz="1600" b="1" dirty="0"/>
              <a:t>60% de los países no logren la meta global al 2030</a:t>
            </a:r>
            <a:r>
              <a:rPr lang="es-ES" sz="1600" dirty="0"/>
              <a:t>, a menos que se acelere  significativamente la implementación.</a:t>
            </a:r>
          </a:p>
        </p:txBody>
      </p:sp>
      <p:sp>
        <p:nvSpPr>
          <p:cNvPr id="11" name="CuadroTexto 10">
            <a:extLst>
              <a:ext uri="{FF2B5EF4-FFF2-40B4-BE49-F238E27FC236}">
                <a16:creationId xmlns:a16="http://schemas.microsoft.com/office/drawing/2014/main" id="{EB620CA0-E943-46BF-96E8-8E6503DF4D54}"/>
              </a:ext>
            </a:extLst>
          </p:cNvPr>
          <p:cNvSpPr txBox="1"/>
          <p:nvPr/>
        </p:nvSpPr>
        <p:spPr>
          <a:xfrm>
            <a:off x="6332843" y="3240460"/>
            <a:ext cx="1455848" cy="307777"/>
          </a:xfrm>
          <a:prstGeom prst="rect">
            <a:avLst/>
          </a:prstGeom>
          <a:noFill/>
        </p:spPr>
        <p:txBody>
          <a:bodyPr wrap="none" rtlCol="0">
            <a:spAutoFit/>
          </a:bodyPr>
          <a:lstStyle/>
          <a:p>
            <a:r>
              <a:rPr lang="es-HN" sz="1400" b="1" dirty="0"/>
              <a:t>●   Colombia (50)</a:t>
            </a:r>
          </a:p>
        </p:txBody>
      </p:sp>
      <p:sp>
        <p:nvSpPr>
          <p:cNvPr id="13" name="CuadroTexto 12">
            <a:extLst>
              <a:ext uri="{FF2B5EF4-FFF2-40B4-BE49-F238E27FC236}">
                <a16:creationId xmlns:a16="http://schemas.microsoft.com/office/drawing/2014/main" id="{695A20EA-87A3-4C58-99B2-46BCF43F6A48}"/>
              </a:ext>
            </a:extLst>
          </p:cNvPr>
          <p:cNvSpPr txBox="1"/>
          <p:nvPr/>
        </p:nvSpPr>
        <p:spPr>
          <a:xfrm>
            <a:off x="4764578" y="3804044"/>
            <a:ext cx="1518369" cy="307777"/>
          </a:xfrm>
          <a:prstGeom prst="rect">
            <a:avLst/>
          </a:prstGeom>
          <a:noFill/>
        </p:spPr>
        <p:txBody>
          <a:bodyPr wrap="square" rtlCol="0">
            <a:spAutoFit/>
          </a:bodyPr>
          <a:lstStyle/>
          <a:p>
            <a:r>
              <a:rPr lang="es-HN" sz="1400" b="1" dirty="0"/>
              <a:t>●   Argentina (38)</a:t>
            </a:r>
          </a:p>
        </p:txBody>
      </p:sp>
      <p:sp>
        <p:nvSpPr>
          <p:cNvPr id="17" name="TextBox 9">
            <a:extLst>
              <a:ext uri="{FF2B5EF4-FFF2-40B4-BE49-F238E27FC236}">
                <a16:creationId xmlns:a16="http://schemas.microsoft.com/office/drawing/2014/main" id="{11138047-4169-4645-BF6D-1BE3E29C8F22}"/>
              </a:ext>
            </a:extLst>
          </p:cNvPr>
          <p:cNvSpPr txBox="1"/>
          <p:nvPr/>
        </p:nvSpPr>
        <p:spPr>
          <a:xfrm>
            <a:off x="8002189" y="3181781"/>
            <a:ext cx="1611985" cy="276999"/>
          </a:xfrm>
          <a:prstGeom prst="rect">
            <a:avLst/>
          </a:prstGeom>
          <a:noFill/>
        </p:spPr>
        <p:txBody>
          <a:bodyPr wrap="square" rtlCol="0">
            <a:spAutoFit/>
          </a:bodyPr>
          <a:lstStyle/>
          <a:p>
            <a:pPr marL="0" marR="0" lvl="0" indent="0" algn="ctr" defTabSz="412750" eaLnBrk="1" fontAlgn="auto" latinLnBrk="0" hangingPunct="0">
              <a:lnSpc>
                <a:spcPct val="100000"/>
              </a:lnSpc>
              <a:spcBef>
                <a:spcPts val="0"/>
              </a:spcBef>
              <a:spcAft>
                <a:spcPts val="0"/>
              </a:spcAft>
              <a:buClrTx/>
              <a:buSzTx/>
              <a:buFontTx/>
              <a:buNone/>
              <a:tabLst/>
              <a:defRPr/>
            </a:pPr>
            <a:r>
              <a:rPr lang="sv-SE" sz="1200" b="1" kern="0" dirty="0">
                <a:solidFill>
                  <a:schemeClr val="accent5">
                    <a:lumMod val="75000"/>
                  </a:schemeClr>
                </a:solidFill>
                <a:latin typeface="Futura Bold"/>
                <a:sym typeface="Helvetica Neue"/>
              </a:rPr>
              <a:t>Nivel </a:t>
            </a:r>
            <a:r>
              <a:rPr kumimoji="0" lang="sv-SE" sz="1200" b="1" i="0" u="none" strike="noStrike" kern="0" cap="none" spc="0" normalizeH="0" baseline="0" noProof="0" dirty="0">
                <a:ln>
                  <a:noFill/>
                </a:ln>
                <a:solidFill>
                  <a:schemeClr val="accent5">
                    <a:lumMod val="75000"/>
                  </a:schemeClr>
                </a:solidFill>
                <a:effectLst/>
                <a:uLnTx/>
                <a:uFillTx/>
                <a:latin typeface="Futura Bold"/>
                <a:sym typeface="Helvetica Neue"/>
              </a:rPr>
              <a:t>Mundial (49)</a:t>
            </a:r>
          </a:p>
        </p:txBody>
      </p:sp>
      <p:sp>
        <p:nvSpPr>
          <p:cNvPr id="25" name="Rectángulo 24">
            <a:extLst>
              <a:ext uri="{FF2B5EF4-FFF2-40B4-BE49-F238E27FC236}">
                <a16:creationId xmlns:a16="http://schemas.microsoft.com/office/drawing/2014/main" id="{BAC3F7B7-6A43-4D1B-A2BC-13833861C091}"/>
              </a:ext>
            </a:extLst>
          </p:cNvPr>
          <p:cNvSpPr/>
          <p:nvPr/>
        </p:nvSpPr>
        <p:spPr>
          <a:xfrm>
            <a:off x="9685567" y="1821067"/>
            <a:ext cx="2398758" cy="1384995"/>
          </a:xfrm>
          <a:prstGeom prst="rect">
            <a:avLst/>
          </a:prstGeom>
          <a:solidFill>
            <a:schemeClr val="bg1"/>
          </a:solidFill>
        </p:spPr>
        <p:txBody>
          <a:bodyPr wrap="square">
            <a:spAutoFit/>
          </a:bodyPr>
          <a:lstStyle/>
          <a:p>
            <a:pPr algn="just"/>
            <a:r>
              <a:rPr lang="es-ES" sz="1400" b="1" dirty="0"/>
              <a:t>GIRH en el Total de países:</a:t>
            </a:r>
          </a:p>
          <a:p>
            <a:pPr algn="just"/>
            <a:r>
              <a:rPr lang="es-ES" sz="1400" dirty="0"/>
              <a:t>4% en Muy Alto</a:t>
            </a:r>
          </a:p>
          <a:p>
            <a:pPr algn="just"/>
            <a:r>
              <a:rPr lang="es-ES" sz="1400" dirty="0"/>
              <a:t>15% en Alto</a:t>
            </a:r>
          </a:p>
          <a:p>
            <a:pPr algn="just"/>
            <a:r>
              <a:rPr lang="es-ES" sz="1400" dirty="0"/>
              <a:t>21% en Medio Alto</a:t>
            </a:r>
          </a:p>
          <a:p>
            <a:pPr algn="just"/>
            <a:r>
              <a:rPr lang="es-ES" sz="1400" dirty="0"/>
              <a:t>60% en Bajo a Medio Bajo</a:t>
            </a:r>
          </a:p>
          <a:p>
            <a:pPr algn="just"/>
            <a:r>
              <a:rPr lang="es-ES" sz="1400" dirty="0"/>
              <a:t> </a:t>
            </a:r>
          </a:p>
        </p:txBody>
      </p:sp>
      <p:cxnSp>
        <p:nvCxnSpPr>
          <p:cNvPr id="22" name="Conector recto 21">
            <a:extLst>
              <a:ext uri="{FF2B5EF4-FFF2-40B4-BE49-F238E27FC236}">
                <a16:creationId xmlns:a16="http://schemas.microsoft.com/office/drawing/2014/main" id="{36577A83-A9E7-4C2E-9B08-5089390ED296}"/>
              </a:ext>
            </a:extLst>
          </p:cNvPr>
          <p:cNvCxnSpPr>
            <a:cxnSpLocks/>
          </p:cNvCxnSpPr>
          <p:nvPr/>
        </p:nvCxnSpPr>
        <p:spPr>
          <a:xfrm>
            <a:off x="2194560" y="3881937"/>
            <a:ext cx="7292340" cy="0"/>
          </a:xfrm>
          <a:prstGeom prst="line">
            <a:avLst/>
          </a:prstGeom>
          <a:ln w="38100" cap="flat" cmpd="sng" algn="ctr">
            <a:solidFill>
              <a:schemeClr val="accent6">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9">
            <a:extLst>
              <a:ext uri="{FF2B5EF4-FFF2-40B4-BE49-F238E27FC236}">
                <a16:creationId xmlns:a16="http://schemas.microsoft.com/office/drawing/2014/main" id="{7F9256C3-DA84-4441-A290-C39547D493DF}"/>
              </a:ext>
            </a:extLst>
          </p:cNvPr>
          <p:cNvSpPr txBox="1"/>
          <p:nvPr/>
        </p:nvSpPr>
        <p:spPr>
          <a:xfrm>
            <a:off x="8029477" y="3638917"/>
            <a:ext cx="1737100" cy="276999"/>
          </a:xfrm>
          <a:prstGeom prst="rect">
            <a:avLst/>
          </a:prstGeom>
          <a:noFill/>
        </p:spPr>
        <p:txBody>
          <a:bodyPr wrap="square" rtlCol="0">
            <a:spAutoFit/>
          </a:bodyPr>
          <a:lstStyle/>
          <a:p>
            <a:pPr marL="0" marR="0" lvl="0" indent="0" algn="ctr" defTabSz="412750" eaLnBrk="1" fontAlgn="auto" latinLnBrk="0" hangingPunct="0">
              <a:lnSpc>
                <a:spcPct val="100000"/>
              </a:lnSpc>
              <a:spcBef>
                <a:spcPts val="0"/>
              </a:spcBef>
              <a:spcAft>
                <a:spcPts val="0"/>
              </a:spcAft>
              <a:buClrTx/>
              <a:buSzTx/>
              <a:buFontTx/>
              <a:buNone/>
              <a:tabLst/>
              <a:defRPr/>
            </a:pPr>
            <a:r>
              <a:rPr kumimoji="0" lang="sv-SE" sz="1200" b="1" i="0" u="none" strike="noStrike" kern="0" cap="none" spc="0" normalizeH="0" baseline="0" noProof="0" dirty="0">
                <a:ln>
                  <a:noFill/>
                </a:ln>
                <a:solidFill>
                  <a:schemeClr val="accent6">
                    <a:lumMod val="75000"/>
                  </a:schemeClr>
                </a:solidFill>
                <a:effectLst/>
                <a:uLnTx/>
                <a:uFillTx/>
                <a:latin typeface="Futura Bold"/>
                <a:sym typeface="Helvetica Neue"/>
              </a:rPr>
              <a:t>Suramerica (39)</a:t>
            </a:r>
          </a:p>
        </p:txBody>
      </p:sp>
      <p:sp>
        <p:nvSpPr>
          <p:cNvPr id="10" name="CuadroTexto 9">
            <a:extLst>
              <a:ext uri="{FF2B5EF4-FFF2-40B4-BE49-F238E27FC236}">
                <a16:creationId xmlns:a16="http://schemas.microsoft.com/office/drawing/2014/main" id="{D70AAE56-EF1D-47F5-AC2C-94651195A3EB}"/>
              </a:ext>
            </a:extLst>
          </p:cNvPr>
          <p:cNvSpPr txBox="1"/>
          <p:nvPr/>
        </p:nvSpPr>
        <p:spPr>
          <a:xfrm>
            <a:off x="2501067" y="4018575"/>
            <a:ext cx="1348895" cy="307777"/>
          </a:xfrm>
          <a:prstGeom prst="rect">
            <a:avLst/>
          </a:prstGeom>
          <a:noFill/>
        </p:spPr>
        <p:txBody>
          <a:bodyPr wrap="none" rtlCol="0">
            <a:spAutoFit/>
          </a:bodyPr>
          <a:lstStyle/>
          <a:p>
            <a:r>
              <a:rPr lang="es-HN" sz="1400" b="1" dirty="0"/>
              <a:t>Paraguay (32) ●</a:t>
            </a:r>
          </a:p>
        </p:txBody>
      </p:sp>
      <p:sp>
        <p:nvSpPr>
          <p:cNvPr id="29" name="CuadroTexto 28">
            <a:extLst>
              <a:ext uri="{FF2B5EF4-FFF2-40B4-BE49-F238E27FC236}">
                <a16:creationId xmlns:a16="http://schemas.microsoft.com/office/drawing/2014/main" id="{B5B065E1-5201-457B-A564-D9AD83E2C864}"/>
              </a:ext>
            </a:extLst>
          </p:cNvPr>
          <p:cNvSpPr txBox="1"/>
          <p:nvPr/>
        </p:nvSpPr>
        <p:spPr>
          <a:xfrm>
            <a:off x="4369732" y="3608266"/>
            <a:ext cx="1278940" cy="307777"/>
          </a:xfrm>
          <a:prstGeom prst="rect">
            <a:avLst/>
          </a:prstGeom>
          <a:noFill/>
        </p:spPr>
        <p:txBody>
          <a:bodyPr wrap="none" rtlCol="0">
            <a:spAutoFit/>
          </a:bodyPr>
          <a:lstStyle/>
          <a:p>
            <a:r>
              <a:rPr lang="es-HN" sz="1400" b="1" dirty="0"/>
              <a:t>Ecuador (42) ●</a:t>
            </a:r>
          </a:p>
        </p:txBody>
      </p:sp>
      <p:sp>
        <p:nvSpPr>
          <p:cNvPr id="30" name="CuadroTexto 29">
            <a:extLst>
              <a:ext uri="{FF2B5EF4-FFF2-40B4-BE49-F238E27FC236}">
                <a16:creationId xmlns:a16="http://schemas.microsoft.com/office/drawing/2014/main" id="{6C56B802-D066-425A-AAA4-7FD21B78AFAD}"/>
              </a:ext>
            </a:extLst>
          </p:cNvPr>
          <p:cNvSpPr txBox="1"/>
          <p:nvPr/>
        </p:nvSpPr>
        <p:spPr>
          <a:xfrm>
            <a:off x="5624754" y="3192287"/>
            <a:ext cx="1079976" cy="307777"/>
          </a:xfrm>
          <a:prstGeom prst="rect">
            <a:avLst/>
          </a:prstGeom>
          <a:noFill/>
        </p:spPr>
        <p:txBody>
          <a:bodyPr wrap="none" rtlCol="0">
            <a:spAutoFit/>
          </a:bodyPr>
          <a:lstStyle/>
          <a:p>
            <a:r>
              <a:rPr lang="es-HN" sz="1400" b="1" dirty="0"/>
              <a:t>Brasil (51) ●</a:t>
            </a:r>
          </a:p>
        </p:txBody>
      </p:sp>
      <p:sp>
        <p:nvSpPr>
          <p:cNvPr id="31" name="CuadroTexto 30">
            <a:extLst>
              <a:ext uri="{FF2B5EF4-FFF2-40B4-BE49-F238E27FC236}">
                <a16:creationId xmlns:a16="http://schemas.microsoft.com/office/drawing/2014/main" id="{2AB9AEDE-662E-4475-9FD5-B90F71738A1D}"/>
              </a:ext>
            </a:extLst>
          </p:cNvPr>
          <p:cNvSpPr txBox="1"/>
          <p:nvPr/>
        </p:nvSpPr>
        <p:spPr>
          <a:xfrm>
            <a:off x="5095683" y="3382310"/>
            <a:ext cx="1173719" cy="307777"/>
          </a:xfrm>
          <a:prstGeom prst="rect">
            <a:avLst/>
          </a:prstGeom>
          <a:noFill/>
        </p:spPr>
        <p:txBody>
          <a:bodyPr wrap="none" rtlCol="0">
            <a:spAutoFit/>
          </a:bodyPr>
          <a:lstStyle/>
          <a:p>
            <a:r>
              <a:rPr lang="es-HN" sz="1400" b="1" dirty="0"/>
              <a:t>Bolivia (49) ●</a:t>
            </a:r>
          </a:p>
        </p:txBody>
      </p:sp>
      <p:sp>
        <p:nvSpPr>
          <p:cNvPr id="32" name="CuadroTexto 31">
            <a:extLst>
              <a:ext uri="{FF2B5EF4-FFF2-40B4-BE49-F238E27FC236}">
                <a16:creationId xmlns:a16="http://schemas.microsoft.com/office/drawing/2014/main" id="{94A575A6-11E7-449A-893D-90224AC14560}"/>
              </a:ext>
            </a:extLst>
          </p:cNvPr>
          <p:cNvSpPr txBox="1"/>
          <p:nvPr/>
        </p:nvSpPr>
        <p:spPr>
          <a:xfrm>
            <a:off x="2653724" y="4450201"/>
            <a:ext cx="1208583" cy="307777"/>
          </a:xfrm>
          <a:prstGeom prst="rect">
            <a:avLst/>
          </a:prstGeom>
          <a:noFill/>
        </p:spPr>
        <p:txBody>
          <a:bodyPr wrap="square" rtlCol="0">
            <a:spAutoFit/>
          </a:bodyPr>
          <a:lstStyle/>
          <a:p>
            <a:r>
              <a:rPr lang="es-HN" sz="1400" b="1" dirty="0"/>
              <a:t>●   Chile (23)</a:t>
            </a:r>
          </a:p>
        </p:txBody>
      </p:sp>
      <p:sp>
        <p:nvSpPr>
          <p:cNvPr id="33" name="CuadroTexto 32">
            <a:extLst>
              <a:ext uri="{FF2B5EF4-FFF2-40B4-BE49-F238E27FC236}">
                <a16:creationId xmlns:a16="http://schemas.microsoft.com/office/drawing/2014/main" id="{37BCF20E-10E2-46AD-AB36-92EBB2483110}"/>
              </a:ext>
            </a:extLst>
          </p:cNvPr>
          <p:cNvSpPr txBox="1"/>
          <p:nvPr/>
        </p:nvSpPr>
        <p:spPr>
          <a:xfrm>
            <a:off x="3493801" y="4165227"/>
            <a:ext cx="1208583" cy="307777"/>
          </a:xfrm>
          <a:prstGeom prst="rect">
            <a:avLst/>
          </a:prstGeom>
          <a:noFill/>
        </p:spPr>
        <p:txBody>
          <a:bodyPr wrap="square" rtlCol="0">
            <a:spAutoFit/>
          </a:bodyPr>
          <a:lstStyle/>
          <a:p>
            <a:r>
              <a:rPr lang="es-HN" sz="1400" b="1" dirty="0"/>
              <a:t>●   Perú (30)</a:t>
            </a:r>
          </a:p>
        </p:txBody>
      </p:sp>
      <p:pic>
        <p:nvPicPr>
          <p:cNvPr id="3" name="Imagen 2">
            <a:extLst>
              <a:ext uri="{FF2B5EF4-FFF2-40B4-BE49-F238E27FC236}">
                <a16:creationId xmlns:a16="http://schemas.microsoft.com/office/drawing/2014/main" id="{819EC977-C740-4D12-AFE7-96D9DF5D9F5D}"/>
              </a:ext>
            </a:extLst>
          </p:cNvPr>
          <p:cNvPicPr>
            <a:picLocks noChangeAspect="1"/>
          </p:cNvPicPr>
          <p:nvPr/>
        </p:nvPicPr>
        <p:blipFill>
          <a:blip r:embed="rId3"/>
          <a:stretch>
            <a:fillRect/>
          </a:stretch>
        </p:blipFill>
        <p:spPr>
          <a:xfrm>
            <a:off x="3412666" y="780440"/>
            <a:ext cx="2579436" cy="2215242"/>
          </a:xfrm>
          <a:prstGeom prst="rect">
            <a:avLst/>
          </a:prstGeom>
        </p:spPr>
      </p:pic>
    </p:spTree>
    <p:extLst>
      <p:ext uri="{BB962C8B-B14F-4D97-AF65-F5344CB8AC3E}">
        <p14:creationId xmlns:p14="http://schemas.microsoft.com/office/powerpoint/2010/main" val="349206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792" y="70344"/>
            <a:ext cx="10596534" cy="1489424"/>
          </a:xfrm>
          <a:noFill/>
        </p:spPr>
        <p:txBody>
          <a:bodyPr rtlCol="0">
            <a:normAutofit/>
          </a:bodyPr>
          <a:lstStyle/>
          <a:p>
            <a:r>
              <a:rPr lang="da-DK" sz="3600" dirty="0">
                <a:solidFill>
                  <a:srgbClr val="00B050"/>
                </a:solidFill>
                <a:latin typeface="Arial" panose="020B0604020202020204" pitchFamily="34" charset="0"/>
                <a:cs typeface="Arial" panose="020B0604020202020204" pitchFamily="34" charset="0"/>
              </a:rPr>
              <a:t>Metodología para el ODS Indicador 6.5.1</a:t>
            </a:r>
            <a:br>
              <a:rPr lang="da-DK" sz="3600" dirty="0">
                <a:solidFill>
                  <a:srgbClr val="00B050"/>
                </a:solidFill>
                <a:latin typeface="Arial" panose="020B0604020202020204" pitchFamily="34" charset="0"/>
                <a:cs typeface="Arial" panose="020B0604020202020204" pitchFamily="34" charset="0"/>
              </a:rPr>
            </a:br>
            <a:br>
              <a:rPr lang="da-DK" sz="3600" dirty="0">
                <a:solidFill>
                  <a:srgbClr val="002060"/>
                </a:solidFill>
                <a:latin typeface="Arial" panose="020B0604020202020204" pitchFamily="34" charset="0"/>
                <a:cs typeface="Arial" panose="020B0604020202020204" pitchFamily="34" charset="0"/>
              </a:rPr>
            </a:br>
            <a:endParaRPr lang="es" sz="2700" dirty="0">
              <a:solidFill>
                <a:srgbClr val="002060"/>
              </a:solidFill>
              <a:latin typeface="Arial" panose="020B0604020202020204" pitchFamily="34" charset="0"/>
              <a:ea typeface="+mn-ea"/>
              <a:cs typeface="Arial" panose="020B0604020202020204" pitchFamily="34" charset="0"/>
            </a:endParaRPr>
          </a:p>
        </p:txBody>
      </p:sp>
      <p:sp>
        <p:nvSpPr>
          <p:cNvPr id="14" name="Content Placeholder 2"/>
          <p:cNvSpPr>
            <a:spLocks noGrp="1"/>
          </p:cNvSpPr>
          <p:nvPr>
            <p:ph idx="1"/>
          </p:nvPr>
        </p:nvSpPr>
        <p:spPr>
          <a:xfrm>
            <a:off x="1317674" y="1180134"/>
            <a:ext cx="8721676" cy="836407"/>
          </a:xfrm>
        </p:spPr>
        <p:txBody>
          <a:bodyPr rtlCol="0">
            <a:normAutofit/>
          </a:bodyPr>
          <a:lstStyle/>
          <a:p>
            <a:pPr marL="0" indent="0">
              <a:buNone/>
            </a:pPr>
            <a:r>
              <a:rPr lang="es-ES" sz="2400" dirty="0">
                <a:solidFill>
                  <a:srgbClr val="002060"/>
                </a:solidFill>
                <a:latin typeface="Arial" panose="020B0604020202020204" pitchFamily="34" charset="0"/>
                <a:cs typeface="Arial" panose="020B0604020202020204" pitchFamily="34" charset="0"/>
              </a:rPr>
              <a:t>172 países llenaron en 2017 un cuestionario </a:t>
            </a:r>
            <a:r>
              <a:rPr lang="en-US" sz="2400" dirty="0">
                <a:solidFill>
                  <a:srgbClr val="002060"/>
                </a:solidFill>
                <a:latin typeface="Arial" panose="020B0604020202020204" pitchFamily="34" charset="0"/>
                <a:cs typeface="Arial" panose="020B0604020202020204" pitchFamily="34" charset="0"/>
              </a:rPr>
              <a:t>que  </a:t>
            </a:r>
            <a:r>
              <a:rPr lang="en-US" sz="2400" dirty="0" err="1">
                <a:solidFill>
                  <a:srgbClr val="002060"/>
                </a:solidFill>
                <a:latin typeface="Arial" panose="020B0604020202020204" pitchFamily="34" charset="0"/>
                <a:cs typeface="Arial" panose="020B0604020202020204" pitchFamily="34" charset="0"/>
              </a:rPr>
              <a:t>contiene</a:t>
            </a:r>
            <a:r>
              <a:rPr lang="en-US" sz="2400" dirty="0">
                <a:solidFill>
                  <a:srgbClr val="002060"/>
                </a:solidFill>
                <a:latin typeface="Arial" panose="020B0604020202020204" pitchFamily="34" charset="0"/>
                <a:cs typeface="Arial" panose="020B0604020202020204" pitchFamily="34" charset="0"/>
              </a:rPr>
              <a:t>  4 </a:t>
            </a:r>
            <a:r>
              <a:rPr lang="en-US" sz="2400" dirty="0" err="1">
                <a:solidFill>
                  <a:srgbClr val="002060"/>
                </a:solidFill>
                <a:latin typeface="Arial" panose="020B0604020202020204" pitchFamily="34" charset="0"/>
                <a:cs typeface="Arial" panose="020B0604020202020204" pitchFamily="34" charset="0"/>
              </a:rPr>
              <a:t>secciones</a:t>
            </a:r>
            <a:r>
              <a:rPr lang="en-US" sz="2400" dirty="0">
                <a:solidFill>
                  <a:srgbClr val="002060"/>
                </a:solidFill>
                <a:latin typeface="Arial" panose="020B0604020202020204" pitchFamily="34" charset="0"/>
                <a:cs typeface="Arial" panose="020B0604020202020204" pitchFamily="34" charset="0"/>
              </a:rPr>
              <a:t> y 33 </a:t>
            </a:r>
            <a:r>
              <a:rPr lang="en-US" sz="2400" dirty="0" err="1">
                <a:solidFill>
                  <a:srgbClr val="002060"/>
                </a:solidFill>
                <a:latin typeface="Arial" panose="020B0604020202020204" pitchFamily="34" charset="0"/>
                <a:cs typeface="Arial" panose="020B0604020202020204" pitchFamily="34" charset="0"/>
              </a:rPr>
              <a:t>preguntas</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sobre</a:t>
            </a:r>
            <a:r>
              <a:rPr lang="en-US" sz="2400" dirty="0">
                <a:solidFill>
                  <a:srgbClr val="002060"/>
                </a:solidFill>
                <a:latin typeface="Arial" panose="020B0604020202020204" pitchFamily="34" charset="0"/>
                <a:cs typeface="Arial" panose="020B0604020202020204" pitchFamily="34" charset="0"/>
              </a:rPr>
              <a:t>: </a:t>
            </a:r>
            <a:endParaRPr lang="es" sz="2400" dirty="0">
              <a:solidFill>
                <a:srgbClr val="002060"/>
              </a:solidFill>
              <a:latin typeface="Arial" panose="020B0604020202020204" pitchFamily="34" charset="0"/>
              <a:cs typeface="Arial" panose="020B0604020202020204" pitchFamily="34" charset="0"/>
            </a:endParaRPr>
          </a:p>
        </p:txBody>
      </p:sp>
      <p:grpSp>
        <p:nvGrpSpPr>
          <p:cNvPr id="4" name="Grupo 3">
            <a:extLst>
              <a:ext uri="{FF2B5EF4-FFF2-40B4-BE49-F238E27FC236}">
                <a16:creationId xmlns:a16="http://schemas.microsoft.com/office/drawing/2014/main" id="{4680F007-139F-4008-9D76-2C01331F6F39}"/>
              </a:ext>
            </a:extLst>
          </p:cNvPr>
          <p:cNvGrpSpPr/>
          <p:nvPr/>
        </p:nvGrpSpPr>
        <p:grpSpPr>
          <a:xfrm>
            <a:off x="555585" y="2134457"/>
            <a:ext cx="10903352" cy="3557679"/>
            <a:chOff x="555585" y="1740553"/>
            <a:chExt cx="10903352" cy="3557679"/>
          </a:xfrm>
        </p:grpSpPr>
        <p:grpSp>
          <p:nvGrpSpPr>
            <p:cNvPr id="3" name="Group 2"/>
            <p:cNvGrpSpPr/>
            <p:nvPr/>
          </p:nvGrpSpPr>
          <p:grpSpPr>
            <a:xfrm>
              <a:off x="555585" y="1740553"/>
              <a:ext cx="10903352" cy="2772858"/>
              <a:chOff x="698498" y="2076875"/>
              <a:chExt cx="7801186" cy="2521050"/>
            </a:xfrm>
          </p:grpSpPr>
          <p:grpSp>
            <p:nvGrpSpPr>
              <p:cNvPr id="21" name="Group 20"/>
              <p:cNvGrpSpPr/>
              <p:nvPr/>
            </p:nvGrpSpPr>
            <p:grpSpPr>
              <a:xfrm>
                <a:off x="698499" y="2076875"/>
                <a:ext cx="7801185" cy="988083"/>
                <a:chOff x="698499" y="1831318"/>
                <a:chExt cx="7801185" cy="988083"/>
              </a:xfrm>
            </p:grpSpPr>
            <p:sp>
              <p:nvSpPr>
                <p:cNvPr id="6" name="Freeform 5"/>
                <p:cNvSpPr/>
                <p:nvPr/>
              </p:nvSpPr>
              <p:spPr>
                <a:xfrm>
                  <a:off x="698499" y="1841500"/>
                  <a:ext cx="1770720" cy="965200"/>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t" anchorCtr="0">
                  <a:noAutofit/>
                </a:bodyPr>
                <a:lstStyle/>
                <a:p>
                  <a:pPr marL="357188" indent="-357188" defTabSz="533387" rtl="0">
                    <a:lnSpc>
                      <a:spcPct val="90000"/>
                    </a:lnSpc>
                    <a:spcBef>
                      <a:spcPct val="0"/>
                    </a:spcBef>
                    <a:spcAft>
                      <a:spcPct val="35000"/>
                    </a:spcAft>
                  </a:pPr>
                  <a:r>
                    <a:rPr lang="es" sz="2400" dirty="0">
                      <a:latin typeface="Arial" panose="020B0604020202020204" pitchFamily="34" charset="0"/>
                      <a:cs typeface="Arial" panose="020B0604020202020204" pitchFamily="34" charset="0"/>
                    </a:rPr>
                    <a:t>1. Entorno propicio </a:t>
                  </a:r>
                  <a:br>
                    <a:rPr lang="en-US" sz="2400" dirty="0">
                      <a:latin typeface="Arial" panose="020B0604020202020204" pitchFamily="34" charset="0"/>
                      <a:cs typeface="Arial" panose="020B0604020202020204" pitchFamily="34" charset="0"/>
                    </a:rPr>
                  </a:br>
                  <a:r>
                    <a:rPr lang="es" sz="2400" dirty="0">
                      <a:latin typeface="Arial" panose="020B0604020202020204" pitchFamily="34" charset="0"/>
                      <a:cs typeface="Arial" panose="020B0604020202020204" pitchFamily="34" charset="0"/>
                    </a:rPr>
                    <a:t>	  </a:t>
                  </a:r>
                  <a:r>
                    <a:rPr lang="es" sz="2000" dirty="0">
                      <a:latin typeface="Arial" panose="020B0604020202020204" pitchFamily="34" charset="0"/>
                      <a:cs typeface="Arial" panose="020B0604020202020204" pitchFamily="34" charset="0"/>
                    </a:rPr>
                    <a:t>(7 preguntas)</a:t>
                  </a:r>
                </a:p>
              </p:txBody>
            </p:sp>
            <p:sp>
              <p:nvSpPr>
                <p:cNvPr id="8" name="Freeform 7"/>
                <p:cNvSpPr/>
                <p:nvPr/>
              </p:nvSpPr>
              <p:spPr>
                <a:xfrm>
                  <a:off x="2717120" y="1831318"/>
                  <a:ext cx="1770720" cy="988083"/>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t" anchorCtr="0">
                  <a:noAutofit/>
                </a:bodyPr>
                <a:lstStyle/>
                <a:p>
                  <a:pPr marL="357188" indent="-357188" defTabSz="533387" rtl="0">
                    <a:lnSpc>
                      <a:spcPct val="90000"/>
                    </a:lnSpc>
                    <a:spcBef>
                      <a:spcPct val="0"/>
                    </a:spcBef>
                    <a:spcAft>
                      <a:spcPct val="35000"/>
                    </a:spcAft>
                  </a:pPr>
                  <a:r>
                    <a:rPr lang="es" sz="2400" dirty="0">
                      <a:latin typeface="Arial" panose="020B0604020202020204" pitchFamily="34" charset="0"/>
                      <a:cs typeface="Arial" panose="020B0604020202020204" pitchFamily="34" charset="0"/>
                    </a:rPr>
                    <a:t>2. Instituciones y participación</a:t>
                  </a:r>
                  <a:br>
                    <a:rPr lang="en-US" sz="2400" dirty="0">
                      <a:latin typeface="Arial" panose="020B0604020202020204" pitchFamily="34" charset="0"/>
                      <a:cs typeface="Arial" panose="020B0604020202020204" pitchFamily="34" charset="0"/>
                    </a:rPr>
                  </a:br>
                  <a:r>
                    <a:rPr lang="es" sz="2400" dirty="0">
                      <a:latin typeface="Arial" panose="020B0604020202020204" pitchFamily="34" charset="0"/>
                      <a:cs typeface="Arial" panose="020B0604020202020204" pitchFamily="34" charset="0"/>
                    </a:rPr>
                    <a:t>   </a:t>
                  </a:r>
                  <a:r>
                    <a:rPr lang="es" sz="2000" dirty="0">
                      <a:latin typeface="Arial" panose="020B0604020202020204" pitchFamily="34" charset="0"/>
                      <a:cs typeface="Arial" panose="020B0604020202020204" pitchFamily="34" charset="0"/>
                    </a:rPr>
                    <a:t>(12 preguntas)</a:t>
                  </a:r>
                </a:p>
              </p:txBody>
            </p:sp>
            <p:sp>
              <p:nvSpPr>
                <p:cNvPr id="10" name="Freeform 9"/>
                <p:cNvSpPr/>
                <p:nvPr/>
              </p:nvSpPr>
              <p:spPr>
                <a:xfrm>
                  <a:off x="4710342" y="1841500"/>
                  <a:ext cx="1770720" cy="965200"/>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t" anchorCtr="0">
                  <a:noAutofit/>
                </a:bodyPr>
                <a:lstStyle/>
                <a:p>
                  <a:pPr marL="403225" indent="-403225" defTabSz="533387" rtl="0">
                    <a:lnSpc>
                      <a:spcPct val="90000"/>
                    </a:lnSpc>
                    <a:spcBef>
                      <a:spcPct val="0"/>
                    </a:spcBef>
                    <a:spcAft>
                      <a:spcPct val="35000"/>
                    </a:spcAft>
                  </a:pPr>
                  <a:r>
                    <a:rPr lang="es" sz="2400" dirty="0">
                      <a:latin typeface="Arial" panose="020B0604020202020204" pitchFamily="34" charset="0"/>
                      <a:cs typeface="Arial" panose="020B0604020202020204" pitchFamily="34" charset="0"/>
                    </a:rPr>
                    <a:t>3. Instrumentos de gestión</a:t>
                  </a:r>
                  <a:br>
                    <a:rPr lang="en-US" sz="2400" dirty="0">
                      <a:latin typeface="Arial" panose="020B0604020202020204" pitchFamily="34" charset="0"/>
                      <a:cs typeface="Arial" panose="020B0604020202020204" pitchFamily="34" charset="0"/>
                    </a:rPr>
                  </a:br>
                  <a:r>
                    <a:rPr lang="es" sz="2400" dirty="0">
                      <a:latin typeface="Arial" panose="020B0604020202020204" pitchFamily="34" charset="0"/>
                      <a:cs typeface="Arial" panose="020B0604020202020204" pitchFamily="34" charset="0"/>
                    </a:rPr>
                    <a:t>    </a:t>
                  </a:r>
                  <a:r>
                    <a:rPr lang="es" sz="2000" dirty="0">
                      <a:latin typeface="Arial" panose="020B0604020202020204" pitchFamily="34" charset="0"/>
                      <a:cs typeface="Arial" panose="020B0604020202020204" pitchFamily="34" charset="0"/>
                    </a:rPr>
                    <a:t>(9 preguntas)</a:t>
                  </a:r>
                </a:p>
              </p:txBody>
            </p:sp>
            <p:sp>
              <p:nvSpPr>
                <p:cNvPr id="12" name="Freeform 11"/>
                <p:cNvSpPr/>
                <p:nvPr/>
              </p:nvSpPr>
              <p:spPr>
                <a:xfrm>
                  <a:off x="6728964" y="1841500"/>
                  <a:ext cx="1770720" cy="965200"/>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t" anchorCtr="0">
                  <a:noAutofit/>
                </a:bodyPr>
                <a:lstStyle/>
                <a:p>
                  <a:pPr marL="266693" indent="-266693" defTabSz="533387" rtl="0">
                    <a:lnSpc>
                      <a:spcPct val="90000"/>
                    </a:lnSpc>
                    <a:spcBef>
                      <a:spcPct val="0"/>
                    </a:spcBef>
                    <a:spcAft>
                      <a:spcPct val="35000"/>
                    </a:spcAft>
                  </a:pPr>
                  <a:r>
                    <a:rPr lang="es" sz="2400" dirty="0">
                      <a:latin typeface="Arial" panose="020B0604020202020204" pitchFamily="34" charset="0"/>
                      <a:cs typeface="Arial" panose="020B0604020202020204" pitchFamily="34" charset="0"/>
                    </a:rPr>
                    <a:t>4</a:t>
                  </a:r>
                  <a:r>
                    <a:rPr lang="es" sz="2400" dirty="0"/>
                    <a:t>. </a:t>
                  </a:r>
                  <a:r>
                    <a:rPr lang="es" sz="2400" dirty="0">
                      <a:latin typeface="Arial" panose="020B0604020202020204" pitchFamily="34" charset="0"/>
                      <a:cs typeface="Arial" panose="020B0604020202020204" pitchFamily="34" charset="0"/>
                    </a:rPr>
                    <a:t>Financiación</a:t>
                  </a:r>
                  <a:br>
                    <a:rPr lang="en-US" sz="24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r>
                    <a:rPr lang="es" sz="2400" dirty="0">
                      <a:latin typeface="Arial" panose="020B0604020202020204" pitchFamily="34" charset="0"/>
                      <a:cs typeface="Arial" panose="020B0604020202020204" pitchFamily="34" charset="0"/>
                    </a:rPr>
                    <a:t>     </a:t>
                  </a:r>
                  <a:r>
                    <a:rPr lang="es" sz="2000" dirty="0">
                      <a:latin typeface="Arial" panose="020B0604020202020204" pitchFamily="34" charset="0"/>
                      <a:cs typeface="Arial" panose="020B0604020202020204" pitchFamily="34" charset="0"/>
                    </a:rPr>
                    <a:t>(5 preguntas)</a:t>
                  </a:r>
                </a:p>
              </p:txBody>
            </p:sp>
          </p:grpSp>
          <p:grpSp>
            <p:nvGrpSpPr>
              <p:cNvPr id="22" name="Group 21"/>
              <p:cNvGrpSpPr/>
              <p:nvPr/>
            </p:nvGrpSpPr>
            <p:grpSpPr>
              <a:xfrm>
                <a:off x="698498" y="3052251"/>
                <a:ext cx="7801186" cy="1545674"/>
                <a:chOff x="698498" y="2806694"/>
                <a:chExt cx="7801186" cy="1545674"/>
              </a:xfrm>
            </p:grpSpPr>
            <p:sp>
              <p:nvSpPr>
                <p:cNvPr id="7" name="Freeform 6"/>
                <p:cNvSpPr/>
                <p:nvPr/>
              </p:nvSpPr>
              <p:spPr>
                <a:xfrm>
                  <a:off x="698498" y="2806694"/>
                  <a:ext cx="1770720" cy="1532969"/>
                </a:xfrm>
                <a:custGeom>
                  <a:avLst/>
                  <a:gdLst>
                    <a:gd name="connsiteX0" fmla="*/ 0 w 1782979"/>
                    <a:gd name="connsiteY0" fmla="*/ 0 h 642329"/>
                    <a:gd name="connsiteX1" fmla="*/ 1782979 w 1782979"/>
                    <a:gd name="connsiteY1" fmla="*/ 0 h 642329"/>
                    <a:gd name="connsiteX2" fmla="*/ 1782979 w 1782979"/>
                    <a:gd name="connsiteY2" fmla="*/ 642329 h 642329"/>
                    <a:gd name="connsiteX3" fmla="*/ 0 w 1782979"/>
                    <a:gd name="connsiteY3" fmla="*/ 642329 h 642329"/>
                    <a:gd name="connsiteX4" fmla="*/ 0 w 1782979"/>
                    <a:gd name="connsiteY4" fmla="*/ 0 h 64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642329">
                      <a:moveTo>
                        <a:pt x="0" y="0"/>
                      </a:moveTo>
                      <a:lnTo>
                        <a:pt x="1782979" y="0"/>
                      </a:lnTo>
                      <a:lnTo>
                        <a:pt x="1782979" y="642329"/>
                      </a:lnTo>
                      <a:lnTo>
                        <a:pt x="0" y="642329"/>
                      </a:lnTo>
                      <a:lnTo>
                        <a:pt x="0" y="0"/>
                      </a:lnTo>
                      <a:close/>
                    </a:path>
                  </a:pathLst>
                </a:custGeom>
                <a:solidFill>
                  <a:schemeClr val="accent6">
                    <a:lumMod val="60000"/>
                    <a:lumOff val="40000"/>
                    <a:alpha val="90000"/>
                  </a:schemeClr>
                </a:solidFill>
                <a:ln>
                  <a:solidFill>
                    <a:schemeClr val="accent6"/>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rtlCol="0" anchor="t" anchorCtr="0">
                  <a:noAutofit/>
                </a:bodyPr>
                <a:lstStyle/>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Políticas </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Leyes</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Planes</a:t>
                  </a:r>
                </a:p>
                <a:p>
                  <a:pPr marL="0" lvl="1" defTabSz="533387" rtl="0">
                    <a:lnSpc>
                      <a:spcPct val="90000"/>
                    </a:lnSpc>
                    <a:spcBef>
                      <a:spcPct val="0"/>
                    </a:spcBef>
                    <a:spcAft>
                      <a:spcPct val="15000"/>
                    </a:spcAft>
                  </a:pPr>
                  <a:endParaRPr lang="en-US" sz="2000" dirty="0"/>
                </a:p>
                <a:p>
                  <a:pPr marL="0" lvl="1" defTabSz="533387" rtl="0">
                    <a:lnSpc>
                      <a:spcPct val="90000"/>
                    </a:lnSpc>
                    <a:spcBef>
                      <a:spcPct val="0"/>
                    </a:spcBef>
                    <a:spcAft>
                      <a:spcPct val="15000"/>
                    </a:spcAft>
                  </a:pPr>
                  <a:endParaRPr lang="en-US" sz="2000" dirty="0"/>
                </a:p>
                <a:p>
                  <a:pPr marL="0" lvl="1" defTabSz="533387" rtl="0">
                    <a:lnSpc>
                      <a:spcPct val="90000"/>
                    </a:lnSpc>
                    <a:spcBef>
                      <a:spcPct val="0"/>
                    </a:spcBef>
                    <a:spcAft>
                      <a:spcPct val="15000"/>
                    </a:spcAft>
                  </a:pPr>
                  <a:endParaRPr lang="en-US" sz="2000" dirty="0"/>
                </a:p>
              </p:txBody>
            </p:sp>
            <p:sp>
              <p:nvSpPr>
                <p:cNvPr id="9" name="Freeform 8"/>
                <p:cNvSpPr/>
                <p:nvPr/>
              </p:nvSpPr>
              <p:spPr>
                <a:xfrm>
                  <a:off x="2717120" y="2819399"/>
                  <a:ext cx="1770368" cy="1532969"/>
                </a:xfrm>
                <a:custGeom>
                  <a:avLst/>
                  <a:gdLst>
                    <a:gd name="connsiteX0" fmla="*/ 0 w 1782979"/>
                    <a:gd name="connsiteY0" fmla="*/ 0 h 642329"/>
                    <a:gd name="connsiteX1" fmla="*/ 1782979 w 1782979"/>
                    <a:gd name="connsiteY1" fmla="*/ 0 h 642329"/>
                    <a:gd name="connsiteX2" fmla="*/ 1782979 w 1782979"/>
                    <a:gd name="connsiteY2" fmla="*/ 642329 h 642329"/>
                    <a:gd name="connsiteX3" fmla="*/ 0 w 1782979"/>
                    <a:gd name="connsiteY3" fmla="*/ 642329 h 642329"/>
                    <a:gd name="connsiteX4" fmla="*/ 0 w 1782979"/>
                    <a:gd name="connsiteY4" fmla="*/ 0 h 64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642329">
                      <a:moveTo>
                        <a:pt x="0" y="0"/>
                      </a:moveTo>
                      <a:lnTo>
                        <a:pt x="1782979" y="0"/>
                      </a:lnTo>
                      <a:lnTo>
                        <a:pt x="1782979" y="642329"/>
                      </a:lnTo>
                      <a:lnTo>
                        <a:pt x="0" y="642329"/>
                      </a:lnTo>
                      <a:lnTo>
                        <a:pt x="0" y="0"/>
                      </a:lnTo>
                      <a:close/>
                    </a:path>
                  </a:pathLst>
                </a:custGeom>
                <a:solidFill>
                  <a:schemeClr val="accent6">
                    <a:lumMod val="60000"/>
                    <a:lumOff val="40000"/>
                    <a:alpha val="90000"/>
                  </a:schemeClr>
                </a:solidFill>
                <a:ln>
                  <a:solidFill>
                    <a:schemeClr val="accent6"/>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rtlCol="0" anchor="t" anchorCtr="0">
                  <a:noAutofit/>
                </a:bodyPr>
                <a:lstStyle/>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Instituciones</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Coordinación</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Partes interesadas</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Género</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Capacidad</a:t>
                  </a:r>
                </a:p>
                <a:p>
                  <a:pPr marL="215895" lvl="1" indent="-215895" defTabSz="533387" rtl="0">
                    <a:lnSpc>
                      <a:spcPct val="90000"/>
                    </a:lnSpc>
                    <a:spcBef>
                      <a:spcPct val="0"/>
                    </a:spcBef>
                    <a:spcAft>
                      <a:spcPct val="15000"/>
                    </a:spcAft>
                    <a:buFont typeface="Arial" charset="0"/>
                    <a:buChar char="•"/>
                  </a:pPr>
                  <a:endParaRPr lang="en-US" sz="2000" dirty="0"/>
                </a:p>
              </p:txBody>
            </p:sp>
            <p:sp>
              <p:nvSpPr>
                <p:cNvPr id="11" name="Freeform 10"/>
                <p:cNvSpPr/>
                <p:nvPr/>
              </p:nvSpPr>
              <p:spPr>
                <a:xfrm>
                  <a:off x="4710342" y="2806698"/>
                  <a:ext cx="1770720" cy="1532966"/>
                </a:xfrm>
                <a:custGeom>
                  <a:avLst/>
                  <a:gdLst>
                    <a:gd name="connsiteX0" fmla="*/ 0 w 1782979"/>
                    <a:gd name="connsiteY0" fmla="*/ 0 h 642329"/>
                    <a:gd name="connsiteX1" fmla="*/ 1782979 w 1782979"/>
                    <a:gd name="connsiteY1" fmla="*/ 0 h 642329"/>
                    <a:gd name="connsiteX2" fmla="*/ 1782979 w 1782979"/>
                    <a:gd name="connsiteY2" fmla="*/ 642329 h 642329"/>
                    <a:gd name="connsiteX3" fmla="*/ 0 w 1782979"/>
                    <a:gd name="connsiteY3" fmla="*/ 642329 h 642329"/>
                    <a:gd name="connsiteX4" fmla="*/ 0 w 1782979"/>
                    <a:gd name="connsiteY4" fmla="*/ 0 h 64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642329">
                      <a:moveTo>
                        <a:pt x="0" y="0"/>
                      </a:moveTo>
                      <a:lnTo>
                        <a:pt x="1782979" y="0"/>
                      </a:lnTo>
                      <a:lnTo>
                        <a:pt x="1782979" y="642329"/>
                      </a:lnTo>
                      <a:lnTo>
                        <a:pt x="0" y="642329"/>
                      </a:lnTo>
                      <a:lnTo>
                        <a:pt x="0" y="0"/>
                      </a:lnTo>
                      <a:close/>
                    </a:path>
                  </a:pathLst>
                </a:custGeom>
                <a:solidFill>
                  <a:schemeClr val="accent6">
                    <a:lumMod val="60000"/>
                    <a:lumOff val="40000"/>
                    <a:alpha val="90000"/>
                  </a:schemeClr>
                </a:solidFill>
                <a:ln>
                  <a:solidFill>
                    <a:schemeClr val="accent6"/>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rtlCol="0" anchor="t" anchorCtr="0">
                  <a:noAutofit/>
                </a:bodyPr>
                <a:lstStyle/>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Monitoreo</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Programas de gestión</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Difusión de información</a:t>
                  </a:r>
                </a:p>
                <a:p>
                  <a:pPr marL="215895" lvl="1" indent="-215895" defTabSz="533387" rtl="0">
                    <a:lnSpc>
                      <a:spcPct val="90000"/>
                    </a:lnSpc>
                    <a:spcBef>
                      <a:spcPct val="0"/>
                    </a:spcBef>
                    <a:spcAft>
                      <a:spcPct val="15000"/>
                    </a:spcAft>
                    <a:buFont typeface="Arial" charset="0"/>
                    <a:buChar char="•"/>
                  </a:pPr>
                  <a:endParaRPr lang="en-US" sz="2000" dirty="0"/>
                </a:p>
                <a:p>
                  <a:pPr marL="215895" lvl="1" indent="-215895" defTabSz="533387" rtl="0">
                    <a:lnSpc>
                      <a:spcPct val="90000"/>
                    </a:lnSpc>
                    <a:spcBef>
                      <a:spcPct val="0"/>
                    </a:spcBef>
                    <a:spcAft>
                      <a:spcPct val="15000"/>
                    </a:spcAft>
                    <a:buFont typeface="Arial" charset="0"/>
                    <a:buChar char="•"/>
                  </a:pPr>
                  <a:endParaRPr lang="en-US" sz="2000" dirty="0"/>
                </a:p>
                <a:p>
                  <a:pPr marL="285744" lvl="1" indent="-285744" defTabSz="533387" rtl="0">
                    <a:lnSpc>
                      <a:spcPct val="90000"/>
                    </a:lnSpc>
                    <a:spcBef>
                      <a:spcPct val="0"/>
                    </a:spcBef>
                    <a:spcAft>
                      <a:spcPct val="15000"/>
                    </a:spcAft>
                    <a:buFont typeface="Arial" charset="0"/>
                    <a:buChar char="•"/>
                  </a:pPr>
                  <a:endParaRPr lang="en-US" sz="2000" dirty="0"/>
                </a:p>
              </p:txBody>
            </p:sp>
            <p:sp>
              <p:nvSpPr>
                <p:cNvPr id="13" name="Freeform 12"/>
                <p:cNvSpPr/>
                <p:nvPr/>
              </p:nvSpPr>
              <p:spPr>
                <a:xfrm>
                  <a:off x="6728964" y="2806698"/>
                  <a:ext cx="1770720" cy="1532966"/>
                </a:xfrm>
                <a:custGeom>
                  <a:avLst/>
                  <a:gdLst>
                    <a:gd name="connsiteX0" fmla="*/ 0 w 1782979"/>
                    <a:gd name="connsiteY0" fmla="*/ 0 h 642329"/>
                    <a:gd name="connsiteX1" fmla="*/ 1782979 w 1782979"/>
                    <a:gd name="connsiteY1" fmla="*/ 0 h 642329"/>
                    <a:gd name="connsiteX2" fmla="*/ 1782979 w 1782979"/>
                    <a:gd name="connsiteY2" fmla="*/ 642329 h 642329"/>
                    <a:gd name="connsiteX3" fmla="*/ 0 w 1782979"/>
                    <a:gd name="connsiteY3" fmla="*/ 642329 h 642329"/>
                    <a:gd name="connsiteX4" fmla="*/ 0 w 1782979"/>
                    <a:gd name="connsiteY4" fmla="*/ 0 h 64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642329">
                      <a:moveTo>
                        <a:pt x="0" y="0"/>
                      </a:moveTo>
                      <a:lnTo>
                        <a:pt x="1782979" y="0"/>
                      </a:lnTo>
                      <a:lnTo>
                        <a:pt x="1782979" y="642329"/>
                      </a:lnTo>
                      <a:lnTo>
                        <a:pt x="0" y="642329"/>
                      </a:lnTo>
                      <a:lnTo>
                        <a:pt x="0" y="0"/>
                      </a:lnTo>
                      <a:close/>
                    </a:path>
                  </a:pathLst>
                </a:custGeom>
                <a:solidFill>
                  <a:schemeClr val="accent6">
                    <a:lumMod val="60000"/>
                    <a:lumOff val="40000"/>
                    <a:alpha val="90000"/>
                  </a:schemeClr>
                </a:solidFill>
                <a:ln>
                  <a:solidFill>
                    <a:schemeClr val="accent6"/>
                  </a:solidFill>
                </a:ln>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rtlCol="0" anchor="t" anchorCtr="0">
                  <a:noAutofit/>
                </a:bodyPr>
                <a:lstStyle/>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Presupuestación</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Financiación</a:t>
                  </a:r>
                </a:p>
                <a:p>
                  <a:pPr marL="215895" lvl="1" indent="-215895" defTabSz="533387" rtl="0">
                    <a:lnSpc>
                      <a:spcPct val="90000"/>
                    </a:lnSpc>
                    <a:spcBef>
                      <a:spcPct val="0"/>
                    </a:spcBef>
                    <a:spcAft>
                      <a:spcPct val="15000"/>
                    </a:spcAft>
                    <a:buFont typeface="Arial" charset="0"/>
                    <a:buChar char="•"/>
                  </a:pPr>
                  <a:r>
                    <a:rPr lang="es" sz="1900" dirty="0">
                      <a:latin typeface="Arial" panose="020B0604020202020204" pitchFamily="34" charset="0"/>
                      <a:cs typeface="Arial" panose="020B0604020202020204" pitchFamily="34" charset="0"/>
                    </a:rPr>
                    <a:t>Ingresos</a:t>
                  </a:r>
                </a:p>
                <a:p>
                  <a:pPr marL="215895" lvl="1" indent="-215895" defTabSz="533387" rtl="0">
                    <a:lnSpc>
                      <a:spcPct val="90000"/>
                    </a:lnSpc>
                    <a:spcBef>
                      <a:spcPct val="0"/>
                    </a:spcBef>
                    <a:spcAft>
                      <a:spcPct val="15000"/>
                    </a:spcAft>
                    <a:buFont typeface="Arial" charset="0"/>
                    <a:buChar char="•"/>
                  </a:pPr>
                  <a:endParaRPr lang="en-US" sz="2000" dirty="0"/>
                </a:p>
                <a:p>
                  <a:pPr marL="215895" lvl="1" indent="-215895" defTabSz="533387" rtl="0">
                    <a:lnSpc>
                      <a:spcPct val="90000"/>
                    </a:lnSpc>
                    <a:spcBef>
                      <a:spcPct val="0"/>
                    </a:spcBef>
                    <a:spcAft>
                      <a:spcPct val="15000"/>
                    </a:spcAft>
                    <a:buFont typeface="Arial" charset="0"/>
                    <a:buChar char="•"/>
                  </a:pPr>
                  <a:endParaRPr lang="en-US" sz="2000" dirty="0"/>
                </a:p>
                <a:p>
                  <a:pPr marL="215895" lvl="1" indent="-215895" defTabSz="533387" rtl="0">
                    <a:lnSpc>
                      <a:spcPct val="90000"/>
                    </a:lnSpc>
                    <a:spcBef>
                      <a:spcPct val="0"/>
                    </a:spcBef>
                    <a:spcAft>
                      <a:spcPct val="15000"/>
                    </a:spcAft>
                    <a:buFont typeface="Arial" charset="0"/>
                    <a:buChar char="•"/>
                  </a:pPr>
                  <a:endParaRPr lang="en-US" sz="2000" dirty="0"/>
                </a:p>
              </p:txBody>
            </p:sp>
          </p:grpSp>
        </p:grpSp>
        <p:grpSp>
          <p:nvGrpSpPr>
            <p:cNvPr id="19" name="Group 18"/>
            <p:cNvGrpSpPr/>
            <p:nvPr/>
          </p:nvGrpSpPr>
          <p:grpSpPr>
            <a:xfrm>
              <a:off x="564270" y="4572924"/>
              <a:ext cx="10884466" cy="725308"/>
              <a:chOff x="680440" y="4202302"/>
              <a:chExt cx="7801190" cy="725308"/>
            </a:xfrm>
          </p:grpSpPr>
          <p:sp>
            <p:nvSpPr>
              <p:cNvPr id="15" name="Freeform 14"/>
              <p:cNvSpPr/>
              <p:nvPr/>
            </p:nvSpPr>
            <p:spPr>
              <a:xfrm>
                <a:off x="680440" y="4202302"/>
                <a:ext cx="1770720" cy="711206"/>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ctr" anchorCtr="0">
                <a:noAutofit/>
              </a:bodyPr>
              <a:lstStyle/>
              <a:p>
                <a:pPr marL="0" lvl="1" defTabSz="533387" rtl="0">
                  <a:lnSpc>
                    <a:spcPct val="90000"/>
                  </a:lnSpc>
                  <a:spcBef>
                    <a:spcPct val="0"/>
                  </a:spcBef>
                  <a:spcAft>
                    <a:spcPct val="15000"/>
                  </a:spcAft>
                </a:pPr>
                <a:r>
                  <a:rPr lang="es" sz="2000"/>
                  <a:t>1.1 Nivel nacional</a:t>
                </a:r>
              </a:p>
              <a:p>
                <a:pPr marL="0" lvl="1" defTabSz="533387" rtl="0">
                  <a:lnSpc>
                    <a:spcPct val="90000"/>
                  </a:lnSpc>
                  <a:spcBef>
                    <a:spcPct val="0"/>
                  </a:spcBef>
                  <a:spcAft>
                    <a:spcPct val="15000"/>
                  </a:spcAft>
                </a:pPr>
                <a:r>
                  <a:rPr lang="es" sz="2000"/>
                  <a:t>1.2 Otros niveles </a:t>
                </a:r>
              </a:p>
            </p:txBody>
          </p:sp>
          <p:sp>
            <p:nvSpPr>
              <p:cNvPr id="16" name="Freeform 15"/>
              <p:cNvSpPr/>
              <p:nvPr/>
            </p:nvSpPr>
            <p:spPr>
              <a:xfrm>
                <a:off x="2699063" y="4216404"/>
                <a:ext cx="1770719" cy="711206"/>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ctr" anchorCtr="0">
                <a:noAutofit/>
              </a:bodyPr>
              <a:lstStyle/>
              <a:p>
                <a:pPr marL="0" lvl="1" defTabSz="533387" rtl="0">
                  <a:lnSpc>
                    <a:spcPct val="90000"/>
                  </a:lnSpc>
                  <a:spcBef>
                    <a:spcPct val="0"/>
                  </a:spcBef>
                  <a:spcAft>
                    <a:spcPct val="15000"/>
                  </a:spcAft>
                </a:pPr>
                <a:r>
                  <a:rPr lang="es" sz="2000"/>
                  <a:t>2.1 Nivel nacional</a:t>
                </a:r>
              </a:p>
              <a:p>
                <a:pPr marL="0" lvl="1" defTabSz="533387" rtl="0">
                  <a:lnSpc>
                    <a:spcPct val="90000"/>
                  </a:lnSpc>
                  <a:spcBef>
                    <a:spcPct val="0"/>
                  </a:spcBef>
                  <a:spcAft>
                    <a:spcPct val="15000"/>
                  </a:spcAft>
                </a:pPr>
                <a:r>
                  <a:rPr lang="es" sz="2000"/>
                  <a:t>2.2 Otros niveles</a:t>
                </a:r>
              </a:p>
            </p:txBody>
          </p:sp>
          <p:sp>
            <p:nvSpPr>
              <p:cNvPr id="17" name="Freeform 16"/>
              <p:cNvSpPr/>
              <p:nvPr/>
            </p:nvSpPr>
            <p:spPr>
              <a:xfrm>
                <a:off x="4692286" y="4203702"/>
                <a:ext cx="1770719" cy="711206"/>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ctr" anchorCtr="0">
                <a:noAutofit/>
              </a:bodyPr>
              <a:lstStyle/>
              <a:p>
                <a:pPr marL="0" lvl="1" defTabSz="533387" rtl="0">
                  <a:lnSpc>
                    <a:spcPct val="90000"/>
                  </a:lnSpc>
                  <a:spcBef>
                    <a:spcPct val="0"/>
                  </a:spcBef>
                  <a:spcAft>
                    <a:spcPct val="15000"/>
                  </a:spcAft>
                </a:pPr>
                <a:r>
                  <a:rPr lang="es" sz="2000"/>
                  <a:t>3.1 Nivel nacional</a:t>
                </a:r>
              </a:p>
              <a:p>
                <a:pPr marL="0" lvl="1" defTabSz="533387" rtl="0">
                  <a:lnSpc>
                    <a:spcPct val="90000"/>
                  </a:lnSpc>
                  <a:spcBef>
                    <a:spcPct val="0"/>
                  </a:spcBef>
                  <a:spcAft>
                    <a:spcPct val="15000"/>
                  </a:spcAft>
                </a:pPr>
                <a:r>
                  <a:rPr lang="es" sz="2000"/>
                  <a:t>3.2 Otros niveles</a:t>
                </a:r>
              </a:p>
            </p:txBody>
          </p:sp>
          <p:sp>
            <p:nvSpPr>
              <p:cNvPr id="18" name="Freeform 17"/>
              <p:cNvSpPr/>
              <p:nvPr/>
            </p:nvSpPr>
            <p:spPr>
              <a:xfrm>
                <a:off x="6710911" y="4203702"/>
                <a:ext cx="1770719" cy="711206"/>
              </a:xfrm>
              <a:custGeom>
                <a:avLst/>
                <a:gdLst>
                  <a:gd name="connsiteX0" fmla="*/ 0 w 1782979"/>
                  <a:gd name="connsiteY0" fmla="*/ 0 h 575344"/>
                  <a:gd name="connsiteX1" fmla="*/ 1782979 w 1782979"/>
                  <a:gd name="connsiteY1" fmla="*/ 0 h 575344"/>
                  <a:gd name="connsiteX2" fmla="*/ 1782979 w 1782979"/>
                  <a:gd name="connsiteY2" fmla="*/ 575344 h 575344"/>
                  <a:gd name="connsiteX3" fmla="*/ 0 w 1782979"/>
                  <a:gd name="connsiteY3" fmla="*/ 575344 h 575344"/>
                  <a:gd name="connsiteX4" fmla="*/ 0 w 1782979"/>
                  <a:gd name="connsiteY4" fmla="*/ 0 h 57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979" h="575344">
                    <a:moveTo>
                      <a:pt x="0" y="0"/>
                    </a:moveTo>
                    <a:lnTo>
                      <a:pt x="1782979" y="0"/>
                    </a:lnTo>
                    <a:lnTo>
                      <a:pt x="1782979" y="575344"/>
                    </a:lnTo>
                    <a:lnTo>
                      <a:pt x="0" y="575344"/>
                    </a:lnTo>
                    <a:lnTo>
                      <a:pt x="0" y="0"/>
                    </a:lnTo>
                    <a:close/>
                  </a:path>
                </a:pathLst>
              </a:custGeom>
              <a:solidFill>
                <a:schemeClr val="accent6"/>
              </a:solidFill>
              <a:ln>
                <a:solidFill>
                  <a:schemeClr val="accent6"/>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rtlCol="0" anchor="ctr" anchorCtr="0">
                <a:noAutofit/>
              </a:bodyPr>
              <a:lstStyle/>
              <a:p>
                <a:pPr marL="0" lvl="1" defTabSz="533387" rtl="0">
                  <a:lnSpc>
                    <a:spcPct val="90000"/>
                  </a:lnSpc>
                  <a:spcBef>
                    <a:spcPct val="0"/>
                  </a:spcBef>
                  <a:spcAft>
                    <a:spcPct val="15000"/>
                  </a:spcAft>
                </a:pPr>
                <a:r>
                  <a:rPr lang="es" sz="2000"/>
                  <a:t>4.1 Nivel nacional</a:t>
                </a:r>
              </a:p>
              <a:p>
                <a:pPr marL="0" lvl="1" defTabSz="533387" rtl="0">
                  <a:lnSpc>
                    <a:spcPct val="90000"/>
                  </a:lnSpc>
                  <a:spcBef>
                    <a:spcPct val="0"/>
                  </a:spcBef>
                  <a:spcAft>
                    <a:spcPct val="15000"/>
                  </a:spcAft>
                </a:pPr>
                <a:r>
                  <a:rPr lang="es" sz="2000"/>
                  <a:t>4.2 Otros niveles</a:t>
                </a:r>
              </a:p>
            </p:txBody>
          </p:sp>
        </p:grpSp>
      </p:grpSp>
    </p:spTree>
    <p:custDataLst>
      <p:tags r:id="rId1"/>
    </p:custDataLst>
    <p:extLst>
      <p:ext uri="{BB962C8B-B14F-4D97-AF65-F5344CB8AC3E}">
        <p14:creationId xmlns:p14="http://schemas.microsoft.com/office/powerpoint/2010/main" val="27804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1404287"/>
          <a:ext cx="12192000" cy="304877"/>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264999">
                <a:tc>
                  <a:txBody>
                    <a:bodyPr/>
                    <a:lstStyle/>
                    <a:p>
                      <a:pPr rtl="0">
                        <a:lnSpc>
                          <a:spcPct val="115000"/>
                        </a:lnSpc>
                        <a:spcAft>
                          <a:spcPts val="0"/>
                        </a:spcAft>
                      </a:pPr>
                      <a:r>
                        <a:rPr lang="es" sz="1800" b="0" dirty="0">
                          <a:effectLst/>
                          <a:latin typeface="Calibri" charset="0"/>
                          <a:ea typeface="Calibri" charset="0"/>
                          <a:cs typeface="Calibri" charset="0"/>
                        </a:rPr>
                        <a:t>1. Entorno propicio</a:t>
                      </a:r>
                    </a:p>
                  </a:txBody>
                  <a:tcPr marL="57243" marR="57243" marT="7951" marB="0">
                    <a:solidFill>
                      <a:schemeClr val="accent5"/>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nvGraphicFramePr>
        <p:xfrm>
          <a:off x="2007209" y="2826978"/>
          <a:ext cx="10222414" cy="958387"/>
        </p:xfrm>
        <a:graphic>
          <a:graphicData uri="http://schemas.openxmlformats.org/drawingml/2006/table">
            <a:tbl>
              <a:tblPr firstRow="1" firstCol="1" bandRow="1">
                <a:tableStyleId>{5C22544A-7EE6-4342-B048-85BDC9FD1C3A}</a:tableStyleId>
              </a:tblPr>
              <a:tblGrid>
                <a:gridCol w="1331336">
                  <a:extLst>
                    <a:ext uri="{9D8B030D-6E8A-4147-A177-3AD203B41FA5}">
                      <a16:colId xmlns:a16="http://schemas.microsoft.com/office/drawing/2014/main" val="20000"/>
                    </a:ext>
                  </a:extLst>
                </a:gridCol>
                <a:gridCol w="1243584">
                  <a:extLst>
                    <a:ext uri="{9D8B030D-6E8A-4147-A177-3AD203B41FA5}">
                      <a16:colId xmlns:a16="http://schemas.microsoft.com/office/drawing/2014/main" val="20001"/>
                    </a:ext>
                  </a:extLst>
                </a:gridCol>
                <a:gridCol w="2279904">
                  <a:extLst>
                    <a:ext uri="{9D8B030D-6E8A-4147-A177-3AD203B41FA5}">
                      <a16:colId xmlns:a16="http://schemas.microsoft.com/office/drawing/2014/main" val="20002"/>
                    </a:ext>
                  </a:extLst>
                </a:gridCol>
                <a:gridCol w="1694688">
                  <a:extLst>
                    <a:ext uri="{9D8B030D-6E8A-4147-A177-3AD203B41FA5}">
                      <a16:colId xmlns:a16="http://schemas.microsoft.com/office/drawing/2014/main" val="20003"/>
                    </a:ext>
                  </a:extLst>
                </a:gridCol>
                <a:gridCol w="1800001">
                  <a:extLst>
                    <a:ext uri="{9D8B030D-6E8A-4147-A177-3AD203B41FA5}">
                      <a16:colId xmlns:a16="http://schemas.microsoft.com/office/drawing/2014/main" val="20004"/>
                    </a:ext>
                  </a:extLst>
                </a:gridCol>
                <a:gridCol w="1872901">
                  <a:extLst>
                    <a:ext uri="{9D8B030D-6E8A-4147-A177-3AD203B41FA5}">
                      <a16:colId xmlns:a16="http://schemas.microsoft.com/office/drawing/2014/main" val="20005"/>
                    </a:ext>
                  </a:extLst>
                </a:gridCol>
              </a:tblGrid>
              <a:tr h="958387">
                <a:tc>
                  <a:txBody>
                    <a:bodyPr/>
                    <a:lstStyle/>
                    <a:p>
                      <a:pPr rtl="0">
                        <a:lnSpc>
                          <a:spcPct val="115000"/>
                        </a:lnSpc>
                        <a:spcAft>
                          <a:spcPts val="0"/>
                        </a:spcAft>
                      </a:pPr>
                      <a:r>
                        <a:rPr lang="es" sz="1800" b="0" dirty="0">
                          <a:effectLst/>
                          <a:latin typeface="Calibri" charset="0"/>
                          <a:ea typeface="Calibri" charset="0"/>
                          <a:cs typeface="Calibri" charset="0"/>
                        </a:rPr>
                        <a:t>Ninguna.</a:t>
                      </a:r>
                    </a:p>
                  </a:txBody>
                  <a:tcPr marL="57243" marR="21243" marT="0" marB="0">
                    <a:lnR w="12700" cap="flat" cmpd="sng" algn="ctr">
                      <a:solidFill>
                        <a:schemeClr val="tx1"/>
                      </a:solidFill>
                      <a:prstDash val="solid"/>
                      <a:round/>
                      <a:headEnd type="none" w="med" len="med"/>
                      <a:tailEnd type="none" w="med" len="med"/>
                    </a:lnR>
                    <a:solidFill>
                      <a:schemeClr val="accent5"/>
                    </a:solidFill>
                  </a:tcPr>
                </a:tc>
                <a:tc>
                  <a:txBody>
                    <a:bodyPr/>
                    <a:lstStyle/>
                    <a:p>
                      <a:pPr rtl="0">
                        <a:lnSpc>
                          <a:spcPct val="115000"/>
                        </a:lnSpc>
                        <a:spcAft>
                          <a:spcPts val="0"/>
                        </a:spcAft>
                      </a:pPr>
                      <a:r>
                        <a:rPr lang="es" sz="1800" b="0" dirty="0">
                          <a:effectLst/>
                          <a:latin typeface="Calibri" charset="0"/>
                          <a:ea typeface="Calibri" charset="0"/>
                          <a:cs typeface="Calibri" charset="0"/>
                        </a:rPr>
                        <a:t>Existe, pero no se basa en la GIRH.</a:t>
                      </a:r>
                    </a:p>
                  </a:txBody>
                  <a:tcPr marL="57243" marR="2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solidFill>
                  </a:tcPr>
                </a:tc>
                <a:tc>
                  <a:txBody>
                    <a:bodyPr/>
                    <a:lstStyle/>
                    <a:p>
                      <a:pPr rtl="0">
                        <a:lnSpc>
                          <a:spcPct val="115000"/>
                        </a:lnSpc>
                        <a:spcAft>
                          <a:spcPts val="0"/>
                        </a:spcAft>
                      </a:pPr>
                      <a:r>
                        <a:rPr lang="es" sz="1800" b="0">
                          <a:effectLst/>
                          <a:latin typeface="Calibri" charset="0"/>
                          <a:ea typeface="Calibri" charset="0"/>
                          <a:cs typeface="Calibri" charset="0"/>
                        </a:rPr>
                        <a:t>Se basa en la GIRH y las autoridades están empezando a usarla.</a:t>
                      </a:r>
                    </a:p>
                  </a:txBody>
                  <a:tcPr marL="57243" marR="2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solidFill>
                  </a:tcPr>
                </a:tc>
                <a:tc>
                  <a:txBody>
                    <a:bodyPr/>
                    <a:lstStyle/>
                    <a:p>
                      <a:pPr rtl="0">
                        <a:lnSpc>
                          <a:spcPct val="115000"/>
                        </a:lnSpc>
                        <a:spcAft>
                          <a:spcPts val="0"/>
                        </a:spcAft>
                      </a:pPr>
                      <a:r>
                        <a:rPr lang="es" sz="1800" b="0">
                          <a:effectLst/>
                          <a:latin typeface="Calibri" charset="0"/>
                          <a:ea typeface="Calibri" charset="0"/>
                          <a:cs typeface="Calibri" charset="0"/>
                        </a:rPr>
                        <a:t>La utilizan la mayoría de las autoridades. </a:t>
                      </a:r>
                    </a:p>
                  </a:txBody>
                  <a:tcPr marL="57243" marR="2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solidFill>
                  </a:tcPr>
                </a:tc>
                <a:tc>
                  <a:txBody>
                    <a:bodyPr/>
                    <a:lstStyle/>
                    <a:p>
                      <a:pPr rtl="0">
                        <a:lnSpc>
                          <a:spcPct val="115000"/>
                        </a:lnSpc>
                        <a:spcAft>
                          <a:spcPts val="0"/>
                        </a:spcAft>
                      </a:pPr>
                      <a:r>
                        <a:rPr lang="es" sz="1800" b="0" dirty="0">
                          <a:effectLst/>
                          <a:latin typeface="Calibri" charset="0"/>
                          <a:ea typeface="Calibri" charset="0"/>
                          <a:cs typeface="Calibri" charset="0"/>
                        </a:rPr>
                        <a:t>Se han logrado los objetivos de la política.</a:t>
                      </a:r>
                    </a:p>
                  </a:txBody>
                  <a:tcPr marL="57243" marR="212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solidFill>
                  </a:tcPr>
                </a:tc>
                <a:tc>
                  <a:txBody>
                    <a:bodyPr/>
                    <a:lstStyle/>
                    <a:p>
                      <a:pPr rtl="0">
                        <a:lnSpc>
                          <a:spcPct val="115000"/>
                        </a:lnSpc>
                        <a:spcAft>
                          <a:spcPts val="0"/>
                        </a:spcAft>
                      </a:pPr>
                      <a:r>
                        <a:rPr lang="es" sz="1800" b="0" dirty="0">
                          <a:effectLst/>
                          <a:latin typeface="Calibri" charset="0"/>
                          <a:ea typeface="Calibri" charset="0"/>
                          <a:cs typeface="Calibri" charset="0"/>
                        </a:rPr>
                        <a:t>Objetivos logrados, evaluados y revisados. </a:t>
                      </a:r>
                    </a:p>
                  </a:txBody>
                  <a:tcPr marL="57243" marR="21243" marT="0" marB="0">
                    <a:lnL w="12700" cap="flat" cmpd="sng" algn="ctr">
                      <a:solidFill>
                        <a:schemeClr val="tx1"/>
                      </a:solidFill>
                      <a:prstDash val="solid"/>
                      <a:round/>
                      <a:headEnd type="none" w="med" len="med"/>
                      <a:tailEnd type="none" w="med" len="med"/>
                    </a:lnL>
                    <a:solidFill>
                      <a:schemeClr val="accent5"/>
                    </a:solid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nvGraphicFramePr>
        <p:xfrm>
          <a:off x="41250" y="2805882"/>
          <a:ext cx="1958238" cy="942261"/>
        </p:xfrm>
        <a:graphic>
          <a:graphicData uri="http://schemas.openxmlformats.org/drawingml/2006/table">
            <a:tbl>
              <a:tblPr firstRow="1" firstCol="1" bandRow="1">
                <a:tableStyleId>{5C22544A-7EE6-4342-B048-85BDC9FD1C3A}</a:tableStyleId>
              </a:tblPr>
              <a:tblGrid>
                <a:gridCol w="1315172">
                  <a:extLst>
                    <a:ext uri="{9D8B030D-6E8A-4147-A177-3AD203B41FA5}">
                      <a16:colId xmlns:a16="http://schemas.microsoft.com/office/drawing/2014/main" val="20000"/>
                    </a:ext>
                  </a:extLst>
                </a:gridCol>
                <a:gridCol w="643066">
                  <a:extLst>
                    <a:ext uri="{9D8B030D-6E8A-4147-A177-3AD203B41FA5}">
                      <a16:colId xmlns:a16="http://schemas.microsoft.com/office/drawing/2014/main" val="20001"/>
                    </a:ext>
                  </a:extLst>
                </a:gridCol>
              </a:tblGrid>
              <a:tr h="602530">
                <a:tc gridSpan="2">
                  <a:txBody>
                    <a:bodyPr/>
                    <a:lstStyle/>
                    <a:p>
                      <a:pPr rtl="0">
                        <a:lnSpc>
                          <a:spcPct val="115000"/>
                        </a:lnSpc>
                        <a:spcAft>
                          <a:spcPts val="0"/>
                        </a:spcAft>
                      </a:pPr>
                      <a:r>
                        <a:rPr lang="es" sz="1800" b="0" dirty="0">
                          <a:effectLst/>
                          <a:latin typeface="Calibri" charset="0"/>
                          <a:ea typeface="Calibri" charset="0"/>
                          <a:cs typeface="Calibri" charset="0"/>
                        </a:rPr>
                        <a:t>a. Política nacional.</a:t>
                      </a:r>
                    </a:p>
                  </a:txBody>
                  <a:tcPr marL="57243" marR="57243" marT="7951" marB="0">
                    <a:solidFill>
                      <a:schemeClr val="accent5"/>
                    </a:solidFill>
                  </a:tcPr>
                </a:tc>
                <a:tc hMerge="1">
                  <a:txBody>
                    <a:bodyPr/>
                    <a:lstStyle/>
                    <a:p>
                      <a:pPr rtl="0"/>
                      <a:endParaRPr lang="en-US"/>
                    </a:p>
                  </a:txBody>
                  <a:tcPr/>
                </a:tc>
                <a:extLst>
                  <a:ext uri="{0D108BD9-81ED-4DB2-BD59-A6C34878D82A}">
                    <a16:rowId xmlns:a16="http://schemas.microsoft.com/office/drawing/2014/main" val="10000"/>
                  </a:ext>
                </a:extLst>
              </a:tr>
              <a:tr h="339731">
                <a:tc>
                  <a:txBody>
                    <a:bodyPr/>
                    <a:lstStyle/>
                    <a:p>
                      <a:pPr algn="r" rtl="0">
                        <a:lnSpc>
                          <a:spcPct val="115000"/>
                        </a:lnSpc>
                        <a:spcAft>
                          <a:spcPts val="0"/>
                        </a:spcAft>
                      </a:pPr>
                      <a:r>
                        <a:rPr lang="es" sz="1800" b="0" dirty="0">
                          <a:effectLst/>
                          <a:latin typeface="Calibri" charset="0"/>
                          <a:ea typeface="Calibri" charset="0"/>
                          <a:cs typeface="Calibri" charset="0"/>
                        </a:rPr>
                        <a:t>Puntuación</a:t>
                      </a:r>
                    </a:p>
                  </a:txBody>
                  <a:tcPr marL="57243" marR="57243" marT="7951" marB="0">
                    <a:solidFill>
                      <a:schemeClr val="accent5"/>
                    </a:solidFill>
                  </a:tcPr>
                </a:tc>
                <a:tc>
                  <a:txBody>
                    <a:bodyPr/>
                    <a:lstStyle/>
                    <a:p>
                      <a:pPr algn="ctr" rtl="0"/>
                      <a:r>
                        <a:rPr lang="es" sz="1800" b="0" dirty="0"/>
                        <a:t> ??</a:t>
                      </a:r>
                    </a:p>
                  </a:txBody>
                  <a:tcPr marL="0" marR="0" marT="0" marB="0">
                    <a:solidFill>
                      <a:srgbClr val="FFFF00"/>
                    </a:solidFill>
                  </a:tcPr>
                </a:tc>
                <a:extLst>
                  <a:ext uri="{0D108BD9-81ED-4DB2-BD59-A6C34878D82A}">
                    <a16:rowId xmlns:a16="http://schemas.microsoft.com/office/drawing/2014/main" val="10001"/>
                  </a:ext>
                </a:extLst>
              </a:tr>
            </a:tbl>
          </a:graphicData>
        </a:graphic>
      </p:graphicFrame>
      <p:graphicFrame>
        <p:nvGraphicFramePr>
          <p:cNvPr id="28" name="Table 27"/>
          <p:cNvGraphicFramePr>
            <a:graphicFrameLocks noGrp="1"/>
          </p:cNvGraphicFramePr>
          <p:nvPr/>
        </p:nvGraphicFramePr>
        <p:xfrm>
          <a:off x="0" y="1811002"/>
          <a:ext cx="12192000" cy="304877"/>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264999">
                <a:tc>
                  <a:txBody>
                    <a:bodyPr/>
                    <a:lstStyle/>
                    <a:p>
                      <a:pPr rtl="0">
                        <a:lnSpc>
                          <a:spcPct val="115000"/>
                        </a:lnSpc>
                        <a:spcAft>
                          <a:spcPts val="0"/>
                        </a:spcAft>
                      </a:pPr>
                      <a:r>
                        <a:rPr lang="es" sz="1800" b="0" dirty="0">
                          <a:effectLst/>
                          <a:latin typeface="Calibri" charset="0"/>
                          <a:ea typeface="Calibri" charset="0"/>
                          <a:cs typeface="Calibri" charset="0"/>
                        </a:rPr>
                        <a:t>1.1 ¿Cuál es la situación en materia de políticas, leyes y planes para respaldar la GIRH a nivel nacional?</a:t>
                      </a:r>
                    </a:p>
                  </a:txBody>
                  <a:tcPr marL="57243" marR="57243" marT="7951" marB="0">
                    <a:solidFill>
                      <a:schemeClr val="accent5"/>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nvGraphicFramePr>
        <p:xfrm>
          <a:off x="1999488" y="2163070"/>
          <a:ext cx="10192512" cy="624270"/>
        </p:xfrm>
        <a:graphic>
          <a:graphicData uri="http://schemas.openxmlformats.org/drawingml/2006/table">
            <a:tbl>
              <a:tblPr firstRow="1" firstCol="1" bandRow="1">
                <a:tableStyleId>{5C22544A-7EE6-4342-B048-85BDC9FD1C3A}</a:tableStyleId>
              </a:tblPr>
              <a:tblGrid>
                <a:gridCol w="134112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2170176">
                  <a:extLst>
                    <a:ext uri="{9D8B030D-6E8A-4147-A177-3AD203B41FA5}">
                      <a16:colId xmlns:a16="http://schemas.microsoft.com/office/drawing/2014/main" val="20002"/>
                    </a:ext>
                  </a:extLst>
                </a:gridCol>
                <a:gridCol w="1780032">
                  <a:extLst>
                    <a:ext uri="{9D8B030D-6E8A-4147-A177-3AD203B41FA5}">
                      <a16:colId xmlns:a16="http://schemas.microsoft.com/office/drawing/2014/main" val="20003"/>
                    </a:ext>
                  </a:extLst>
                </a:gridCol>
                <a:gridCol w="1804416">
                  <a:extLst>
                    <a:ext uri="{9D8B030D-6E8A-4147-A177-3AD203B41FA5}">
                      <a16:colId xmlns:a16="http://schemas.microsoft.com/office/drawing/2014/main" val="20004"/>
                    </a:ext>
                  </a:extLst>
                </a:gridCol>
                <a:gridCol w="1816608">
                  <a:extLst>
                    <a:ext uri="{9D8B030D-6E8A-4147-A177-3AD203B41FA5}">
                      <a16:colId xmlns:a16="http://schemas.microsoft.com/office/drawing/2014/main" val="20005"/>
                    </a:ext>
                  </a:extLst>
                </a:gridCol>
              </a:tblGrid>
              <a:tr h="289098">
                <a:tc gridSpan="6">
                  <a:txBody>
                    <a:bodyPr/>
                    <a:lstStyle/>
                    <a:p>
                      <a:pPr algn="ctr" rtl="0">
                        <a:lnSpc>
                          <a:spcPct val="115000"/>
                        </a:lnSpc>
                        <a:spcAft>
                          <a:spcPts val="0"/>
                        </a:spcAft>
                      </a:pPr>
                      <a:r>
                        <a:rPr lang="es" sz="1800" b="0" dirty="0">
                          <a:effectLst/>
                          <a:latin typeface="Calibri" charset="0"/>
                          <a:ea typeface="Calibri" charset="0"/>
                          <a:cs typeface="Calibri" charset="0"/>
                        </a:rPr>
                        <a:t>Grado de implementación (0-100)</a:t>
                      </a:r>
                    </a:p>
                  </a:txBody>
                  <a:tcPr marL="57243" marR="57243" marT="7951" marB="0">
                    <a:solidFill>
                      <a:schemeClr val="accent5"/>
                    </a:solidFill>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tc hMerge="1">
                  <a:txBody>
                    <a:bodyPr/>
                    <a:lstStyle/>
                    <a:p>
                      <a:pPr rtl="0"/>
                      <a:endParaRPr lang="en-US"/>
                    </a:p>
                  </a:txBody>
                  <a:tcPr/>
                </a:tc>
                <a:extLst>
                  <a:ext uri="{0D108BD9-81ED-4DB2-BD59-A6C34878D82A}">
                    <a16:rowId xmlns:a16="http://schemas.microsoft.com/office/drawing/2014/main" val="10000"/>
                  </a:ext>
                </a:extLst>
              </a:tr>
              <a:tr h="319393">
                <a:tc>
                  <a:txBody>
                    <a:bodyPr/>
                    <a:lstStyle/>
                    <a:p>
                      <a:pPr algn="ctr" rtl="0">
                        <a:lnSpc>
                          <a:spcPct val="100000"/>
                        </a:lnSpc>
                        <a:spcAft>
                          <a:spcPts val="0"/>
                        </a:spcAft>
                      </a:pPr>
                      <a:r>
                        <a:rPr lang="es" sz="1800" b="0">
                          <a:solidFill>
                            <a:sysClr val="windowText" lastClr="000000"/>
                          </a:solidFill>
                          <a:effectLst/>
                          <a:latin typeface="Calibri" charset="0"/>
                          <a:ea typeface="Calibri" charset="0"/>
                          <a:cs typeface="Calibri" charset="0"/>
                        </a:rPr>
                        <a:t>Muy bajo (0)</a:t>
                      </a:r>
                    </a:p>
                  </a:txBody>
                  <a:tcPr marL="57243" marR="57243" marT="7951" marB="0">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a:lnSpc>
                          <a:spcPct val="100000"/>
                        </a:lnSpc>
                        <a:spcAft>
                          <a:spcPts val="0"/>
                        </a:spcAft>
                      </a:pPr>
                      <a:r>
                        <a:rPr lang="es" sz="1800">
                          <a:effectLst/>
                          <a:latin typeface="Calibri" charset="0"/>
                          <a:ea typeface="Calibri" charset="0"/>
                          <a:cs typeface="Calibri" charset="0"/>
                        </a:rPr>
                        <a:t>Bajo (20)</a:t>
                      </a:r>
                    </a:p>
                  </a:txBody>
                  <a:tcPr marL="7951" marR="7951" marT="795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a:lnSpc>
                          <a:spcPct val="100000"/>
                        </a:lnSpc>
                        <a:spcAft>
                          <a:spcPts val="0"/>
                        </a:spcAft>
                      </a:pPr>
                      <a:r>
                        <a:rPr lang="es" sz="1800">
                          <a:effectLst/>
                          <a:latin typeface="Calibri" charset="0"/>
                          <a:ea typeface="Calibri" charset="0"/>
                          <a:cs typeface="Calibri" charset="0"/>
                        </a:rPr>
                        <a:t>Medio-bajo (40)</a:t>
                      </a:r>
                    </a:p>
                  </a:txBody>
                  <a:tcPr marL="7951" marR="7951" marT="795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a:lnSpc>
                          <a:spcPct val="100000"/>
                        </a:lnSpc>
                        <a:spcAft>
                          <a:spcPts val="0"/>
                        </a:spcAft>
                      </a:pPr>
                      <a:r>
                        <a:rPr lang="es" sz="1800">
                          <a:effectLst/>
                          <a:latin typeface="Calibri" charset="0"/>
                          <a:ea typeface="Calibri" charset="0"/>
                          <a:cs typeface="Calibri" charset="0"/>
                        </a:rPr>
                        <a:t>Medio-alto (60)</a:t>
                      </a:r>
                    </a:p>
                  </a:txBody>
                  <a:tcPr marL="7951" marR="7951" marT="795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a:lnSpc>
                          <a:spcPct val="100000"/>
                        </a:lnSpc>
                        <a:spcAft>
                          <a:spcPts val="0"/>
                        </a:spcAft>
                      </a:pPr>
                      <a:r>
                        <a:rPr lang="es" sz="1800">
                          <a:effectLst/>
                          <a:latin typeface="Calibri" charset="0"/>
                          <a:ea typeface="Calibri" charset="0"/>
                          <a:cs typeface="Calibri" charset="0"/>
                        </a:rPr>
                        <a:t>Alto (80)</a:t>
                      </a:r>
                    </a:p>
                  </a:txBody>
                  <a:tcPr marL="7951" marR="7951" marT="795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lumMod val="40000"/>
                        <a:lumOff val="60000"/>
                      </a:schemeClr>
                    </a:solidFill>
                  </a:tcPr>
                </a:tc>
                <a:tc>
                  <a:txBody>
                    <a:bodyPr/>
                    <a:lstStyle/>
                    <a:p>
                      <a:pPr algn="ctr" rtl="0">
                        <a:lnSpc>
                          <a:spcPct val="100000"/>
                        </a:lnSpc>
                        <a:spcAft>
                          <a:spcPts val="0"/>
                        </a:spcAft>
                      </a:pPr>
                      <a:r>
                        <a:rPr lang="es" sz="1800" dirty="0">
                          <a:effectLst/>
                          <a:latin typeface="Calibri" charset="0"/>
                          <a:ea typeface="Calibri" charset="0"/>
                          <a:cs typeface="Calibri" charset="0"/>
                        </a:rPr>
                        <a:t>Muy alto (100)</a:t>
                      </a:r>
                    </a:p>
                  </a:txBody>
                  <a:tcPr marL="7951" marR="7951" marT="7951" marB="0">
                    <a:lnL w="12700" cap="flat" cmpd="sng" algn="ctr">
                      <a:solidFill>
                        <a:schemeClr val="tx1"/>
                      </a:solidFill>
                      <a:prstDash val="solid"/>
                      <a:round/>
                      <a:headEnd type="none" w="med" len="med"/>
                      <a:tailEnd type="none" w="med" len="med"/>
                    </a:lnL>
                    <a:solidFill>
                      <a:schemeClr val="accent1">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31" name="Table 30"/>
          <p:cNvGraphicFramePr>
            <a:graphicFrameLocks noGrp="1"/>
          </p:cNvGraphicFramePr>
          <p:nvPr/>
        </p:nvGraphicFramePr>
        <p:xfrm>
          <a:off x="41250" y="3825958"/>
          <a:ext cx="12192000" cy="1556158"/>
        </p:xfrm>
        <a:graphic>
          <a:graphicData uri="http://schemas.openxmlformats.org/drawingml/2006/table">
            <a:tbl>
              <a:tblPr firstRow="1" firstCol="1" bandRow="1">
                <a:tableStyleId>{5C22544A-7EE6-4342-B048-85BDC9FD1C3A}</a:tableStyleId>
              </a:tblPr>
              <a:tblGrid>
                <a:gridCol w="12192000">
                  <a:extLst>
                    <a:ext uri="{9D8B030D-6E8A-4147-A177-3AD203B41FA5}">
                      <a16:colId xmlns:a16="http://schemas.microsoft.com/office/drawing/2014/main" val="20000"/>
                    </a:ext>
                  </a:extLst>
                </a:gridCol>
              </a:tblGrid>
              <a:tr h="545415">
                <a:tc>
                  <a:txBody>
                    <a:bodyPr/>
                    <a:lstStyle/>
                    <a:p>
                      <a:pPr rtl="0">
                        <a:lnSpc>
                          <a:spcPct val="115000"/>
                        </a:lnSpc>
                        <a:spcAft>
                          <a:spcPts val="0"/>
                        </a:spcAft>
                      </a:pPr>
                      <a:r>
                        <a:rPr lang="es" sz="1800" b="0" dirty="0">
                          <a:effectLst/>
                          <a:latin typeface="Calibri" charset="0"/>
                          <a:ea typeface="Calibri" charset="0"/>
                          <a:cs typeface="Calibri" charset="0"/>
                        </a:rPr>
                        <a:t>Descripción de la situación: xxx</a:t>
                      </a:r>
                    </a:p>
                    <a:p>
                      <a:pPr rtl="0">
                        <a:lnSpc>
                          <a:spcPct val="115000"/>
                        </a:lnSpc>
                        <a:spcAft>
                          <a:spcPts val="0"/>
                        </a:spcAft>
                      </a:pPr>
                      <a:r>
                        <a:rPr lang="es" sz="1800" b="0" dirty="0">
                          <a:effectLst/>
                          <a:latin typeface="Calibri" charset="0"/>
                          <a:ea typeface="Calibri" charset="0"/>
                          <a:cs typeface="Calibri" charset="0"/>
                        </a:rPr>
                        <a:t>[P. ej.: política, años, implementación. Reflexione también sobre los progresos que se han hecho desde la base de referencia].</a:t>
                      </a:r>
                    </a:p>
                  </a:txBody>
                  <a:tcPr marL="57243" marR="57243" marT="7951" marB="0">
                    <a:solidFill>
                      <a:schemeClr val="accent5"/>
                    </a:solidFill>
                  </a:tcPr>
                </a:tc>
                <a:extLst>
                  <a:ext uri="{0D108BD9-81ED-4DB2-BD59-A6C34878D82A}">
                    <a16:rowId xmlns:a16="http://schemas.microsoft.com/office/drawing/2014/main" val="10000"/>
                  </a:ext>
                </a:extLst>
              </a:tr>
              <a:tr h="545415">
                <a:tc>
                  <a:txBody>
                    <a:bodyPr/>
                    <a:lstStyle/>
                    <a:p>
                      <a:pPr rtl="0">
                        <a:lnSpc>
                          <a:spcPct val="115000"/>
                        </a:lnSpc>
                        <a:spcAft>
                          <a:spcPts val="0"/>
                        </a:spcAft>
                      </a:pPr>
                      <a:r>
                        <a:rPr lang="es" sz="1800" b="0" dirty="0">
                          <a:effectLst/>
                          <a:latin typeface="Calibri" charset="0"/>
                          <a:ea typeface="Calibri" charset="0"/>
                          <a:cs typeface="Calibri" charset="0"/>
                        </a:rPr>
                        <a:t>Formas de avanzar: xxx</a:t>
                      </a:r>
                    </a:p>
                    <a:p>
                      <a:pPr rtl="0">
                        <a:lnSpc>
                          <a:spcPct val="115000"/>
                        </a:lnSpc>
                        <a:spcAft>
                          <a:spcPts val="0"/>
                        </a:spcAft>
                      </a:pPr>
                      <a:r>
                        <a:rPr lang="es" sz="1800" b="0" dirty="0">
                          <a:effectLst/>
                          <a:latin typeface="Calibri" charset="0"/>
                          <a:ea typeface="Calibri" charset="0"/>
                          <a:cs typeface="Calibri" charset="0"/>
                        </a:rPr>
                        <a:t>[Por ejemplo: actividades ya previstas o recomendadas; obstáculos y elementos facilitadores; cuando proceda, un borrador de los objetivos provisionales].</a:t>
                      </a:r>
                    </a:p>
                  </a:txBody>
                  <a:tcPr marL="57243" marR="57243" marT="7951" marB="0">
                    <a:solidFill>
                      <a:schemeClr val="accent5"/>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125292" y="77097"/>
            <a:ext cx="10292454" cy="646330"/>
          </a:xfrm>
        </p:spPr>
        <p:txBody>
          <a:bodyPr rtlCol="0">
            <a:normAutofit/>
          </a:bodyPr>
          <a:lstStyle/>
          <a:p>
            <a:r>
              <a:rPr lang="es" sz="3600" dirty="0">
                <a:solidFill>
                  <a:srgbClr val="00B050"/>
                </a:solidFill>
                <a:latin typeface="Arial" panose="020B0604020202020204" pitchFamily="34" charset="0"/>
                <a:cs typeface="Arial" panose="020B0604020202020204" pitchFamily="34" charset="0"/>
              </a:rPr>
              <a:t>Formato del Cuestionario  2020</a:t>
            </a:r>
          </a:p>
        </p:txBody>
      </p:sp>
      <p:grpSp>
        <p:nvGrpSpPr>
          <p:cNvPr id="5" name="Group 4"/>
          <p:cNvGrpSpPr/>
          <p:nvPr/>
        </p:nvGrpSpPr>
        <p:grpSpPr>
          <a:xfrm>
            <a:off x="2020943" y="781666"/>
            <a:ext cx="10209202" cy="2986053"/>
            <a:chOff x="1455378" y="5785978"/>
            <a:chExt cx="7755686" cy="2498970"/>
          </a:xfrm>
        </p:grpSpPr>
        <p:grpSp>
          <p:nvGrpSpPr>
            <p:cNvPr id="18" name="Group 17"/>
            <p:cNvGrpSpPr/>
            <p:nvPr/>
          </p:nvGrpSpPr>
          <p:grpSpPr>
            <a:xfrm>
              <a:off x="5215506" y="5785978"/>
              <a:ext cx="2751627" cy="1149855"/>
              <a:chOff x="-674435" y="5582899"/>
              <a:chExt cx="3175280" cy="1312297"/>
            </a:xfrm>
          </p:grpSpPr>
          <p:sp>
            <p:nvSpPr>
              <p:cNvPr id="19" name="TextBox 18"/>
              <p:cNvSpPr txBox="1"/>
              <p:nvPr/>
            </p:nvSpPr>
            <p:spPr>
              <a:xfrm>
                <a:off x="673431" y="5582899"/>
                <a:ext cx="1827414" cy="617315"/>
              </a:xfrm>
              <a:prstGeom prst="rect">
                <a:avLst/>
              </a:prstGeom>
              <a:solidFill>
                <a:schemeClr val="bg1"/>
              </a:solidFill>
              <a:ln>
                <a:solidFill>
                  <a:srgbClr val="FF6600"/>
                </a:solidFill>
              </a:ln>
            </p:spPr>
            <p:txBody>
              <a:bodyPr wrap="square" rtlCol="0">
                <a:spAutoFit/>
              </a:bodyPr>
              <a:lstStyle/>
              <a:p>
                <a:pPr rtl="0"/>
                <a:r>
                  <a:rPr lang="es">
                    <a:latin typeface="Arial" panose="020B0604020202020204" pitchFamily="34" charset="0"/>
                    <a:cs typeface="Arial" panose="020B0604020202020204" pitchFamily="34" charset="0"/>
                  </a:rPr>
                  <a:t>Umbrales y descripciones</a:t>
                </a:r>
              </a:p>
            </p:txBody>
          </p:sp>
          <p:cxnSp>
            <p:nvCxnSpPr>
              <p:cNvPr id="20" name="Straight Arrow Connector 19"/>
              <p:cNvCxnSpPr>
                <a:cxnSpLocks/>
              </p:cNvCxnSpPr>
              <p:nvPr/>
            </p:nvCxnSpPr>
            <p:spPr>
              <a:xfrm flipH="1">
                <a:off x="-674435" y="5918777"/>
                <a:ext cx="1347868" cy="976419"/>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1455378" y="6965651"/>
              <a:ext cx="7755686" cy="1319297"/>
            </a:xfrm>
            <a:prstGeom prst="rect">
              <a:avLst/>
            </a:prstGeom>
            <a:noFill/>
            <a:ln w="38100">
              <a:solidFill>
                <a:srgbClr val="FF6600"/>
              </a:solidFill>
            </a:ln>
          </p:spPr>
          <p:txBody>
            <a:bodyPr wrap="square" rtlCol="0">
              <a:noAutofit/>
            </a:bodyPr>
            <a:lstStyle/>
            <a:p>
              <a:pPr rtl="0"/>
              <a:endParaRPr lang="en-US" dirty="0"/>
            </a:p>
          </p:txBody>
        </p:sp>
      </p:grpSp>
      <p:grpSp>
        <p:nvGrpSpPr>
          <p:cNvPr id="54" name="Group 53"/>
          <p:cNvGrpSpPr/>
          <p:nvPr/>
        </p:nvGrpSpPr>
        <p:grpSpPr>
          <a:xfrm>
            <a:off x="1426465" y="4100589"/>
            <a:ext cx="10742540" cy="1843012"/>
            <a:chOff x="-823867" y="4074075"/>
            <a:chExt cx="9042962" cy="1971056"/>
          </a:xfrm>
        </p:grpSpPr>
        <p:grpSp>
          <p:nvGrpSpPr>
            <p:cNvPr id="9" name="Group 8"/>
            <p:cNvGrpSpPr/>
            <p:nvPr/>
          </p:nvGrpSpPr>
          <p:grpSpPr>
            <a:xfrm>
              <a:off x="-823867" y="4786863"/>
              <a:ext cx="9042962" cy="1258268"/>
              <a:chOff x="2057323" y="3058816"/>
              <a:chExt cx="4815402" cy="1413876"/>
            </a:xfrm>
            <a:solidFill>
              <a:schemeClr val="bg1"/>
            </a:solidFill>
          </p:grpSpPr>
          <p:sp>
            <p:nvSpPr>
              <p:cNvPr id="10" name="TextBox 9"/>
              <p:cNvSpPr txBox="1"/>
              <p:nvPr/>
            </p:nvSpPr>
            <p:spPr>
              <a:xfrm>
                <a:off x="2598371" y="3608351"/>
                <a:ext cx="4274354" cy="864341"/>
              </a:xfrm>
              <a:prstGeom prst="rect">
                <a:avLst/>
              </a:prstGeom>
              <a:grpFill/>
              <a:ln>
                <a:solidFill>
                  <a:srgbClr val="FF6600"/>
                </a:solidFill>
              </a:ln>
            </p:spPr>
            <p:txBody>
              <a:bodyPr wrap="square" rtlCol="0">
                <a:noAutofit/>
              </a:bodyPr>
              <a:lstStyle/>
              <a:p>
                <a:pPr rtl="0"/>
                <a:r>
                  <a:rPr lang="es" sz="1400" dirty="0">
                    <a:latin typeface="Arial" panose="020B0604020202020204" pitchFamily="34" charset="0"/>
                    <a:cs typeface="Arial" panose="020B0604020202020204" pitchFamily="34" charset="0"/>
                  </a:rPr>
                  <a:t>Escribir texto libre en los campos «descripción de la situación» y «formas de avanzar». </a:t>
                </a:r>
                <a:br>
                  <a:rPr lang="en-US" sz="1400" dirty="0">
                    <a:latin typeface="Arial" panose="020B0604020202020204" pitchFamily="34" charset="0"/>
                    <a:cs typeface="Arial" panose="020B0604020202020204" pitchFamily="34" charset="0"/>
                  </a:rPr>
                </a:br>
                <a:r>
                  <a:rPr lang="es-ES" sz="1400" dirty="0">
                    <a:latin typeface="Arial" panose="020B0604020202020204" pitchFamily="34" charset="0"/>
                    <a:cs typeface="Arial" panose="020B0604020202020204" pitchFamily="34" charset="0"/>
                  </a:rPr>
                  <a:t>P. ej.</a:t>
                </a:r>
                <a:r>
                  <a:rPr lang="es" sz="1400" dirty="0">
                    <a:latin typeface="Arial" panose="020B0604020202020204" pitchFamily="34" charset="0"/>
                    <a:cs typeface="Arial" panose="020B0604020202020204" pitchFamily="34" charset="0"/>
                  </a:rPr>
                  <a:t>: alcanzar un consenso en el país; hacer un seguimiento de los avances a medida que pasa el tiempo; actuar con objetividad.</a:t>
                </a:r>
              </a:p>
            </p:txBody>
          </p:sp>
          <p:cxnSp>
            <p:nvCxnSpPr>
              <p:cNvPr id="11" name="Straight Arrow Connector 10"/>
              <p:cNvCxnSpPr>
                <a:cxnSpLocks/>
                <a:stCxn id="10" idx="1"/>
              </p:cNvCxnSpPr>
              <p:nvPr/>
            </p:nvCxnSpPr>
            <p:spPr>
              <a:xfrm flipH="1" flipV="1">
                <a:off x="2057323" y="3058816"/>
                <a:ext cx="541048" cy="981705"/>
              </a:xfrm>
              <a:prstGeom prst="straightConnector1">
                <a:avLst/>
              </a:prstGeom>
              <a:grpFill/>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cxnSp>
          <p:nvCxnSpPr>
            <p:cNvPr id="49" name="Straight Arrow Connector 48"/>
            <p:cNvCxnSpPr>
              <a:cxnSpLocks/>
              <a:stCxn id="10" idx="1"/>
            </p:cNvCxnSpPr>
            <p:nvPr/>
          </p:nvCxnSpPr>
          <p:spPr>
            <a:xfrm flipH="1" flipV="1">
              <a:off x="-651787" y="4074075"/>
              <a:ext cx="843968" cy="1586449"/>
            </a:xfrm>
            <a:prstGeom prst="straightConnector1">
              <a:avLst/>
            </a:prstGeom>
            <a:solidFill>
              <a:schemeClr val="bg1"/>
            </a:solidFill>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1719470" y="3734808"/>
            <a:ext cx="7640114" cy="457055"/>
            <a:chOff x="924504" y="4209685"/>
            <a:chExt cx="3676079" cy="350682"/>
          </a:xfrm>
        </p:grpSpPr>
        <p:cxnSp>
          <p:nvCxnSpPr>
            <p:cNvPr id="8" name="Straight Arrow Connector 7"/>
            <p:cNvCxnSpPr/>
            <p:nvPr/>
          </p:nvCxnSpPr>
          <p:spPr>
            <a:xfrm flipH="1" flipV="1">
              <a:off x="924504" y="4209685"/>
              <a:ext cx="1190147" cy="252688"/>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114652" y="4283910"/>
              <a:ext cx="2485931" cy="276457"/>
            </a:xfrm>
            <a:prstGeom prst="rect">
              <a:avLst/>
            </a:prstGeom>
            <a:solidFill>
              <a:schemeClr val="bg1"/>
            </a:solidFill>
            <a:ln>
              <a:solidFill>
                <a:srgbClr val="FF6600"/>
              </a:solidFill>
            </a:ln>
          </p:spPr>
          <p:txBody>
            <a:bodyPr wrap="square" rtlCol="0">
              <a:noAutofit/>
            </a:bodyPr>
            <a:lstStyle/>
            <a:p>
              <a:pPr rtl="0"/>
              <a:r>
                <a:rPr lang="es" dirty="0"/>
                <a:t>Escribir la puntuación en incrementos de 10 (o N. A.).</a:t>
              </a:r>
            </a:p>
          </p:txBody>
        </p:sp>
      </p:grpSp>
    </p:spTree>
    <p:custDataLst>
      <p:tags r:id="rId1"/>
    </p:custDataLst>
    <p:extLst>
      <p:ext uri="{BB962C8B-B14F-4D97-AF65-F5344CB8AC3E}">
        <p14:creationId xmlns:p14="http://schemas.microsoft.com/office/powerpoint/2010/main" val="5673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200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42" y="175240"/>
            <a:ext cx="9095115" cy="401535"/>
          </a:xfrm>
        </p:spPr>
        <p:txBody>
          <a:bodyPr rtlCol="0">
            <a:normAutofit fontScale="90000"/>
          </a:bodyPr>
          <a:lstStyle/>
          <a:p>
            <a:pPr rtl="0"/>
            <a:r>
              <a:rPr lang="es" sz="2400" b="1" dirty="0">
                <a:solidFill>
                  <a:srgbClr val="00B050"/>
                </a:solidFill>
                <a:latin typeface="Arial" panose="020B0604020202020204" pitchFamily="34" charset="0"/>
                <a:cs typeface="Arial" panose="020B0604020202020204" pitchFamily="34" charset="0"/>
              </a:rPr>
              <a:t>Cómo calcular la puntuación de GIRH para el indicador 6.5.1</a:t>
            </a:r>
          </a:p>
        </p:txBody>
      </p:sp>
      <p:sp>
        <p:nvSpPr>
          <p:cNvPr id="3" name="Content Placeholder 2"/>
          <p:cNvSpPr>
            <a:spLocks noGrp="1"/>
          </p:cNvSpPr>
          <p:nvPr>
            <p:ph idx="1"/>
          </p:nvPr>
        </p:nvSpPr>
        <p:spPr>
          <a:xfrm>
            <a:off x="259900" y="1179095"/>
            <a:ext cx="11672199" cy="2559528"/>
          </a:xfrm>
        </p:spPr>
        <p:txBody>
          <a:bodyPr rtlCol="0">
            <a:normAutofit/>
          </a:bodyPr>
          <a:lstStyle/>
          <a:p>
            <a:pPr marL="457189" indent="-457189">
              <a:buFont typeface="+mj-lt"/>
              <a:buAutoNum type="arabicPeriod"/>
            </a:pPr>
            <a:r>
              <a:rPr lang="es-ES" sz="2400" dirty="0">
                <a:solidFill>
                  <a:srgbClr val="002060"/>
                </a:solidFill>
                <a:latin typeface="Arial" panose="020B0604020202020204" pitchFamily="34" charset="0"/>
                <a:cs typeface="Arial" panose="020B0604020202020204" pitchFamily="34" charset="0"/>
              </a:rPr>
              <a:t>Calcular el puntaje promedio de cada una de las cuatro secciones promediando todos los puntajes de las  preguntas de cada sección</a:t>
            </a:r>
            <a:r>
              <a:rPr lang="es-ES" sz="2400" dirty="0"/>
              <a:t> </a:t>
            </a:r>
            <a:r>
              <a:rPr lang="es" sz="2400" dirty="0">
                <a:solidFill>
                  <a:srgbClr val="00AED9"/>
                </a:solidFill>
                <a:latin typeface="Arial" panose="020B0604020202020204" pitchFamily="34" charset="0"/>
                <a:cs typeface="Arial" panose="020B0604020202020204" pitchFamily="34" charset="0"/>
              </a:rPr>
              <a:t> </a:t>
            </a:r>
          </a:p>
          <a:p>
            <a:pPr marL="457189" indent="-457189">
              <a:buFont typeface="+mj-lt"/>
              <a:buAutoNum type="arabicPeriod"/>
            </a:pPr>
            <a:r>
              <a:rPr lang="es-ES" sz="2400" dirty="0">
                <a:solidFill>
                  <a:srgbClr val="002060"/>
                </a:solidFill>
                <a:latin typeface="Arial" panose="020B0604020202020204" pitchFamily="34" charset="0"/>
                <a:cs typeface="Arial" panose="020B0604020202020204" pitchFamily="34" charset="0"/>
              </a:rPr>
              <a:t>Calcular el promedio de los puntajes de las cuatro secciones para obtener el puntaje general del Indicador 6.5.1.</a:t>
            </a:r>
            <a:endParaRPr lang="es" sz="2400" dirty="0">
              <a:solidFill>
                <a:srgbClr val="002060"/>
              </a:solidFill>
              <a:latin typeface="Arial" panose="020B0604020202020204" pitchFamily="34" charset="0"/>
              <a:cs typeface="Arial" panose="020B0604020202020204" pitchFamily="34" charset="0"/>
            </a:endParaRPr>
          </a:p>
          <a:p>
            <a:pPr marL="457200" lvl="1" indent="0" rtl="0">
              <a:buNone/>
            </a:pPr>
            <a:r>
              <a:rPr lang="es-HN" dirty="0">
                <a:solidFill>
                  <a:srgbClr val="00AED9"/>
                </a:solidFill>
                <a:latin typeface="Arial" panose="020B0604020202020204" pitchFamily="34" charset="0"/>
                <a:cs typeface="Arial" panose="020B0604020202020204" pitchFamily="34" charset="0"/>
              </a:rPr>
              <a:t>Ejemplo:</a:t>
            </a:r>
            <a:endParaRPr lang="es" dirty="0">
              <a:solidFill>
                <a:srgbClr val="00AED9"/>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914400" y="3148073"/>
          <a:ext cx="10388600" cy="2682240"/>
        </p:xfrm>
        <a:graphic>
          <a:graphicData uri="http://schemas.openxmlformats.org/drawingml/2006/table">
            <a:tbl>
              <a:tblPr firstRow="1" bandRow="1">
                <a:tableStyleId>{073A0DAA-6AF3-43AB-8588-CEC1D06C72B9}</a:tableStyleId>
              </a:tblPr>
              <a:tblGrid>
                <a:gridCol w="8553157">
                  <a:extLst>
                    <a:ext uri="{9D8B030D-6E8A-4147-A177-3AD203B41FA5}">
                      <a16:colId xmlns:a16="http://schemas.microsoft.com/office/drawing/2014/main" val="20000"/>
                    </a:ext>
                  </a:extLst>
                </a:gridCol>
                <a:gridCol w="1835443">
                  <a:extLst>
                    <a:ext uri="{9D8B030D-6E8A-4147-A177-3AD203B41FA5}">
                      <a16:colId xmlns:a16="http://schemas.microsoft.com/office/drawing/2014/main" val="20001"/>
                    </a:ext>
                  </a:extLst>
                </a:gridCol>
              </a:tblGrid>
              <a:tr h="325219">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 sz="2000" b="1" dirty="0"/>
                        <a:t>Secci</a:t>
                      </a:r>
                      <a:r>
                        <a:rPr lang="es-HN" sz="2000" b="1" dirty="0"/>
                        <a:t>o</a:t>
                      </a:r>
                      <a:r>
                        <a:rPr lang="es" sz="2000" b="1" dirty="0"/>
                        <a:t>n</a:t>
                      </a:r>
                      <a:r>
                        <a:rPr lang="es-HN" sz="2000" b="1" dirty="0"/>
                        <a:t>es</a:t>
                      </a:r>
                      <a:endParaRPr lang="en-AU" sz="2000" dirty="0"/>
                    </a:p>
                  </a:txBody>
                  <a:tcPr>
                    <a:solidFill>
                      <a:schemeClr val="accent1">
                        <a:lumMod val="60000"/>
                        <a:lumOff val="40000"/>
                      </a:scheme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s" sz="2000" b="1" dirty="0"/>
                        <a:t>Puntuación media</a:t>
                      </a:r>
                      <a:endParaRPr lang="en-AU" sz="2000" dirty="0"/>
                    </a:p>
                  </a:txBody>
                  <a:tcPr>
                    <a:solidFill>
                      <a:schemeClr val="accent1">
                        <a:lumMod val="60000"/>
                        <a:lumOff val="40000"/>
                      </a:schemeClr>
                    </a:solidFill>
                  </a:tcPr>
                </a:tc>
                <a:extLst>
                  <a:ext uri="{0D108BD9-81ED-4DB2-BD59-A6C34878D82A}">
                    <a16:rowId xmlns:a16="http://schemas.microsoft.com/office/drawing/2014/main" val="10000"/>
                  </a:ext>
                </a:extLst>
              </a:tr>
              <a:tr h="325219">
                <a:tc>
                  <a:txBody>
                    <a:bodyPr/>
                    <a:lstStyle/>
                    <a:p>
                      <a:pPr rtl="0"/>
                      <a:r>
                        <a:rPr lang="es" sz="2000"/>
                        <a:t>Sección 1. Entorno propicio</a:t>
                      </a:r>
                      <a:endParaRPr lang="en-AU" sz="2000" dirty="0"/>
                    </a:p>
                  </a:txBody>
                  <a:tcPr>
                    <a:solidFill>
                      <a:schemeClr val="accent1">
                        <a:lumMod val="60000"/>
                        <a:lumOff val="40000"/>
                      </a:schemeClr>
                    </a:solidFill>
                  </a:tcPr>
                </a:tc>
                <a:tc>
                  <a:txBody>
                    <a:bodyPr/>
                    <a:lstStyle/>
                    <a:p>
                      <a:pPr algn="ctr" rtl="0"/>
                      <a:r>
                        <a:rPr lang="es" sz="2000"/>
                        <a:t>18</a:t>
                      </a:r>
                    </a:p>
                  </a:txBody>
                  <a:tcPr>
                    <a:solidFill>
                      <a:schemeClr val="accent1">
                        <a:lumMod val="60000"/>
                        <a:lumOff val="40000"/>
                      </a:schemeClr>
                    </a:solidFill>
                  </a:tcPr>
                </a:tc>
                <a:extLst>
                  <a:ext uri="{0D108BD9-81ED-4DB2-BD59-A6C34878D82A}">
                    <a16:rowId xmlns:a16="http://schemas.microsoft.com/office/drawing/2014/main" val="10001"/>
                  </a:ext>
                </a:extLst>
              </a:tr>
              <a:tr h="325219">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 sz="2000" dirty="0"/>
                        <a:t>Sección 2. Instituciones y participación</a:t>
                      </a:r>
                      <a:endParaRPr lang="en-AU" sz="2000" dirty="0"/>
                    </a:p>
                  </a:txBody>
                  <a:tcPr>
                    <a:solidFill>
                      <a:schemeClr val="accent1">
                        <a:lumMod val="60000"/>
                        <a:lumOff val="40000"/>
                      </a:schemeClr>
                    </a:solidFill>
                  </a:tcPr>
                </a:tc>
                <a:tc>
                  <a:txBody>
                    <a:bodyPr/>
                    <a:lstStyle/>
                    <a:p>
                      <a:pPr algn="ctr" rtl="0"/>
                      <a:r>
                        <a:rPr lang="es" sz="2000"/>
                        <a:t>61</a:t>
                      </a:r>
                    </a:p>
                  </a:txBody>
                  <a:tcPr>
                    <a:solidFill>
                      <a:schemeClr val="accent1">
                        <a:lumMod val="60000"/>
                        <a:lumOff val="40000"/>
                      </a:schemeClr>
                    </a:solidFill>
                  </a:tcPr>
                </a:tc>
                <a:extLst>
                  <a:ext uri="{0D108BD9-81ED-4DB2-BD59-A6C34878D82A}">
                    <a16:rowId xmlns:a16="http://schemas.microsoft.com/office/drawing/2014/main" val="10002"/>
                  </a:ext>
                </a:extLst>
              </a:tr>
              <a:tr h="325219">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 sz="2000"/>
                        <a:t>Sección 3. Instrumentos de gestión</a:t>
                      </a:r>
                      <a:endParaRPr lang="en-AU" sz="2000" dirty="0"/>
                    </a:p>
                  </a:txBody>
                  <a:tcPr>
                    <a:solidFill>
                      <a:schemeClr val="accent1">
                        <a:lumMod val="60000"/>
                        <a:lumOff val="40000"/>
                      </a:schemeClr>
                    </a:solidFill>
                  </a:tcPr>
                </a:tc>
                <a:tc>
                  <a:txBody>
                    <a:bodyPr/>
                    <a:lstStyle/>
                    <a:p>
                      <a:pPr algn="ctr" rtl="0"/>
                      <a:r>
                        <a:rPr lang="es" sz="2000"/>
                        <a:t>56</a:t>
                      </a:r>
                    </a:p>
                  </a:txBody>
                  <a:tcPr>
                    <a:solidFill>
                      <a:schemeClr val="accent1">
                        <a:lumMod val="60000"/>
                        <a:lumOff val="40000"/>
                      </a:schemeClr>
                    </a:solidFill>
                  </a:tcPr>
                </a:tc>
                <a:extLst>
                  <a:ext uri="{0D108BD9-81ED-4DB2-BD59-A6C34878D82A}">
                    <a16:rowId xmlns:a16="http://schemas.microsoft.com/office/drawing/2014/main" val="10003"/>
                  </a:ext>
                </a:extLst>
              </a:tr>
              <a:tr h="325219">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 sz="2000" dirty="0"/>
                        <a:t>Sección 4. Financiación</a:t>
                      </a:r>
                      <a:endParaRPr lang="en-AU" sz="2000" dirty="0"/>
                    </a:p>
                  </a:txBody>
                  <a:tcPr>
                    <a:solidFill>
                      <a:schemeClr val="accent1">
                        <a:lumMod val="60000"/>
                        <a:lumOff val="40000"/>
                      </a:schemeClr>
                    </a:solidFill>
                  </a:tcPr>
                </a:tc>
                <a:tc>
                  <a:txBody>
                    <a:bodyPr/>
                    <a:lstStyle/>
                    <a:p>
                      <a:pPr algn="ctr" rtl="0"/>
                      <a:r>
                        <a:rPr lang="es" sz="2000"/>
                        <a:t>25</a:t>
                      </a:r>
                    </a:p>
                  </a:txBody>
                  <a:tcPr>
                    <a:solidFill>
                      <a:schemeClr val="accent1">
                        <a:lumMod val="60000"/>
                        <a:lumOff val="40000"/>
                      </a:schemeClr>
                    </a:solidFill>
                  </a:tcPr>
                </a:tc>
                <a:extLst>
                  <a:ext uri="{0D108BD9-81ED-4DB2-BD59-A6C34878D82A}">
                    <a16:rowId xmlns:a16="http://schemas.microsoft.com/office/drawing/2014/main" val="10004"/>
                  </a:ext>
                </a:extLst>
              </a:tr>
              <a:tr h="380061">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s" sz="2000" b="1" dirty="0">
                          <a:solidFill>
                            <a:schemeClr val="bg1"/>
                          </a:solidFill>
                        </a:rPr>
                        <a:t>Puntuación del indicador 6.5.1 = Grado de implementación de la GIRH (0-100)</a:t>
                      </a:r>
                      <a:endParaRPr lang="en-AU" sz="2000" dirty="0">
                        <a:solidFill>
                          <a:schemeClr val="bg1"/>
                        </a:solidFill>
                      </a:endParaRPr>
                    </a:p>
                  </a:txBody>
                  <a:tcPr>
                    <a:solidFill>
                      <a:schemeClr val="accent1">
                        <a:lumMod val="60000"/>
                        <a:lumOff val="40000"/>
                      </a:schemeClr>
                    </a:solidFill>
                  </a:tcPr>
                </a:tc>
                <a:tc>
                  <a:txBody>
                    <a:bodyPr/>
                    <a:lstStyle/>
                    <a:p>
                      <a:pPr algn="ctr" rtl="0"/>
                      <a:r>
                        <a:rPr lang="es" sz="2000" b="1" dirty="0">
                          <a:solidFill>
                            <a:schemeClr val="bg1"/>
                          </a:solidFill>
                        </a:rPr>
                        <a:t>40</a:t>
                      </a:r>
                    </a:p>
                  </a:txBody>
                  <a:tcPr>
                    <a:solidFill>
                      <a:schemeClr val="accent1">
                        <a:lumMod val="60000"/>
                        <a:lumOff val="40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20468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0D823F-151F-45D7-8FCE-CBD2314E94D0}"/>
              </a:ext>
            </a:extLst>
          </p:cNvPr>
          <p:cNvSpPr>
            <a:spLocks noGrp="1"/>
          </p:cNvSpPr>
          <p:nvPr>
            <p:ph idx="1"/>
          </p:nvPr>
        </p:nvSpPr>
        <p:spPr/>
        <p:txBody>
          <a:bodyPr/>
          <a:lstStyle/>
          <a:p>
            <a:endParaRPr lang="es-HN" dirty="0"/>
          </a:p>
        </p:txBody>
      </p:sp>
      <p:sp>
        <p:nvSpPr>
          <p:cNvPr id="2" name="Title 1"/>
          <p:cNvSpPr>
            <a:spLocks noGrp="1"/>
          </p:cNvSpPr>
          <p:nvPr>
            <p:ph type="title" idx="4294967295"/>
          </p:nvPr>
        </p:nvSpPr>
        <p:spPr>
          <a:xfrm>
            <a:off x="370328" y="589328"/>
            <a:ext cx="10879137" cy="384175"/>
          </a:xfrm>
        </p:spPr>
        <p:txBody>
          <a:bodyPr rtlCol="0">
            <a:normAutofit fontScale="90000"/>
          </a:bodyPr>
          <a:lstStyle/>
          <a:p>
            <a:pPr rtl="0"/>
            <a:r>
              <a:rPr lang="es" sz="2800" dirty="0">
                <a:solidFill>
                  <a:srgbClr val="00B050"/>
                </a:solidFill>
                <a:latin typeface="Arial" panose="020B0604020202020204" pitchFamily="34" charset="0"/>
                <a:cs typeface="Arial" panose="020B0604020202020204" pitchFamily="34" charset="0"/>
              </a:rPr>
              <a:t>Calendario de presentación para el indicador 6.5.1 </a:t>
            </a:r>
            <a:r>
              <a:rPr lang="es-HN" sz="2800" dirty="0">
                <a:solidFill>
                  <a:srgbClr val="00B050"/>
                </a:solidFill>
                <a:latin typeface="Arial" panose="020B0604020202020204" pitchFamily="34" charset="0"/>
                <a:cs typeface="Arial" panose="020B0604020202020204" pitchFamily="34" charset="0"/>
              </a:rPr>
              <a:t>en el </a:t>
            </a:r>
            <a:r>
              <a:rPr lang="es" sz="2800" dirty="0">
                <a:solidFill>
                  <a:srgbClr val="00B050"/>
                </a:solidFill>
                <a:latin typeface="Arial" panose="020B0604020202020204" pitchFamily="34" charset="0"/>
                <a:cs typeface="Arial" panose="020B0604020202020204" pitchFamily="34" charset="0"/>
              </a:rPr>
              <a:t>2020</a:t>
            </a:r>
          </a:p>
        </p:txBody>
      </p:sp>
      <p:sp>
        <p:nvSpPr>
          <p:cNvPr id="6" name="Bent-Up Arrow 5"/>
          <p:cNvSpPr/>
          <p:nvPr/>
        </p:nvSpPr>
        <p:spPr>
          <a:xfrm rot="5400000">
            <a:off x="1598390" y="1937231"/>
            <a:ext cx="624061" cy="710472"/>
          </a:xfrm>
          <a:prstGeom prst="bentUpArrow">
            <a:avLst>
              <a:gd name="adj1" fmla="val 32840"/>
              <a:gd name="adj2" fmla="val 25000"/>
              <a:gd name="adj3" fmla="val 35780"/>
            </a:avLst>
          </a:prstGeom>
          <a:solidFill>
            <a:schemeClr val="accent1">
              <a:lumMod val="40000"/>
              <a:lumOff val="60000"/>
            </a:schemeClr>
          </a:soli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7" name="Freeform 6"/>
          <p:cNvSpPr/>
          <p:nvPr/>
        </p:nvSpPr>
        <p:spPr>
          <a:xfrm>
            <a:off x="1194816" y="1210936"/>
            <a:ext cx="3706368" cy="735352"/>
          </a:xfrm>
          <a:custGeom>
            <a:avLst/>
            <a:gdLst>
              <a:gd name="connsiteX0" fmla="*/ 0 w 1821416"/>
              <a:gd name="connsiteY0" fmla="*/ 122583 h 735352"/>
              <a:gd name="connsiteX1" fmla="*/ 122583 w 1821416"/>
              <a:gd name="connsiteY1" fmla="*/ 0 h 735352"/>
              <a:gd name="connsiteX2" fmla="*/ 1698833 w 1821416"/>
              <a:gd name="connsiteY2" fmla="*/ 0 h 735352"/>
              <a:gd name="connsiteX3" fmla="*/ 1821416 w 1821416"/>
              <a:gd name="connsiteY3" fmla="*/ 122583 h 735352"/>
              <a:gd name="connsiteX4" fmla="*/ 1821416 w 1821416"/>
              <a:gd name="connsiteY4" fmla="*/ 612769 h 735352"/>
              <a:gd name="connsiteX5" fmla="*/ 1698833 w 1821416"/>
              <a:gd name="connsiteY5" fmla="*/ 735352 h 735352"/>
              <a:gd name="connsiteX6" fmla="*/ 122583 w 1821416"/>
              <a:gd name="connsiteY6" fmla="*/ 735352 h 735352"/>
              <a:gd name="connsiteX7" fmla="*/ 0 w 1821416"/>
              <a:gd name="connsiteY7" fmla="*/ 612769 h 735352"/>
              <a:gd name="connsiteX8" fmla="*/ 0 w 1821416"/>
              <a:gd name="connsiteY8" fmla="*/ 122583 h 7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16" h="735352">
                <a:moveTo>
                  <a:pt x="0" y="122583"/>
                </a:moveTo>
                <a:cubicBezTo>
                  <a:pt x="0" y="54882"/>
                  <a:pt x="54882" y="0"/>
                  <a:pt x="122583" y="0"/>
                </a:cubicBezTo>
                <a:lnTo>
                  <a:pt x="1698833" y="0"/>
                </a:lnTo>
                <a:cubicBezTo>
                  <a:pt x="1766534" y="0"/>
                  <a:pt x="1821416" y="54882"/>
                  <a:pt x="1821416" y="122583"/>
                </a:cubicBezTo>
                <a:lnTo>
                  <a:pt x="1821416" y="612769"/>
                </a:lnTo>
                <a:cubicBezTo>
                  <a:pt x="1821416" y="680470"/>
                  <a:pt x="1766534" y="735352"/>
                  <a:pt x="1698833" y="735352"/>
                </a:cubicBezTo>
                <a:lnTo>
                  <a:pt x="122583" y="735352"/>
                </a:lnTo>
                <a:cubicBezTo>
                  <a:pt x="54882" y="735352"/>
                  <a:pt x="0" y="680470"/>
                  <a:pt x="0" y="612769"/>
                </a:cubicBezTo>
                <a:lnTo>
                  <a:pt x="0" y="122583"/>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6863" tIns="96863" rIns="96863" bIns="96863" numCol="1" spcCol="1270" rtlCol="0" anchor="ctr" anchorCtr="0">
            <a:noAutofit/>
          </a:bodyPr>
          <a:lstStyle/>
          <a:p>
            <a:pPr algn="ctr" defTabSz="711182" rtl="0">
              <a:lnSpc>
                <a:spcPct val="90000"/>
              </a:lnSpc>
              <a:spcBef>
                <a:spcPct val="0"/>
              </a:spcBef>
              <a:spcAft>
                <a:spcPct val="35000"/>
              </a:spcAft>
            </a:pPr>
            <a:r>
              <a:rPr lang="es" sz="2000" dirty="0"/>
              <a:t>Nombramiento de Puntos Focales por pais para proceso nacional</a:t>
            </a:r>
          </a:p>
        </p:txBody>
      </p:sp>
      <p:sp>
        <p:nvSpPr>
          <p:cNvPr id="8" name="Freeform 7"/>
          <p:cNvSpPr/>
          <p:nvPr/>
        </p:nvSpPr>
        <p:spPr>
          <a:xfrm>
            <a:off x="5013403" y="1298316"/>
            <a:ext cx="6831594" cy="594344"/>
          </a:xfrm>
          <a:custGeom>
            <a:avLst/>
            <a:gdLst>
              <a:gd name="connsiteX0" fmla="*/ 0 w 900000"/>
              <a:gd name="connsiteY0" fmla="*/ 0 h 594344"/>
              <a:gd name="connsiteX1" fmla="*/ 900000 w 900000"/>
              <a:gd name="connsiteY1" fmla="*/ 0 h 594344"/>
              <a:gd name="connsiteX2" fmla="*/ 900000 w 900000"/>
              <a:gd name="connsiteY2" fmla="*/ 594344 h 594344"/>
              <a:gd name="connsiteX3" fmla="*/ 0 w 900000"/>
              <a:gd name="connsiteY3" fmla="*/ 594344 h 594344"/>
              <a:gd name="connsiteX4" fmla="*/ 0 w 900000"/>
              <a:gd name="connsiteY4" fmla="*/ 0 h 59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000" h="594344">
                <a:moveTo>
                  <a:pt x="0" y="0"/>
                </a:moveTo>
                <a:lnTo>
                  <a:pt x="900000" y="0"/>
                </a:lnTo>
                <a:lnTo>
                  <a:pt x="900000" y="594344"/>
                </a:lnTo>
                <a:lnTo>
                  <a:pt x="0" y="594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rtlCol="0" anchor="ctr" anchorCtr="0">
            <a:noAutofit/>
          </a:bodyPr>
          <a:lstStyle/>
          <a:p>
            <a:pPr marL="0" lvl="1" defTabSz="711182" rtl="0">
              <a:lnSpc>
                <a:spcPct val="90000"/>
              </a:lnSpc>
              <a:spcBef>
                <a:spcPct val="0"/>
              </a:spcBef>
              <a:spcAft>
                <a:spcPct val="15000"/>
              </a:spcAft>
            </a:pPr>
            <a:r>
              <a:rPr lang="es-HN" sz="2000" dirty="0"/>
              <a:t>D</a:t>
            </a:r>
            <a:r>
              <a:rPr lang="es" sz="2000" dirty="0"/>
              <a:t>esde IV trimestre 2019.  </a:t>
            </a:r>
            <a:endParaRPr lang="es" sz="2000" b="1" dirty="0"/>
          </a:p>
        </p:txBody>
      </p:sp>
      <p:sp>
        <p:nvSpPr>
          <p:cNvPr id="9" name="Bent-Up Arrow 8"/>
          <p:cNvSpPr/>
          <p:nvPr/>
        </p:nvSpPr>
        <p:spPr>
          <a:xfrm rot="5400000">
            <a:off x="3552672" y="2763275"/>
            <a:ext cx="624061" cy="710472"/>
          </a:xfrm>
          <a:prstGeom prst="bentUpArrow">
            <a:avLst>
              <a:gd name="adj1" fmla="val 32840"/>
              <a:gd name="adj2" fmla="val 25000"/>
              <a:gd name="adj3" fmla="val 35780"/>
            </a:avLst>
          </a:prstGeom>
          <a:solidFill>
            <a:schemeClr val="accent1">
              <a:lumMod val="40000"/>
              <a:lumOff val="60000"/>
            </a:schemeClr>
          </a:soli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2438401" y="2036978"/>
            <a:ext cx="3548716" cy="735352"/>
          </a:xfrm>
          <a:custGeom>
            <a:avLst/>
            <a:gdLst>
              <a:gd name="connsiteX0" fmla="*/ 0 w 1821416"/>
              <a:gd name="connsiteY0" fmla="*/ 122583 h 735352"/>
              <a:gd name="connsiteX1" fmla="*/ 122583 w 1821416"/>
              <a:gd name="connsiteY1" fmla="*/ 0 h 735352"/>
              <a:gd name="connsiteX2" fmla="*/ 1698833 w 1821416"/>
              <a:gd name="connsiteY2" fmla="*/ 0 h 735352"/>
              <a:gd name="connsiteX3" fmla="*/ 1821416 w 1821416"/>
              <a:gd name="connsiteY3" fmla="*/ 122583 h 735352"/>
              <a:gd name="connsiteX4" fmla="*/ 1821416 w 1821416"/>
              <a:gd name="connsiteY4" fmla="*/ 612769 h 735352"/>
              <a:gd name="connsiteX5" fmla="*/ 1698833 w 1821416"/>
              <a:gd name="connsiteY5" fmla="*/ 735352 h 735352"/>
              <a:gd name="connsiteX6" fmla="*/ 122583 w 1821416"/>
              <a:gd name="connsiteY6" fmla="*/ 735352 h 735352"/>
              <a:gd name="connsiteX7" fmla="*/ 0 w 1821416"/>
              <a:gd name="connsiteY7" fmla="*/ 612769 h 735352"/>
              <a:gd name="connsiteX8" fmla="*/ 0 w 1821416"/>
              <a:gd name="connsiteY8" fmla="*/ 122583 h 7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16" h="735352">
                <a:moveTo>
                  <a:pt x="0" y="122583"/>
                </a:moveTo>
                <a:cubicBezTo>
                  <a:pt x="0" y="54882"/>
                  <a:pt x="54882" y="0"/>
                  <a:pt x="122583" y="0"/>
                </a:cubicBezTo>
                <a:lnTo>
                  <a:pt x="1698833" y="0"/>
                </a:lnTo>
                <a:cubicBezTo>
                  <a:pt x="1766534" y="0"/>
                  <a:pt x="1821416" y="54882"/>
                  <a:pt x="1821416" y="122583"/>
                </a:cubicBezTo>
                <a:lnTo>
                  <a:pt x="1821416" y="612769"/>
                </a:lnTo>
                <a:cubicBezTo>
                  <a:pt x="1821416" y="680470"/>
                  <a:pt x="1766534" y="735352"/>
                  <a:pt x="1698833" y="735352"/>
                </a:cubicBezTo>
                <a:lnTo>
                  <a:pt x="122583" y="735352"/>
                </a:lnTo>
                <a:cubicBezTo>
                  <a:pt x="54882" y="735352"/>
                  <a:pt x="0" y="680470"/>
                  <a:pt x="0" y="612769"/>
                </a:cubicBezTo>
                <a:lnTo>
                  <a:pt x="0" y="122583"/>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6863" tIns="96863" rIns="96863" bIns="96863" numCol="1" spcCol="1270" rtlCol="0" anchor="ctr" anchorCtr="0">
            <a:noAutofit/>
          </a:bodyPr>
          <a:lstStyle/>
          <a:p>
            <a:pPr algn="ctr" defTabSz="711182" rtl="0">
              <a:lnSpc>
                <a:spcPct val="90000"/>
              </a:lnSpc>
              <a:spcBef>
                <a:spcPct val="0"/>
              </a:spcBef>
              <a:spcAft>
                <a:spcPct val="35000"/>
              </a:spcAft>
            </a:pPr>
            <a:r>
              <a:rPr lang="es" sz="2000" dirty="0"/>
              <a:t>Informacion Disponible: encuesta y materiales de apoyo</a:t>
            </a:r>
          </a:p>
        </p:txBody>
      </p:sp>
      <p:sp>
        <p:nvSpPr>
          <p:cNvPr id="11" name="Freeform 10"/>
          <p:cNvSpPr/>
          <p:nvPr/>
        </p:nvSpPr>
        <p:spPr>
          <a:xfrm>
            <a:off x="6316299" y="2106735"/>
            <a:ext cx="5639863" cy="594344"/>
          </a:xfrm>
          <a:custGeom>
            <a:avLst/>
            <a:gdLst>
              <a:gd name="connsiteX0" fmla="*/ 0 w 2078084"/>
              <a:gd name="connsiteY0" fmla="*/ 0 h 594344"/>
              <a:gd name="connsiteX1" fmla="*/ 2078084 w 2078084"/>
              <a:gd name="connsiteY1" fmla="*/ 0 h 594344"/>
              <a:gd name="connsiteX2" fmla="*/ 2078084 w 2078084"/>
              <a:gd name="connsiteY2" fmla="*/ 594344 h 594344"/>
              <a:gd name="connsiteX3" fmla="*/ 0 w 2078084"/>
              <a:gd name="connsiteY3" fmla="*/ 594344 h 594344"/>
              <a:gd name="connsiteX4" fmla="*/ 0 w 2078084"/>
              <a:gd name="connsiteY4" fmla="*/ 0 h 59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084" h="594344">
                <a:moveTo>
                  <a:pt x="0" y="0"/>
                </a:moveTo>
                <a:lnTo>
                  <a:pt x="2078084" y="0"/>
                </a:lnTo>
                <a:lnTo>
                  <a:pt x="2078084" y="594344"/>
                </a:lnTo>
                <a:lnTo>
                  <a:pt x="0" y="594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rtlCol="0" anchor="ctr" anchorCtr="0">
            <a:noAutofit/>
          </a:bodyPr>
          <a:lstStyle/>
          <a:p>
            <a:pPr marL="0" lvl="1" defTabSz="711182" rtl="0">
              <a:lnSpc>
                <a:spcPct val="90000"/>
              </a:lnSpc>
              <a:spcBef>
                <a:spcPct val="0"/>
              </a:spcBef>
              <a:spcAft>
                <a:spcPct val="15000"/>
              </a:spcAft>
            </a:pPr>
            <a:r>
              <a:rPr lang="es-HN" sz="2000" dirty="0"/>
              <a:t>D</a:t>
            </a:r>
            <a:r>
              <a:rPr lang="es" sz="2000" dirty="0"/>
              <a:t>esde Enero 2020.  </a:t>
            </a:r>
            <a:endParaRPr lang="es" sz="2000" b="1" dirty="0"/>
          </a:p>
        </p:txBody>
      </p:sp>
      <p:sp>
        <p:nvSpPr>
          <p:cNvPr id="12" name="Bent-Up Arrow 11"/>
          <p:cNvSpPr/>
          <p:nvPr/>
        </p:nvSpPr>
        <p:spPr>
          <a:xfrm rot="5400000">
            <a:off x="4641322" y="3589319"/>
            <a:ext cx="624061" cy="710472"/>
          </a:xfrm>
          <a:prstGeom prst="bentUpArrow">
            <a:avLst>
              <a:gd name="adj1" fmla="val 32840"/>
              <a:gd name="adj2" fmla="val 25000"/>
              <a:gd name="adj3" fmla="val 35780"/>
            </a:avLst>
          </a:prstGeom>
          <a:solidFill>
            <a:schemeClr val="accent1">
              <a:lumMod val="40000"/>
              <a:lumOff val="60000"/>
            </a:schemeClr>
          </a:soli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4325643" y="2863022"/>
            <a:ext cx="2094300" cy="735352"/>
          </a:xfrm>
          <a:custGeom>
            <a:avLst/>
            <a:gdLst>
              <a:gd name="connsiteX0" fmla="*/ 0 w 1821416"/>
              <a:gd name="connsiteY0" fmla="*/ 122583 h 735352"/>
              <a:gd name="connsiteX1" fmla="*/ 122583 w 1821416"/>
              <a:gd name="connsiteY1" fmla="*/ 0 h 735352"/>
              <a:gd name="connsiteX2" fmla="*/ 1698833 w 1821416"/>
              <a:gd name="connsiteY2" fmla="*/ 0 h 735352"/>
              <a:gd name="connsiteX3" fmla="*/ 1821416 w 1821416"/>
              <a:gd name="connsiteY3" fmla="*/ 122583 h 735352"/>
              <a:gd name="connsiteX4" fmla="*/ 1821416 w 1821416"/>
              <a:gd name="connsiteY4" fmla="*/ 612769 h 735352"/>
              <a:gd name="connsiteX5" fmla="*/ 1698833 w 1821416"/>
              <a:gd name="connsiteY5" fmla="*/ 735352 h 735352"/>
              <a:gd name="connsiteX6" fmla="*/ 122583 w 1821416"/>
              <a:gd name="connsiteY6" fmla="*/ 735352 h 735352"/>
              <a:gd name="connsiteX7" fmla="*/ 0 w 1821416"/>
              <a:gd name="connsiteY7" fmla="*/ 612769 h 735352"/>
              <a:gd name="connsiteX8" fmla="*/ 0 w 1821416"/>
              <a:gd name="connsiteY8" fmla="*/ 122583 h 7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16" h="735352">
                <a:moveTo>
                  <a:pt x="0" y="122583"/>
                </a:moveTo>
                <a:cubicBezTo>
                  <a:pt x="0" y="54882"/>
                  <a:pt x="54882" y="0"/>
                  <a:pt x="122583" y="0"/>
                </a:cubicBezTo>
                <a:lnTo>
                  <a:pt x="1698833" y="0"/>
                </a:lnTo>
                <a:cubicBezTo>
                  <a:pt x="1766534" y="0"/>
                  <a:pt x="1821416" y="54882"/>
                  <a:pt x="1821416" y="122583"/>
                </a:cubicBezTo>
                <a:lnTo>
                  <a:pt x="1821416" y="612769"/>
                </a:lnTo>
                <a:cubicBezTo>
                  <a:pt x="1821416" y="680470"/>
                  <a:pt x="1766534" y="735352"/>
                  <a:pt x="1698833" y="735352"/>
                </a:cubicBezTo>
                <a:lnTo>
                  <a:pt x="122583" y="735352"/>
                </a:lnTo>
                <a:cubicBezTo>
                  <a:pt x="54882" y="735352"/>
                  <a:pt x="0" y="680470"/>
                  <a:pt x="0" y="612769"/>
                </a:cubicBezTo>
                <a:lnTo>
                  <a:pt x="0" y="122583"/>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6863" tIns="96863" rIns="96863" bIns="96863" numCol="1" spcCol="1270" rtlCol="0" anchor="ctr" anchorCtr="0">
            <a:noAutofit/>
          </a:bodyPr>
          <a:lstStyle/>
          <a:p>
            <a:pPr algn="ctr" defTabSz="711182" rtl="0">
              <a:lnSpc>
                <a:spcPct val="90000"/>
              </a:lnSpc>
              <a:spcBef>
                <a:spcPct val="0"/>
              </a:spcBef>
              <a:spcAft>
                <a:spcPct val="35000"/>
              </a:spcAft>
            </a:pPr>
            <a:r>
              <a:rPr lang="es" sz="2000" dirty="0"/>
              <a:t>Planificación del proceso nacional</a:t>
            </a:r>
          </a:p>
        </p:txBody>
      </p:sp>
      <p:sp>
        <p:nvSpPr>
          <p:cNvPr id="14" name="Freeform 13"/>
          <p:cNvSpPr/>
          <p:nvPr/>
        </p:nvSpPr>
        <p:spPr>
          <a:xfrm>
            <a:off x="6693270" y="2933151"/>
            <a:ext cx="5395494" cy="594344"/>
          </a:xfrm>
          <a:custGeom>
            <a:avLst/>
            <a:gdLst>
              <a:gd name="connsiteX0" fmla="*/ 0 w 2864505"/>
              <a:gd name="connsiteY0" fmla="*/ 0 h 594344"/>
              <a:gd name="connsiteX1" fmla="*/ 2864505 w 2864505"/>
              <a:gd name="connsiteY1" fmla="*/ 0 h 594344"/>
              <a:gd name="connsiteX2" fmla="*/ 2864505 w 2864505"/>
              <a:gd name="connsiteY2" fmla="*/ 594344 h 594344"/>
              <a:gd name="connsiteX3" fmla="*/ 0 w 2864505"/>
              <a:gd name="connsiteY3" fmla="*/ 594344 h 594344"/>
              <a:gd name="connsiteX4" fmla="*/ 0 w 2864505"/>
              <a:gd name="connsiteY4" fmla="*/ 0 h 59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05" h="594344">
                <a:moveTo>
                  <a:pt x="0" y="0"/>
                </a:moveTo>
                <a:lnTo>
                  <a:pt x="2864505" y="0"/>
                </a:lnTo>
                <a:lnTo>
                  <a:pt x="2864505" y="594344"/>
                </a:lnTo>
                <a:lnTo>
                  <a:pt x="0" y="594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rtlCol="0" anchor="ctr" anchorCtr="0">
            <a:noAutofit/>
          </a:bodyPr>
          <a:lstStyle/>
          <a:p>
            <a:pPr marL="0" lvl="1" defTabSz="711182" rtl="0">
              <a:lnSpc>
                <a:spcPct val="90000"/>
              </a:lnSpc>
              <a:spcBef>
                <a:spcPct val="0"/>
              </a:spcBef>
              <a:spcAft>
                <a:spcPct val="15000"/>
              </a:spcAft>
            </a:pPr>
            <a:r>
              <a:rPr lang="es" sz="2000" dirty="0"/>
              <a:t>Coordinación GWP y Puntos Focales Nacionales.</a:t>
            </a:r>
          </a:p>
        </p:txBody>
      </p:sp>
      <p:sp>
        <p:nvSpPr>
          <p:cNvPr id="15" name="Bent-Up Arrow 14"/>
          <p:cNvSpPr/>
          <p:nvPr/>
        </p:nvSpPr>
        <p:spPr>
          <a:xfrm rot="5400000">
            <a:off x="5729972" y="4415363"/>
            <a:ext cx="624061" cy="710472"/>
          </a:xfrm>
          <a:prstGeom prst="bentUpArrow">
            <a:avLst>
              <a:gd name="adj1" fmla="val 32840"/>
              <a:gd name="adj2" fmla="val 25000"/>
              <a:gd name="adj3" fmla="val 35780"/>
            </a:avLst>
          </a:prstGeom>
          <a:solidFill>
            <a:schemeClr val="accent1">
              <a:lumMod val="40000"/>
              <a:lumOff val="60000"/>
            </a:schemeClr>
          </a:soli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5414293" y="3689066"/>
            <a:ext cx="2094300" cy="735352"/>
          </a:xfrm>
          <a:custGeom>
            <a:avLst/>
            <a:gdLst>
              <a:gd name="connsiteX0" fmla="*/ 0 w 1821416"/>
              <a:gd name="connsiteY0" fmla="*/ 122583 h 735352"/>
              <a:gd name="connsiteX1" fmla="*/ 122583 w 1821416"/>
              <a:gd name="connsiteY1" fmla="*/ 0 h 735352"/>
              <a:gd name="connsiteX2" fmla="*/ 1698833 w 1821416"/>
              <a:gd name="connsiteY2" fmla="*/ 0 h 735352"/>
              <a:gd name="connsiteX3" fmla="*/ 1821416 w 1821416"/>
              <a:gd name="connsiteY3" fmla="*/ 122583 h 735352"/>
              <a:gd name="connsiteX4" fmla="*/ 1821416 w 1821416"/>
              <a:gd name="connsiteY4" fmla="*/ 612769 h 735352"/>
              <a:gd name="connsiteX5" fmla="*/ 1698833 w 1821416"/>
              <a:gd name="connsiteY5" fmla="*/ 735352 h 735352"/>
              <a:gd name="connsiteX6" fmla="*/ 122583 w 1821416"/>
              <a:gd name="connsiteY6" fmla="*/ 735352 h 735352"/>
              <a:gd name="connsiteX7" fmla="*/ 0 w 1821416"/>
              <a:gd name="connsiteY7" fmla="*/ 612769 h 735352"/>
              <a:gd name="connsiteX8" fmla="*/ 0 w 1821416"/>
              <a:gd name="connsiteY8" fmla="*/ 122583 h 7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16" h="735352">
                <a:moveTo>
                  <a:pt x="0" y="122583"/>
                </a:moveTo>
                <a:cubicBezTo>
                  <a:pt x="0" y="54882"/>
                  <a:pt x="54882" y="0"/>
                  <a:pt x="122583" y="0"/>
                </a:cubicBezTo>
                <a:lnTo>
                  <a:pt x="1698833" y="0"/>
                </a:lnTo>
                <a:cubicBezTo>
                  <a:pt x="1766534" y="0"/>
                  <a:pt x="1821416" y="54882"/>
                  <a:pt x="1821416" y="122583"/>
                </a:cubicBezTo>
                <a:lnTo>
                  <a:pt x="1821416" y="612769"/>
                </a:lnTo>
                <a:cubicBezTo>
                  <a:pt x="1821416" y="680470"/>
                  <a:pt x="1766534" y="735352"/>
                  <a:pt x="1698833" y="735352"/>
                </a:cubicBezTo>
                <a:lnTo>
                  <a:pt x="122583" y="735352"/>
                </a:lnTo>
                <a:cubicBezTo>
                  <a:pt x="54882" y="735352"/>
                  <a:pt x="0" y="680470"/>
                  <a:pt x="0" y="612769"/>
                </a:cubicBezTo>
                <a:lnTo>
                  <a:pt x="0" y="122583"/>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6863" tIns="96863" rIns="96863" bIns="96863" numCol="1" spcCol="1270" rtlCol="0" anchor="ctr" anchorCtr="0">
            <a:noAutofit/>
          </a:bodyPr>
          <a:lstStyle/>
          <a:p>
            <a:pPr algn="ctr" defTabSz="711182" rtl="0">
              <a:lnSpc>
                <a:spcPct val="90000"/>
              </a:lnSpc>
              <a:spcBef>
                <a:spcPct val="0"/>
              </a:spcBef>
              <a:spcAft>
                <a:spcPct val="35000"/>
              </a:spcAft>
            </a:pPr>
            <a:r>
              <a:rPr lang="es" sz="2000" dirty="0"/>
              <a:t>Consultas y acuerdo</a:t>
            </a:r>
          </a:p>
        </p:txBody>
      </p:sp>
      <p:sp>
        <p:nvSpPr>
          <p:cNvPr id="17" name="Freeform 16"/>
          <p:cNvSpPr/>
          <p:nvPr/>
        </p:nvSpPr>
        <p:spPr>
          <a:xfrm>
            <a:off x="7728156" y="3759195"/>
            <a:ext cx="4360608" cy="594344"/>
          </a:xfrm>
          <a:custGeom>
            <a:avLst/>
            <a:gdLst>
              <a:gd name="connsiteX0" fmla="*/ 0 w 1823702"/>
              <a:gd name="connsiteY0" fmla="*/ 0 h 594344"/>
              <a:gd name="connsiteX1" fmla="*/ 1823702 w 1823702"/>
              <a:gd name="connsiteY1" fmla="*/ 0 h 594344"/>
              <a:gd name="connsiteX2" fmla="*/ 1823702 w 1823702"/>
              <a:gd name="connsiteY2" fmla="*/ 594344 h 594344"/>
              <a:gd name="connsiteX3" fmla="*/ 0 w 1823702"/>
              <a:gd name="connsiteY3" fmla="*/ 594344 h 594344"/>
              <a:gd name="connsiteX4" fmla="*/ 0 w 1823702"/>
              <a:gd name="connsiteY4" fmla="*/ 0 h 59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702" h="594344">
                <a:moveTo>
                  <a:pt x="0" y="0"/>
                </a:moveTo>
                <a:lnTo>
                  <a:pt x="1823702" y="0"/>
                </a:lnTo>
                <a:lnTo>
                  <a:pt x="1823702" y="594344"/>
                </a:lnTo>
                <a:lnTo>
                  <a:pt x="0" y="594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rtlCol="0" anchor="ctr" anchorCtr="0">
            <a:noAutofit/>
          </a:bodyPr>
          <a:lstStyle/>
          <a:p>
            <a:pPr marL="0" lvl="1" defTabSz="711182" rtl="0">
              <a:lnSpc>
                <a:spcPct val="90000"/>
              </a:lnSpc>
              <a:spcBef>
                <a:spcPct val="0"/>
              </a:spcBef>
              <a:spcAft>
                <a:spcPct val="15000"/>
              </a:spcAft>
            </a:pPr>
            <a:r>
              <a:rPr lang="es-HN" sz="2000" dirty="0"/>
              <a:t>M</a:t>
            </a:r>
            <a:r>
              <a:rPr lang="es" sz="2000" dirty="0"/>
              <a:t>ayo-Agosto 2020</a:t>
            </a:r>
          </a:p>
        </p:txBody>
      </p:sp>
      <p:sp>
        <p:nvSpPr>
          <p:cNvPr id="18" name="Bent-Up Arrow 17"/>
          <p:cNvSpPr/>
          <p:nvPr/>
        </p:nvSpPr>
        <p:spPr>
          <a:xfrm rot="5400000">
            <a:off x="6818622" y="5241406"/>
            <a:ext cx="624061" cy="710472"/>
          </a:xfrm>
          <a:prstGeom prst="bentUpArrow">
            <a:avLst>
              <a:gd name="adj1" fmla="val 32840"/>
              <a:gd name="adj2" fmla="val 25000"/>
              <a:gd name="adj3" fmla="val 35780"/>
            </a:avLst>
          </a:prstGeom>
          <a:solidFill>
            <a:schemeClr val="accent1">
              <a:lumMod val="40000"/>
              <a:lumOff val="60000"/>
            </a:schemeClr>
          </a:solidFill>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6502943" y="4515110"/>
            <a:ext cx="2094300" cy="735352"/>
          </a:xfrm>
          <a:custGeom>
            <a:avLst/>
            <a:gdLst>
              <a:gd name="connsiteX0" fmla="*/ 0 w 1821416"/>
              <a:gd name="connsiteY0" fmla="*/ 122583 h 735352"/>
              <a:gd name="connsiteX1" fmla="*/ 122583 w 1821416"/>
              <a:gd name="connsiteY1" fmla="*/ 0 h 735352"/>
              <a:gd name="connsiteX2" fmla="*/ 1698833 w 1821416"/>
              <a:gd name="connsiteY2" fmla="*/ 0 h 735352"/>
              <a:gd name="connsiteX3" fmla="*/ 1821416 w 1821416"/>
              <a:gd name="connsiteY3" fmla="*/ 122583 h 735352"/>
              <a:gd name="connsiteX4" fmla="*/ 1821416 w 1821416"/>
              <a:gd name="connsiteY4" fmla="*/ 612769 h 735352"/>
              <a:gd name="connsiteX5" fmla="*/ 1698833 w 1821416"/>
              <a:gd name="connsiteY5" fmla="*/ 735352 h 735352"/>
              <a:gd name="connsiteX6" fmla="*/ 122583 w 1821416"/>
              <a:gd name="connsiteY6" fmla="*/ 735352 h 735352"/>
              <a:gd name="connsiteX7" fmla="*/ 0 w 1821416"/>
              <a:gd name="connsiteY7" fmla="*/ 612769 h 735352"/>
              <a:gd name="connsiteX8" fmla="*/ 0 w 1821416"/>
              <a:gd name="connsiteY8" fmla="*/ 122583 h 7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16" h="735352">
                <a:moveTo>
                  <a:pt x="0" y="122583"/>
                </a:moveTo>
                <a:cubicBezTo>
                  <a:pt x="0" y="54882"/>
                  <a:pt x="54882" y="0"/>
                  <a:pt x="122583" y="0"/>
                </a:cubicBezTo>
                <a:lnTo>
                  <a:pt x="1698833" y="0"/>
                </a:lnTo>
                <a:cubicBezTo>
                  <a:pt x="1766534" y="0"/>
                  <a:pt x="1821416" y="54882"/>
                  <a:pt x="1821416" y="122583"/>
                </a:cubicBezTo>
                <a:lnTo>
                  <a:pt x="1821416" y="612769"/>
                </a:lnTo>
                <a:cubicBezTo>
                  <a:pt x="1821416" y="680470"/>
                  <a:pt x="1766534" y="735352"/>
                  <a:pt x="1698833" y="735352"/>
                </a:cubicBezTo>
                <a:lnTo>
                  <a:pt x="122583" y="735352"/>
                </a:lnTo>
                <a:cubicBezTo>
                  <a:pt x="54882" y="735352"/>
                  <a:pt x="0" y="680470"/>
                  <a:pt x="0" y="612769"/>
                </a:cubicBezTo>
                <a:lnTo>
                  <a:pt x="0" y="122583"/>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6863" tIns="96863" rIns="96863" bIns="96863" numCol="1" spcCol="1270" rtlCol="0" anchor="ctr" anchorCtr="0">
            <a:noAutofit/>
          </a:bodyPr>
          <a:lstStyle/>
          <a:p>
            <a:pPr algn="ctr" defTabSz="711182" rtl="0">
              <a:lnSpc>
                <a:spcPct val="90000"/>
              </a:lnSpc>
              <a:spcBef>
                <a:spcPct val="0"/>
              </a:spcBef>
              <a:spcAft>
                <a:spcPct val="35000"/>
              </a:spcAft>
            </a:pPr>
            <a:r>
              <a:rPr lang="es" sz="2000" dirty="0"/>
              <a:t>Presentación</a:t>
            </a:r>
          </a:p>
        </p:txBody>
      </p:sp>
      <p:sp>
        <p:nvSpPr>
          <p:cNvPr id="20" name="Freeform 19"/>
          <p:cNvSpPr/>
          <p:nvPr/>
        </p:nvSpPr>
        <p:spPr>
          <a:xfrm>
            <a:off x="8816455" y="4458562"/>
            <a:ext cx="2733120" cy="721391"/>
          </a:xfrm>
          <a:custGeom>
            <a:avLst/>
            <a:gdLst>
              <a:gd name="connsiteX0" fmla="*/ 0 w 1482521"/>
              <a:gd name="connsiteY0" fmla="*/ 0 h 594344"/>
              <a:gd name="connsiteX1" fmla="*/ 1482521 w 1482521"/>
              <a:gd name="connsiteY1" fmla="*/ 0 h 594344"/>
              <a:gd name="connsiteX2" fmla="*/ 1482521 w 1482521"/>
              <a:gd name="connsiteY2" fmla="*/ 594344 h 594344"/>
              <a:gd name="connsiteX3" fmla="*/ 0 w 1482521"/>
              <a:gd name="connsiteY3" fmla="*/ 594344 h 594344"/>
              <a:gd name="connsiteX4" fmla="*/ 0 w 1482521"/>
              <a:gd name="connsiteY4" fmla="*/ 0 h 594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521" h="594344">
                <a:moveTo>
                  <a:pt x="0" y="0"/>
                </a:moveTo>
                <a:lnTo>
                  <a:pt x="1482521" y="0"/>
                </a:lnTo>
                <a:lnTo>
                  <a:pt x="1482521" y="594344"/>
                </a:lnTo>
                <a:lnTo>
                  <a:pt x="0" y="594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rtlCol="0" anchor="ctr" anchorCtr="0">
            <a:noAutofit/>
          </a:bodyPr>
          <a:lstStyle/>
          <a:p>
            <a:pPr marL="0" lvl="1" defTabSz="711182" rtl="0">
              <a:lnSpc>
                <a:spcPct val="90000"/>
              </a:lnSpc>
              <a:spcBef>
                <a:spcPct val="0"/>
              </a:spcBef>
              <a:spcAft>
                <a:spcPct val="15000"/>
              </a:spcAft>
            </a:pPr>
            <a:r>
              <a:rPr lang="es-HN" sz="2000" b="1" dirty="0"/>
              <a:t>F</a:t>
            </a:r>
            <a:r>
              <a:rPr lang="es" sz="2000" b="1" dirty="0"/>
              <a:t>inales de agosto - 2020</a:t>
            </a:r>
          </a:p>
        </p:txBody>
      </p:sp>
      <p:sp>
        <p:nvSpPr>
          <p:cNvPr id="21" name="Freeform 20"/>
          <p:cNvSpPr/>
          <p:nvPr/>
        </p:nvSpPr>
        <p:spPr>
          <a:xfrm>
            <a:off x="7591593" y="5341154"/>
            <a:ext cx="2094300" cy="735352"/>
          </a:xfrm>
          <a:custGeom>
            <a:avLst/>
            <a:gdLst>
              <a:gd name="connsiteX0" fmla="*/ 0 w 1821416"/>
              <a:gd name="connsiteY0" fmla="*/ 122583 h 735352"/>
              <a:gd name="connsiteX1" fmla="*/ 122583 w 1821416"/>
              <a:gd name="connsiteY1" fmla="*/ 0 h 735352"/>
              <a:gd name="connsiteX2" fmla="*/ 1698833 w 1821416"/>
              <a:gd name="connsiteY2" fmla="*/ 0 h 735352"/>
              <a:gd name="connsiteX3" fmla="*/ 1821416 w 1821416"/>
              <a:gd name="connsiteY3" fmla="*/ 122583 h 735352"/>
              <a:gd name="connsiteX4" fmla="*/ 1821416 w 1821416"/>
              <a:gd name="connsiteY4" fmla="*/ 612769 h 735352"/>
              <a:gd name="connsiteX5" fmla="*/ 1698833 w 1821416"/>
              <a:gd name="connsiteY5" fmla="*/ 735352 h 735352"/>
              <a:gd name="connsiteX6" fmla="*/ 122583 w 1821416"/>
              <a:gd name="connsiteY6" fmla="*/ 735352 h 735352"/>
              <a:gd name="connsiteX7" fmla="*/ 0 w 1821416"/>
              <a:gd name="connsiteY7" fmla="*/ 612769 h 735352"/>
              <a:gd name="connsiteX8" fmla="*/ 0 w 1821416"/>
              <a:gd name="connsiteY8" fmla="*/ 122583 h 7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1416" h="735352">
                <a:moveTo>
                  <a:pt x="0" y="122583"/>
                </a:moveTo>
                <a:cubicBezTo>
                  <a:pt x="0" y="54882"/>
                  <a:pt x="54882" y="0"/>
                  <a:pt x="122583" y="0"/>
                </a:cubicBezTo>
                <a:lnTo>
                  <a:pt x="1698833" y="0"/>
                </a:lnTo>
                <a:cubicBezTo>
                  <a:pt x="1766534" y="0"/>
                  <a:pt x="1821416" y="54882"/>
                  <a:pt x="1821416" y="122583"/>
                </a:cubicBezTo>
                <a:lnTo>
                  <a:pt x="1821416" y="612769"/>
                </a:lnTo>
                <a:cubicBezTo>
                  <a:pt x="1821416" y="680470"/>
                  <a:pt x="1766534" y="735352"/>
                  <a:pt x="1698833" y="735352"/>
                </a:cubicBezTo>
                <a:lnTo>
                  <a:pt x="122583" y="735352"/>
                </a:lnTo>
                <a:cubicBezTo>
                  <a:pt x="54882" y="735352"/>
                  <a:pt x="0" y="680470"/>
                  <a:pt x="0" y="612769"/>
                </a:cubicBezTo>
                <a:lnTo>
                  <a:pt x="0" y="122583"/>
                </a:lnTo>
                <a:close/>
              </a:path>
            </a:pathLst>
          </a:custGeom>
          <a:solidFill>
            <a:srgbClr val="00B0F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96863" tIns="96863" rIns="96863" bIns="96863" numCol="1" spcCol="1270" rtlCol="0" anchor="ctr" anchorCtr="0">
            <a:noAutofit/>
          </a:bodyPr>
          <a:lstStyle/>
          <a:p>
            <a:pPr algn="ctr" defTabSz="711182" rtl="0">
              <a:lnSpc>
                <a:spcPct val="90000"/>
              </a:lnSpc>
              <a:spcBef>
                <a:spcPct val="0"/>
              </a:spcBef>
              <a:spcAft>
                <a:spcPct val="35000"/>
              </a:spcAft>
            </a:pPr>
            <a:r>
              <a:rPr lang="es" sz="2000" dirty="0"/>
              <a:t>Seguimiento</a:t>
            </a:r>
          </a:p>
        </p:txBody>
      </p:sp>
      <p:pic>
        <p:nvPicPr>
          <p:cNvPr id="23" name="Pictur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825247"/>
            <a:ext cx="4492412" cy="1974496"/>
          </a:xfrm>
          <a:prstGeom prst="rect">
            <a:avLst/>
          </a:prstGeom>
        </p:spPr>
      </p:pic>
    </p:spTree>
    <p:custDataLst>
      <p:tags r:id="rId1"/>
    </p:custDataLst>
    <p:extLst>
      <p:ext uri="{BB962C8B-B14F-4D97-AF65-F5344CB8AC3E}">
        <p14:creationId xmlns:p14="http://schemas.microsoft.com/office/powerpoint/2010/main" val="443354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nodeType="afterEffect">
                                  <p:stCondLst>
                                    <p:cond delay="1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11" grpId="0"/>
      <p:bldP spid="13" grpId="0" animBg="1"/>
      <p:bldP spid="14" grpId="0"/>
      <p:bldP spid="16" grpId="0" animBg="1"/>
      <p:bldP spid="17" grpId="0"/>
      <p:bldP spid="19" grpId="0" animBg="1"/>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04" y="228599"/>
            <a:ext cx="10203084" cy="1325563"/>
          </a:xfrm>
        </p:spPr>
        <p:txBody>
          <a:bodyPr rtlCol="0">
            <a:normAutofit/>
          </a:bodyPr>
          <a:lstStyle/>
          <a:p>
            <a:pPr algn="ctr" rtl="0"/>
            <a:r>
              <a:rPr lang="es" sz="3600" dirty="0">
                <a:solidFill>
                  <a:srgbClr val="00B050"/>
                </a:solidFill>
                <a:latin typeface="Arial" panose="020B0604020202020204" pitchFamily="34" charset="0"/>
                <a:cs typeface="Arial" panose="020B0604020202020204" pitchFamily="34" charset="0"/>
              </a:rPr>
              <a:t>Apoyo nacional y regional 2020</a:t>
            </a:r>
            <a:br>
              <a:rPr lang="es" sz="3600" dirty="0">
                <a:solidFill>
                  <a:srgbClr val="00B050"/>
                </a:solidFill>
                <a:latin typeface="Arial" panose="020B0604020202020204" pitchFamily="34" charset="0"/>
                <a:cs typeface="Arial" panose="020B0604020202020204" pitchFamily="34" charset="0"/>
              </a:rPr>
            </a:br>
            <a:r>
              <a:rPr lang="es-HN" sz="2800" dirty="0">
                <a:solidFill>
                  <a:srgbClr val="00B050"/>
                </a:solidFill>
                <a:latin typeface="Arial" panose="020B0604020202020204" pitchFamily="34" charset="0"/>
                <a:cs typeface="Arial" panose="020B0604020202020204" pitchFamily="34" charset="0"/>
              </a:rPr>
              <a:t>de parte de ONU Ambiente - GWP</a:t>
            </a:r>
            <a:endParaRPr lang="en-US" sz="3600"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12516" y="1554162"/>
            <a:ext cx="7281387" cy="4766905"/>
          </a:xfrm>
        </p:spPr>
        <p:txBody>
          <a:bodyPr rtlCol="0">
            <a:normAutofit/>
          </a:bodyPr>
          <a:lstStyle/>
          <a:p>
            <a:pPr lvl="0"/>
            <a:r>
              <a:rPr lang="es-ES" dirty="0">
                <a:solidFill>
                  <a:srgbClr val="002060"/>
                </a:solidFill>
                <a:latin typeface="Arial" panose="020B0604020202020204" pitchFamily="34" charset="0"/>
                <a:cs typeface="Arial" panose="020B0604020202020204" pitchFamily="34" charset="0"/>
              </a:rPr>
              <a:t>Disponible apoyo técnico/financiero para al menos 60 países que consiste</a:t>
            </a:r>
            <a:r>
              <a:rPr lang="es-ES" dirty="0">
                <a:solidFill>
                  <a:srgbClr val="002060"/>
                </a:solidFill>
              </a:rPr>
              <a:t>:</a:t>
            </a:r>
            <a:endParaRPr lang="es-HN" dirty="0">
              <a:solidFill>
                <a:srgbClr val="002060"/>
              </a:solidFill>
            </a:endParaRPr>
          </a:p>
          <a:p>
            <a:pPr lvl="1">
              <a:buFont typeface="Wingdings" panose="05000000000000000000" pitchFamily="2" charset="2"/>
              <a:buChar char="ü"/>
            </a:pPr>
            <a:r>
              <a:rPr lang="es-ES" sz="2800" dirty="0">
                <a:solidFill>
                  <a:schemeClr val="accent5">
                    <a:lumMod val="75000"/>
                  </a:schemeClr>
                </a:solidFill>
              </a:rPr>
              <a:t>Facilitación de los </a:t>
            </a:r>
            <a:r>
              <a:rPr lang="es-ES" sz="2800" b="1" dirty="0">
                <a:solidFill>
                  <a:schemeClr val="accent5">
                    <a:lumMod val="75000"/>
                  </a:schemeClr>
                </a:solidFill>
              </a:rPr>
              <a:t>instrumentos</a:t>
            </a:r>
            <a:r>
              <a:rPr lang="es-ES" sz="2800" dirty="0">
                <a:solidFill>
                  <a:schemeClr val="accent5">
                    <a:lumMod val="75000"/>
                  </a:schemeClr>
                </a:solidFill>
              </a:rPr>
              <a:t> necesarios para el proceso de evaluación.</a:t>
            </a:r>
            <a:endParaRPr lang="es-HN" sz="3200" dirty="0">
              <a:solidFill>
                <a:schemeClr val="accent5">
                  <a:lumMod val="75000"/>
                </a:schemeClr>
              </a:solidFill>
            </a:endParaRPr>
          </a:p>
          <a:p>
            <a:pPr lvl="1">
              <a:buFont typeface="Wingdings" panose="05000000000000000000" pitchFamily="2" charset="2"/>
              <a:buChar char="ü"/>
            </a:pPr>
            <a:r>
              <a:rPr lang="es-ES" sz="2800" b="1" dirty="0">
                <a:solidFill>
                  <a:schemeClr val="accent5">
                    <a:lumMod val="75000"/>
                  </a:schemeClr>
                </a:solidFill>
              </a:rPr>
              <a:t>Asesoría técnica </a:t>
            </a:r>
            <a:r>
              <a:rPr lang="es-ES" sz="2800" dirty="0">
                <a:solidFill>
                  <a:schemeClr val="accent5">
                    <a:lumMod val="75000"/>
                  </a:schemeClr>
                </a:solidFill>
              </a:rPr>
              <a:t>de GWP para el proceso.</a:t>
            </a:r>
            <a:endParaRPr lang="es-HN" sz="3200" dirty="0">
              <a:solidFill>
                <a:schemeClr val="accent5">
                  <a:lumMod val="75000"/>
                </a:schemeClr>
              </a:solidFill>
            </a:endParaRPr>
          </a:p>
          <a:p>
            <a:pPr lvl="2"/>
            <a:r>
              <a:rPr lang="es-ES" sz="2300" dirty="0"/>
              <a:t>Contratación de facilitador</a:t>
            </a:r>
            <a:endParaRPr lang="es-HN" sz="2300" dirty="0"/>
          </a:p>
          <a:p>
            <a:pPr lvl="2"/>
            <a:r>
              <a:rPr lang="es-ES" sz="2300" dirty="0"/>
              <a:t>Capacitación virtual a equipo de trabajo</a:t>
            </a:r>
            <a:endParaRPr lang="es-HN" sz="2300" dirty="0"/>
          </a:p>
          <a:p>
            <a:pPr lvl="2"/>
            <a:r>
              <a:rPr lang="es-ES" sz="2300" dirty="0"/>
              <a:t>Medios de consulta (talleres, reuniones, consultas virtuales</a:t>
            </a:r>
          </a:p>
          <a:p>
            <a:pPr lvl="2"/>
            <a:r>
              <a:rPr lang="es-ES" sz="2300" dirty="0"/>
              <a:t>Otros gastos relevantes</a:t>
            </a:r>
            <a:endParaRPr lang="es-HN" sz="23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1062" y="2999123"/>
            <a:ext cx="3662973" cy="3093346"/>
          </a:xfrm>
          <a:prstGeom prst="rect">
            <a:avLst/>
          </a:prstGeom>
        </p:spPr>
      </p:pic>
    </p:spTree>
    <p:custDataLst>
      <p:tags r:id="rId1"/>
    </p:custDataLst>
    <p:extLst>
      <p:ext uri="{BB962C8B-B14F-4D97-AF65-F5344CB8AC3E}">
        <p14:creationId xmlns:p14="http://schemas.microsoft.com/office/powerpoint/2010/main" val="395945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1463"/>
            <a:ext cx="10123488" cy="796925"/>
          </a:xfrm>
          <a:prstGeom prst="rect">
            <a:avLst/>
          </a:prstGeom>
        </p:spPr>
        <p:txBody>
          <a:bodyPr rtlCol="0"/>
          <a:lstStyle/>
          <a:p>
            <a:pPr rtl="0"/>
            <a:r>
              <a:rPr lang="es-HN" sz="4000" b="1" dirty="0">
                <a:solidFill>
                  <a:srgbClr val="00B050"/>
                </a:solidFill>
                <a:cs typeface="Arial" panose="020B0604020202020204" pitchFamily="34" charset="0"/>
              </a:rPr>
              <a:t>Para más información</a:t>
            </a:r>
            <a:endParaRPr lang="en-US" sz="4800" b="1" dirty="0">
              <a:solidFill>
                <a:srgbClr val="00B050"/>
              </a:solidFill>
              <a:cs typeface="Arial" panose="020B0604020202020204" pitchFamily="34" charset="0"/>
            </a:endParaRPr>
          </a:p>
        </p:txBody>
      </p:sp>
      <p:sp>
        <p:nvSpPr>
          <p:cNvPr id="8" name="Rectangle 7"/>
          <p:cNvSpPr/>
          <p:nvPr/>
        </p:nvSpPr>
        <p:spPr>
          <a:xfrm>
            <a:off x="429756" y="1304606"/>
            <a:ext cx="6325885" cy="3254224"/>
          </a:xfrm>
          <a:prstGeom prst="rect">
            <a:avLst/>
          </a:prstGeom>
        </p:spPr>
        <p:txBody>
          <a:bodyPr wrap="square" rtlCol="0">
            <a:spAutoFit/>
          </a:bodyPr>
          <a:lstStyle/>
          <a:p>
            <a:pPr marL="228594" indent="-228594">
              <a:lnSpc>
                <a:spcPct val="90000"/>
              </a:lnSpc>
              <a:spcBef>
                <a:spcPts val="1000"/>
              </a:spcBef>
              <a:buFont typeface="Arial" panose="020B0604020202020204" pitchFamily="34" charset="0"/>
              <a:buChar char="•"/>
            </a:pPr>
            <a:r>
              <a:rPr lang="es-ES" sz="2600" dirty="0">
                <a:solidFill>
                  <a:srgbClr val="002060"/>
                </a:solidFill>
                <a:cs typeface="Arial" panose="020B0604020202020204" pitchFamily="34" charset="0"/>
              </a:rPr>
              <a:t>Portal de la GIRH: </a:t>
            </a:r>
            <a:r>
              <a:rPr lang="es-ES" sz="2600" dirty="0">
                <a:solidFill>
                  <a:srgbClr val="002060"/>
                </a:solidFill>
                <a:cs typeface="Arial" panose="020B0604020202020204" pitchFamily="34" charset="0"/>
                <a:hlinkClick r:id="rId4"/>
              </a:rPr>
              <a:t>http://iwrmdataportal.unepdhi.org</a:t>
            </a:r>
            <a:endParaRPr lang="es-ES" sz="2600" dirty="0">
              <a:solidFill>
                <a:srgbClr val="002060"/>
              </a:solidFill>
              <a:cs typeface="Arial" panose="020B0604020202020204" pitchFamily="34" charset="0"/>
            </a:endParaRPr>
          </a:p>
          <a:p>
            <a:pPr marL="228594" indent="-228594">
              <a:lnSpc>
                <a:spcPct val="90000"/>
              </a:lnSpc>
              <a:spcBef>
                <a:spcPts val="1000"/>
              </a:spcBef>
              <a:buFont typeface="Arial" panose="020B0604020202020204" pitchFamily="34" charset="0"/>
              <a:buChar char="•"/>
            </a:pPr>
            <a:endParaRPr lang="es-ES" sz="2600" dirty="0">
              <a:solidFill>
                <a:srgbClr val="002060"/>
              </a:solidFill>
              <a:cs typeface="Arial" panose="020B0604020202020204" pitchFamily="34" charset="0"/>
            </a:endParaRPr>
          </a:p>
          <a:p>
            <a:pPr marL="228594" indent="-228594">
              <a:lnSpc>
                <a:spcPct val="90000"/>
              </a:lnSpc>
              <a:spcBef>
                <a:spcPts val="1000"/>
              </a:spcBef>
              <a:buFont typeface="Arial" panose="020B0604020202020204" pitchFamily="34" charset="0"/>
              <a:buChar char="•"/>
            </a:pPr>
            <a:r>
              <a:rPr lang="es-ES" sz="2600" dirty="0">
                <a:solidFill>
                  <a:srgbClr val="002060"/>
                </a:solidFill>
                <a:cs typeface="Arial" panose="020B0604020202020204" pitchFamily="34" charset="0"/>
              </a:rPr>
              <a:t>Página de GWP:  </a:t>
            </a:r>
          </a:p>
          <a:p>
            <a:pPr>
              <a:lnSpc>
                <a:spcPct val="90000"/>
              </a:lnSpc>
              <a:spcBef>
                <a:spcPts val="1000"/>
              </a:spcBef>
            </a:pPr>
            <a:r>
              <a:rPr lang="es-ES" sz="2600" dirty="0">
                <a:solidFill>
                  <a:srgbClr val="002060"/>
                </a:solidFill>
                <a:cs typeface="Arial" panose="020B0604020202020204" pitchFamily="34" charset="0"/>
                <a:hlinkClick r:id="rId5"/>
              </a:rPr>
              <a:t>https://www.gwp.org/es/GWP-Sud-America/</a:t>
            </a:r>
            <a:endParaRPr lang="es-ES" sz="2600" dirty="0">
              <a:solidFill>
                <a:srgbClr val="002060"/>
              </a:solidFill>
              <a:cs typeface="Arial" panose="020B0604020202020204" pitchFamily="34" charset="0"/>
            </a:endParaRPr>
          </a:p>
          <a:p>
            <a:pPr>
              <a:lnSpc>
                <a:spcPct val="90000"/>
              </a:lnSpc>
              <a:spcBef>
                <a:spcPts val="1000"/>
              </a:spcBef>
            </a:pPr>
            <a:endParaRPr lang="es-ES" sz="2600" dirty="0">
              <a:solidFill>
                <a:srgbClr val="002060"/>
              </a:solidFill>
              <a:cs typeface="Arial" panose="020B0604020202020204" pitchFamily="34" charset="0"/>
            </a:endParaRPr>
          </a:p>
          <a:p>
            <a:pPr marL="228594" indent="-228594" rtl="0">
              <a:lnSpc>
                <a:spcPct val="90000"/>
              </a:lnSpc>
              <a:spcBef>
                <a:spcPts val="1000"/>
              </a:spcBef>
              <a:buFont typeface="Arial" panose="020B0604020202020204" pitchFamily="34" charset="0"/>
              <a:buChar char="•"/>
            </a:pPr>
            <a:endParaRPr lang="es" sz="2600" dirty="0">
              <a:solidFill>
                <a:srgbClr val="002060"/>
              </a:solidFill>
              <a:cs typeface="Arial" panose="020B0604020202020204" pitchFamily="34" charset="0"/>
            </a:endParaRPr>
          </a:p>
        </p:txBody>
      </p:sp>
      <p:pic>
        <p:nvPicPr>
          <p:cNvPr id="6" name="Picture 10"/>
          <p:cNvPicPr>
            <a:picLocks noChangeAspect="1"/>
          </p:cNvPicPr>
          <p:nvPr/>
        </p:nvPicPr>
        <p:blipFill>
          <a:blip r:embed="rId6" cstate="email">
            <a:alphaModFix amt="85000"/>
            <a:extLst>
              <a:ext uri="{28A0092B-C50C-407E-A947-70E740481C1C}">
                <a14:useLocalDpi xmlns:a14="http://schemas.microsoft.com/office/drawing/2010/main"/>
              </a:ext>
            </a:extLst>
          </a:blip>
          <a:stretch>
            <a:fillRect/>
          </a:stretch>
        </p:blipFill>
        <p:spPr>
          <a:xfrm rot="460068">
            <a:off x="6484675" y="108450"/>
            <a:ext cx="4316613" cy="3481187"/>
          </a:xfrm>
          <a:prstGeom prst="rect">
            <a:avLst/>
          </a:prstGeom>
        </p:spPr>
      </p:pic>
      <p:pic>
        <p:nvPicPr>
          <p:cNvPr id="7" name="Picture 9"/>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513534" y="3618365"/>
            <a:ext cx="5277666" cy="2983486"/>
          </a:xfrm>
          <a:prstGeom prst="rect">
            <a:avLst/>
          </a:prstGeom>
        </p:spPr>
      </p:pic>
      <p:pic>
        <p:nvPicPr>
          <p:cNvPr id="3" name="Imagen 2">
            <a:extLst>
              <a:ext uri="{FF2B5EF4-FFF2-40B4-BE49-F238E27FC236}">
                <a16:creationId xmlns:a16="http://schemas.microsoft.com/office/drawing/2014/main" id="{BEF3710D-DB6E-460D-8B7A-7ED25F2F8A71}"/>
              </a:ext>
            </a:extLst>
          </p:cNvPr>
          <p:cNvPicPr>
            <a:picLocks noChangeAspect="1"/>
          </p:cNvPicPr>
          <p:nvPr/>
        </p:nvPicPr>
        <p:blipFill rotWithShape="1">
          <a:blip r:embed="rId8"/>
          <a:srcRect l="16631" r="16959"/>
          <a:stretch/>
        </p:blipFill>
        <p:spPr>
          <a:xfrm>
            <a:off x="6839419" y="2931718"/>
            <a:ext cx="4872968" cy="3592969"/>
          </a:xfrm>
          <a:prstGeom prst="rect">
            <a:avLst/>
          </a:prstGeom>
        </p:spPr>
      </p:pic>
    </p:spTree>
    <p:custDataLst>
      <p:tags r:id="rId1"/>
    </p:custDataLst>
    <p:extLst>
      <p:ext uri="{BB962C8B-B14F-4D97-AF65-F5344CB8AC3E}">
        <p14:creationId xmlns:p14="http://schemas.microsoft.com/office/powerpoint/2010/main" val="19323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DD49BC-FF27-E645-93BF-570061AB1C63}"/>
              </a:ext>
            </a:extLst>
          </p:cNvPr>
          <p:cNvGrpSpPr/>
          <p:nvPr/>
        </p:nvGrpSpPr>
        <p:grpSpPr>
          <a:xfrm>
            <a:off x="6388559" y="701749"/>
            <a:ext cx="5038950" cy="5167421"/>
            <a:chOff x="7894458" y="271689"/>
            <a:chExt cx="3720716" cy="3663799"/>
          </a:xfrm>
        </p:grpSpPr>
        <p:pic>
          <p:nvPicPr>
            <p:cNvPr id="16" name="Picture 15" descr="E_INVERTED SDG goals_icons-individual-cmyk-0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5861" y="1393014"/>
              <a:ext cx="1627031" cy="1627031"/>
            </a:xfrm>
            <a:prstGeom prst="rect">
              <a:avLst/>
            </a:prstGeom>
          </p:spPr>
        </p:pic>
        <p:pic>
          <p:nvPicPr>
            <p:cNvPr id="19" name="Picture 18" descr="SDG Wheel_Transparent-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4458" y="271689"/>
              <a:ext cx="3720716" cy="3663799"/>
            </a:xfrm>
            <a:prstGeom prst="rect">
              <a:avLst/>
            </a:prstGeom>
            <a:noFill/>
            <a:ln>
              <a:noFill/>
            </a:ln>
          </p:spPr>
        </p:pic>
      </p:grpSp>
      <p:sp>
        <p:nvSpPr>
          <p:cNvPr id="18" name="TextBox 17"/>
          <p:cNvSpPr txBox="1"/>
          <p:nvPr/>
        </p:nvSpPr>
        <p:spPr>
          <a:xfrm>
            <a:off x="1032130" y="1372747"/>
            <a:ext cx="6172801" cy="1287675"/>
          </a:xfrm>
          <a:prstGeom prst="rect">
            <a:avLst/>
          </a:prstGeom>
          <a:noFill/>
        </p:spPr>
        <p:txBody>
          <a:bodyPr wrap="square" lIns="56023" tIns="28011" rIns="56023" bIns="28011" rtlCol="0">
            <a:spAutoFit/>
          </a:bodyPr>
          <a:lstStyle>
            <a:defPPr>
              <a:defRPr lang="en-US"/>
            </a:defPPr>
            <a:lvl1pPr>
              <a:defRPr sz="2400">
                <a:solidFill>
                  <a:srgbClr val="139CCD"/>
                </a:solidFill>
                <a:latin typeface="Bebas Neue"/>
                <a:cs typeface="Bebas Neue"/>
              </a:defRPr>
            </a:lvl1pPr>
          </a:lstStyle>
          <a:p>
            <a:r>
              <a:rPr lang="en-GB" sz="8000" b="1" dirty="0">
                <a:solidFill>
                  <a:schemeClr val="tx1">
                    <a:lumMod val="85000"/>
                    <a:lumOff val="15000"/>
                  </a:schemeClr>
                </a:solidFill>
                <a:latin typeface="+mn-lt"/>
              </a:rPr>
              <a:t>¡Gracias!</a:t>
            </a:r>
          </a:p>
        </p:txBody>
      </p:sp>
      <p:sp>
        <p:nvSpPr>
          <p:cNvPr id="3" name="Rectángulo 2">
            <a:extLst>
              <a:ext uri="{FF2B5EF4-FFF2-40B4-BE49-F238E27FC236}">
                <a16:creationId xmlns:a16="http://schemas.microsoft.com/office/drawing/2014/main" id="{12E7E22E-41DF-409A-A293-635F2A8EBA9D}"/>
              </a:ext>
            </a:extLst>
          </p:cNvPr>
          <p:cNvSpPr/>
          <p:nvPr/>
        </p:nvSpPr>
        <p:spPr>
          <a:xfrm>
            <a:off x="885124" y="3163909"/>
            <a:ext cx="6096000" cy="1384995"/>
          </a:xfrm>
          <a:prstGeom prst="rect">
            <a:avLst/>
          </a:prstGeom>
        </p:spPr>
        <p:txBody>
          <a:bodyPr>
            <a:spAutoFit/>
          </a:bodyPr>
          <a:lstStyle/>
          <a:p>
            <a:r>
              <a:rPr lang="es-HN" sz="1400" b="1" cap="all" dirty="0">
                <a:solidFill>
                  <a:srgbClr val="333333"/>
                </a:solidFill>
                <a:latin typeface="Lato"/>
              </a:rPr>
              <a:t>CONTACTO</a:t>
            </a:r>
          </a:p>
          <a:p>
            <a:r>
              <a:rPr lang="es-HN" sz="1400" b="1" dirty="0">
                <a:solidFill>
                  <a:srgbClr val="666666"/>
                </a:solidFill>
                <a:latin typeface="Lato"/>
              </a:rPr>
              <a:t>GWP Sudamérica </a:t>
            </a:r>
          </a:p>
          <a:p>
            <a:r>
              <a:rPr lang="es-HN" sz="1400" b="1" dirty="0">
                <a:solidFill>
                  <a:srgbClr val="666666"/>
                </a:solidFill>
                <a:latin typeface="Lato"/>
              </a:rPr>
              <a:t>Dirección: Benito Nardone 2310,  CP 11300</a:t>
            </a:r>
          </a:p>
          <a:p>
            <a:r>
              <a:rPr lang="es-HN" sz="1400" b="1" dirty="0">
                <a:solidFill>
                  <a:srgbClr val="666666"/>
                </a:solidFill>
                <a:latin typeface="Lato"/>
              </a:rPr>
              <a:t>Montevideo, Uruguay</a:t>
            </a:r>
          </a:p>
          <a:p>
            <a:r>
              <a:rPr lang="es-HN" sz="1400" b="1" dirty="0">
                <a:solidFill>
                  <a:srgbClr val="666666"/>
                </a:solidFill>
                <a:latin typeface="Lato"/>
              </a:rPr>
              <a:t>Tel: +598 2710 0122</a:t>
            </a:r>
          </a:p>
          <a:p>
            <a:r>
              <a:rPr lang="es-HN" sz="1400" b="1" dirty="0">
                <a:solidFill>
                  <a:srgbClr val="666666"/>
                </a:solidFill>
                <a:latin typeface="Lato"/>
              </a:rPr>
              <a:t>E-mail: </a:t>
            </a:r>
            <a:r>
              <a:rPr lang="es-HN" sz="1400" b="1" dirty="0">
                <a:solidFill>
                  <a:srgbClr val="BE8238"/>
                </a:solidFill>
                <a:latin typeface="Lato"/>
                <a:hlinkClick r:id="rId5" tooltip="comunicaciones@gwpsudamerica.org"/>
              </a:rPr>
              <a:t>corina.piaggio@gwpsudamerica.org</a:t>
            </a:r>
            <a:endParaRPr lang="es-HN" sz="1400" b="1" i="0" dirty="0">
              <a:solidFill>
                <a:srgbClr val="666666"/>
              </a:solidFill>
              <a:effectLst/>
              <a:latin typeface="Lato"/>
            </a:endParaRPr>
          </a:p>
        </p:txBody>
      </p:sp>
      <p:sp>
        <p:nvSpPr>
          <p:cNvPr id="4" name="Marcador de contenido 3">
            <a:extLst>
              <a:ext uri="{FF2B5EF4-FFF2-40B4-BE49-F238E27FC236}">
                <a16:creationId xmlns:a16="http://schemas.microsoft.com/office/drawing/2014/main" id="{8E9B60C0-D2BF-46D0-BC8D-6D54CCDC0BBD}"/>
              </a:ext>
            </a:extLst>
          </p:cNvPr>
          <p:cNvSpPr>
            <a:spLocks noGrp="1"/>
          </p:cNvSpPr>
          <p:nvPr>
            <p:ph idx="1"/>
          </p:nvPr>
        </p:nvSpPr>
        <p:spPr/>
        <p:txBody>
          <a:bodyPr/>
          <a:lstStyle/>
          <a:p>
            <a:endParaRPr lang="es-HN" dirty="0"/>
          </a:p>
        </p:txBody>
      </p:sp>
    </p:spTree>
    <p:extLst>
      <p:ext uri="{BB962C8B-B14F-4D97-AF65-F5344CB8AC3E}">
        <p14:creationId xmlns:p14="http://schemas.microsoft.com/office/powerpoint/2010/main" val="358103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C3591A-FDA2-4547-AA64-00565006C086}"/>
              </a:ext>
            </a:extLst>
          </p:cNvPr>
          <p:cNvSpPr>
            <a:spLocks noGrp="1"/>
          </p:cNvSpPr>
          <p:nvPr>
            <p:ph type="body" sz="quarter" idx="17"/>
          </p:nvPr>
        </p:nvSpPr>
        <p:spPr/>
        <p:txBody>
          <a:bodyPr/>
          <a:lstStyle/>
          <a:p>
            <a:r>
              <a:rPr lang="en-US" b="1" dirty="0"/>
              <a:t>¿</a:t>
            </a:r>
            <a:r>
              <a:rPr lang="en-US" b="1" dirty="0" err="1"/>
              <a:t>Qué</a:t>
            </a:r>
            <a:r>
              <a:rPr lang="en-US" b="1" dirty="0"/>
              <a:t> es GWP?</a:t>
            </a:r>
          </a:p>
          <a:p>
            <a:endParaRPr lang="en-US" dirty="0"/>
          </a:p>
        </p:txBody>
      </p:sp>
      <p:pic>
        <p:nvPicPr>
          <p:cNvPr id="3" name="Picture 2">
            <a:extLst>
              <a:ext uri="{FF2B5EF4-FFF2-40B4-BE49-F238E27FC236}">
                <a16:creationId xmlns:a16="http://schemas.microsoft.com/office/drawing/2014/main" id="{A4569CCB-78FB-4520-AE09-C76B08DCA83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966" b="20143"/>
          <a:stretch/>
        </p:blipFill>
        <p:spPr>
          <a:xfrm>
            <a:off x="0" y="1259745"/>
            <a:ext cx="9637486" cy="5297714"/>
          </a:xfrm>
          <a:prstGeom prst="roundRect">
            <a:avLst>
              <a:gd name="adj" fmla="val 8594"/>
            </a:avLst>
          </a:prstGeom>
          <a:solidFill>
            <a:srgbClr val="FFFFFF">
              <a:shade val="85000"/>
            </a:srgbClr>
          </a:solidFill>
          <a:ln>
            <a:noFill/>
          </a:ln>
          <a:effectLst/>
        </p:spPr>
      </p:pic>
      <p:sp>
        <p:nvSpPr>
          <p:cNvPr id="4" name="Rectangle: Rounded Corners 3">
            <a:extLst>
              <a:ext uri="{FF2B5EF4-FFF2-40B4-BE49-F238E27FC236}">
                <a16:creationId xmlns:a16="http://schemas.microsoft.com/office/drawing/2014/main" id="{F2A01C2A-5C25-44D9-AF2D-1214E3353B06}"/>
              </a:ext>
            </a:extLst>
          </p:cNvPr>
          <p:cNvSpPr/>
          <p:nvPr/>
        </p:nvSpPr>
        <p:spPr>
          <a:xfrm>
            <a:off x="8345555" y="4206382"/>
            <a:ext cx="3399270" cy="2131647"/>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eaLnBrk="0" hangingPunct="0">
              <a:spcBef>
                <a:spcPct val="20000"/>
              </a:spcBef>
            </a:pPr>
            <a:r>
              <a:rPr lang="es-HN" sz="1700" kern="0" dirty="0"/>
              <a:t>A nivel mundial, GWP está constituida por:</a:t>
            </a:r>
          </a:p>
          <a:p>
            <a:pPr marL="285750" lvl="0" indent="-285750" eaLnBrk="0" hangingPunct="0">
              <a:spcBef>
                <a:spcPct val="20000"/>
              </a:spcBef>
              <a:buFont typeface="Wingdings" panose="05000000000000000000" pitchFamily="2" charset="2"/>
              <a:buChar char="ü"/>
            </a:pPr>
            <a:r>
              <a:rPr lang="es-HN" b="1" kern="0" dirty="0"/>
              <a:t>13 Asociaciones Regionales </a:t>
            </a:r>
          </a:p>
          <a:p>
            <a:pPr marL="285750" lvl="0" indent="-285750" eaLnBrk="0" hangingPunct="0">
              <a:spcBef>
                <a:spcPct val="20000"/>
              </a:spcBef>
              <a:buFont typeface="Wingdings" panose="05000000000000000000" pitchFamily="2" charset="2"/>
              <a:buChar char="ü"/>
            </a:pPr>
            <a:r>
              <a:rPr lang="es-HN" b="1" kern="0" dirty="0"/>
              <a:t>62 Asociaciones Nacionales</a:t>
            </a:r>
          </a:p>
          <a:p>
            <a:pPr marL="742950" lvl="1" indent="-285750" algn="ctr" eaLnBrk="0" hangingPunct="0">
              <a:spcBef>
                <a:spcPct val="20000"/>
              </a:spcBef>
              <a:buFont typeface="Calibri" panose="020F0502020204030204" pitchFamily="34" charset="0"/>
              <a:buChar char="→"/>
            </a:pPr>
            <a:r>
              <a:rPr lang="es-HN" sz="2000" b="1" kern="0" dirty="0">
                <a:solidFill>
                  <a:srgbClr val="00B050"/>
                </a:solidFill>
              </a:rPr>
              <a:t>3,600+ miembros </a:t>
            </a:r>
            <a:r>
              <a:rPr lang="es-HN" kern="0" dirty="0"/>
              <a:t>en el 183 países</a:t>
            </a:r>
          </a:p>
        </p:txBody>
      </p:sp>
      <p:sp>
        <p:nvSpPr>
          <p:cNvPr id="5" name="Rectangle: Rounded Corners 4">
            <a:extLst>
              <a:ext uri="{FF2B5EF4-FFF2-40B4-BE49-F238E27FC236}">
                <a16:creationId xmlns:a16="http://schemas.microsoft.com/office/drawing/2014/main" id="{98ED7E7A-BACD-4CED-ABFF-D9D24AEE5578}"/>
              </a:ext>
            </a:extLst>
          </p:cNvPr>
          <p:cNvSpPr/>
          <p:nvPr/>
        </p:nvSpPr>
        <p:spPr>
          <a:xfrm>
            <a:off x="8313781" y="1903745"/>
            <a:ext cx="3462819" cy="165151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
            </a:pPr>
            <a:r>
              <a:rPr lang="en-US" sz="1700" dirty="0"/>
              <a:t>GWP </a:t>
            </a:r>
            <a:r>
              <a:rPr lang="en-US" sz="1700" dirty="0" err="1"/>
              <a:t>es</a:t>
            </a:r>
            <a:r>
              <a:rPr lang="en-US" sz="1700" dirty="0"/>
              <a:t> </a:t>
            </a:r>
            <a:r>
              <a:rPr lang="es-ES" sz="1700" dirty="0"/>
              <a:t>una </a:t>
            </a:r>
            <a:r>
              <a:rPr lang="es-ES" sz="1700" b="1" dirty="0"/>
              <a:t>red internacional</a:t>
            </a:r>
            <a:r>
              <a:rPr lang="es-ES" sz="1700" dirty="0"/>
              <a:t> </a:t>
            </a:r>
            <a:r>
              <a:rPr lang="es-ES" sz="1700" b="1" dirty="0"/>
              <a:t>con actividades e influencia a nivel regional y nacional.</a:t>
            </a:r>
          </a:p>
          <a:p>
            <a:pPr marL="285750" indent="-285750">
              <a:buFont typeface="Wingdings" panose="05000000000000000000" pitchFamily="2" charset="2"/>
              <a:buChar char="§"/>
            </a:pPr>
            <a:endParaRPr lang="es-ES" sz="600" b="1" dirty="0"/>
          </a:p>
          <a:p>
            <a:pPr marL="285750" indent="-285750">
              <a:buFont typeface="Wingdings" panose="05000000000000000000" pitchFamily="2" charset="2"/>
              <a:buChar char="§"/>
            </a:pPr>
            <a:r>
              <a:rPr lang="es-HN" sz="1700" kern="0" dirty="0"/>
              <a:t>GWP fue </a:t>
            </a:r>
            <a:r>
              <a:rPr lang="es-HN" sz="1700" b="1" kern="0" dirty="0"/>
              <a:t>establecida en 1996 para fomentar la GIRH. </a:t>
            </a:r>
          </a:p>
        </p:txBody>
      </p:sp>
      <p:sp>
        <p:nvSpPr>
          <p:cNvPr id="6" name="Callout: Line 5">
            <a:extLst>
              <a:ext uri="{FF2B5EF4-FFF2-40B4-BE49-F238E27FC236}">
                <a16:creationId xmlns:a16="http://schemas.microsoft.com/office/drawing/2014/main" id="{1DD8BA11-3CAC-4B73-85F1-14EA4CB3BC2E}"/>
              </a:ext>
            </a:extLst>
          </p:cNvPr>
          <p:cNvSpPr/>
          <p:nvPr/>
        </p:nvSpPr>
        <p:spPr>
          <a:xfrm>
            <a:off x="889841" y="2752694"/>
            <a:ext cx="2314839" cy="668970"/>
          </a:xfrm>
          <a:prstGeom prst="borderCallout1">
            <a:avLst>
              <a:gd name="adj1" fmla="val 111856"/>
              <a:gd name="adj2" fmla="val 48520"/>
              <a:gd name="adj3" fmla="val 338376"/>
              <a:gd name="adj4" fmla="val 447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700" b="1" dirty="0"/>
              <a:t>GWP SAM</a:t>
            </a:r>
            <a:r>
              <a:rPr lang="es-419" sz="1700" b="1" dirty="0"/>
              <a:t>: mas de 300 miembros en la región. </a:t>
            </a:r>
            <a:r>
              <a:rPr lang="es-ES" sz="1700" dirty="0"/>
              <a:t> </a:t>
            </a:r>
            <a:endParaRPr lang="en-US" dirty="0"/>
          </a:p>
        </p:txBody>
      </p:sp>
    </p:spTree>
    <p:extLst>
      <p:ext uri="{BB962C8B-B14F-4D97-AF65-F5344CB8AC3E}">
        <p14:creationId xmlns:p14="http://schemas.microsoft.com/office/powerpoint/2010/main" val="266061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E19EAF77-E130-481D-A091-017DD5540D5E}"/>
              </a:ext>
            </a:extLst>
          </p:cNvPr>
          <p:cNvSpPr>
            <a:spLocks noGrp="1"/>
          </p:cNvSpPr>
          <p:nvPr>
            <p:ph idx="1"/>
          </p:nvPr>
        </p:nvSpPr>
        <p:spPr>
          <a:xfrm>
            <a:off x="4379474" y="1250259"/>
            <a:ext cx="5991368" cy="4905945"/>
          </a:xfrm>
        </p:spPr>
        <p:txBody>
          <a:bodyPr/>
          <a:lstStyle/>
          <a:p>
            <a:pPr marL="0" lvl="0" indent="0">
              <a:buNone/>
            </a:pPr>
            <a:endParaRPr lang="es-ES" sz="2400" b="1" dirty="0"/>
          </a:p>
          <a:p>
            <a:pPr lvl="0"/>
            <a:r>
              <a:rPr lang="es-ES" sz="2400" b="1" dirty="0">
                <a:solidFill>
                  <a:srgbClr val="00B050"/>
                </a:solidFill>
              </a:rPr>
              <a:t>Visión:</a:t>
            </a:r>
            <a:r>
              <a:rPr lang="es-ES" sz="2400" b="1" dirty="0"/>
              <a:t> </a:t>
            </a:r>
            <a:r>
              <a:rPr lang="es-ES" sz="2400" dirty="0"/>
              <a:t>un mundo con seguridad hídrica</a:t>
            </a:r>
          </a:p>
          <a:p>
            <a:pPr lvl="0"/>
            <a:r>
              <a:rPr lang="es-ES" sz="2400" b="1" dirty="0">
                <a:solidFill>
                  <a:srgbClr val="00B050"/>
                </a:solidFill>
              </a:rPr>
              <a:t>Misión:</a:t>
            </a:r>
            <a:r>
              <a:rPr lang="es-ES" sz="2400" b="1" dirty="0"/>
              <a:t> </a:t>
            </a:r>
            <a:r>
              <a:rPr lang="es-ES" sz="2400" dirty="0"/>
              <a:t>Promover la gobernabilidad y gestión de los recursos hídricos para un desarrollo sostenible y equitativo</a:t>
            </a:r>
          </a:p>
          <a:p>
            <a:pPr lvl="0"/>
            <a:r>
              <a:rPr lang="es-ES" sz="2400" b="1" dirty="0">
                <a:solidFill>
                  <a:srgbClr val="00B050"/>
                </a:solidFill>
              </a:rPr>
              <a:t>Nuestra ambición</a:t>
            </a:r>
            <a:r>
              <a:rPr lang="es-ES" sz="2400" dirty="0">
                <a:solidFill>
                  <a:srgbClr val="00B050"/>
                </a:solidFill>
              </a:rPr>
              <a:t>: </a:t>
            </a:r>
            <a:r>
              <a:rPr lang="es-ES" sz="2400" dirty="0"/>
              <a:t>fomentar el cambio sistémico, a través del cambio de comportamiento y el liderazgo, integrado en los procesos de desarrollo más amplios =&gt; </a:t>
            </a:r>
            <a:r>
              <a:rPr lang="es-ES" sz="2400" b="1" dirty="0"/>
              <a:t>Gestión Integrada de los Recursos Hídricos</a:t>
            </a:r>
          </a:p>
        </p:txBody>
      </p:sp>
      <p:sp>
        <p:nvSpPr>
          <p:cNvPr id="7" name="Marcador de texto 1">
            <a:extLst>
              <a:ext uri="{FF2B5EF4-FFF2-40B4-BE49-F238E27FC236}">
                <a16:creationId xmlns:a16="http://schemas.microsoft.com/office/drawing/2014/main" id="{F40D7286-2C5F-403B-946F-1179F6664523}"/>
              </a:ext>
            </a:extLst>
          </p:cNvPr>
          <p:cNvSpPr>
            <a:spLocks noGrp="1"/>
          </p:cNvSpPr>
          <p:nvPr>
            <p:ph type="body" sz="quarter" idx="17"/>
          </p:nvPr>
        </p:nvSpPr>
        <p:spPr>
          <a:xfrm>
            <a:off x="1849294" y="231646"/>
            <a:ext cx="7449665" cy="1123073"/>
          </a:xfrm>
        </p:spPr>
        <p:txBody>
          <a:bodyPr/>
          <a:lstStyle/>
          <a:p>
            <a:r>
              <a:rPr lang="es-MX" dirty="0"/>
              <a:t>Estrategia de GWP 2020-2025</a:t>
            </a:r>
          </a:p>
        </p:txBody>
      </p:sp>
      <p:pic>
        <p:nvPicPr>
          <p:cNvPr id="8" name="Imagen 7">
            <a:extLst>
              <a:ext uri="{FF2B5EF4-FFF2-40B4-BE49-F238E27FC236}">
                <a16:creationId xmlns:a16="http://schemas.microsoft.com/office/drawing/2014/main" id="{6756B583-4016-44D5-A82F-8DA9779D047D}"/>
              </a:ext>
            </a:extLst>
          </p:cNvPr>
          <p:cNvPicPr>
            <a:picLocks noChangeAspect="1"/>
          </p:cNvPicPr>
          <p:nvPr/>
        </p:nvPicPr>
        <p:blipFill rotWithShape="1">
          <a:blip r:embed="rId2"/>
          <a:srcRect l="33834" t="18370" r="35833" b="6667"/>
          <a:stretch/>
        </p:blipFill>
        <p:spPr>
          <a:xfrm>
            <a:off x="428661" y="1027420"/>
            <a:ext cx="3845533" cy="5345714"/>
          </a:xfrm>
          <a:prstGeom prst="rect">
            <a:avLst/>
          </a:prstGeom>
        </p:spPr>
      </p:pic>
    </p:spTree>
    <p:extLst>
      <p:ext uri="{BB962C8B-B14F-4D97-AF65-F5344CB8AC3E}">
        <p14:creationId xmlns:p14="http://schemas.microsoft.com/office/powerpoint/2010/main" val="125114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ard 3">
            <a:extLst>
              <a:ext uri="{FF2B5EF4-FFF2-40B4-BE49-F238E27FC236}">
                <a16:creationId xmlns:a16="http://schemas.microsoft.com/office/drawing/2014/main" id="{E817390A-A3BA-4CAB-B26C-EE38B8756382}"/>
              </a:ext>
            </a:extLst>
          </p:cNvPr>
          <p:cNvSpPr/>
          <p:nvPr/>
        </p:nvSpPr>
        <p:spPr>
          <a:xfrm>
            <a:off x="367553" y="288472"/>
            <a:ext cx="7285975" cy="841081"/>
          </a:xfrm>
          <a:prstGeom prst="flowChartPunchedCar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800" b="1" dirty="0"/>
              <a:t>Áreas de impacto: enfoque programático</a:t>
            </a:r>
            <a:endParaRPr lang="en-US" sz="2800" b="1" dirty="0"/>
          </a:p>
        </p:txBody>
      </p:sp>
      <p:sp>
        <p:nvSpPr>
          <p:cNvPr id="6" name="Rectángulo 5">
            <a:extLst>
              <a:ext uri="{FF2B5EF4-FFF2-40B4-BE49-F238E27FC236}">
                <a16:creationId xmlns:a16="http://schemas.microsoft.com/office/drawing/2014/main" id="{D1FA51BA-B402-48FB-8518-E3AF53512354}"/>
              </a:ext>
            </a:extLst>
          </p:cNvPr>
          <p:cNvSpPr/>
          <p:nvPr/>
        </p:nvSpPr>
        <p:spPr>
          <a:xfrm>
            <a:off x="984852" y="4033263"/>
            <a:ext cx="2558288" cy="2169825"/>
          </a:xfrm>
          <a:prstGeom prst="rect">
            <a:avLst/>
          </a:prstGeom>
        </p:spPr>
        <p:txBody>
          <a:bodyPr wrap="square">
            <a:spAutoFit/>
          </a:bodyPr>
          <a:lstStyle/>
          <a:p>
            <a:pPr algn="ctr"/>
            <a:r>
              <a:rPr lang="es-ES" sz="2100" dirty="0">
                <a:solidFill>
                  <a:prstClr val="black"/>
                </a:solidFill>
              </a:rPr>
              <a:t>Los Objetivos de Desarrollo Sostenible</a:t>
            </a:r>
          </a:p>
          <a:p>
            <a:pPr algn="ctr"/>
            <a:r>
              <a:rPr lang="es-AR" dirty="0">
                <a:solidFill>
                  <a:srgbClr val="00B050"/>
                </a:solidFill>
              </a:rPr>
              <a:t>DAMOS SOLUCIONES EN MATERIA DE AGUA A LOS DESAFÍOS DEL DESARROLLO</a:t>
            </a:r>
            <a:endParaRPr lang="en-US" dirty="0">
              <a:solidFill>
                <a:srgbClr val="00B050"/>
              </a:solidFill>
            </a:endParaRPr>
          </a:p>
          <a:p>
            <a:pPr algn="ctr"/>
            <a:endParaRPr lang="es-ES" sz="2100" dirty="0">
              <a:solidFill>
                <a:prstClr val="black"/>
              </a:solidFill>
            </a:endParaRPr>
          </a:p>
        </p:txBody>
      </p:sp>
      <p:pic>
        <p:nvPicPr>
          <p:cNvPr id="7" name="Picture 5">
            <a:extLst>
              <a:ext uri="{FF2B5EF4-FFF2-40B4-BE49-F238E27FC236}">
                <a16:creationId xmlns:a16="http://schemas.microsoft.com/office/drawing/2014/main" id="{7E2CDDB1-4A7D-43F5-B1D8-8577E4A2A228}"/>
              </a:ext>
            </a:extLst>
          </p:cNvPr>
          <p:cNvPicPr>
            <a:picLocks noChangeAspect="1"/>
          </p:cNvPicPr>
          <p:nvPr/>
        </p:nvPicPr>
        <p:blipFill>
          <a:blip r:embed="rId2"/>
          <a:stretch>
            <a:fillRect/>
          </a:stretch>
        </p:blipFill>
        <p:spPr>
          <a:xfrm>
            <a:off x="983255" y="1328133"/>
            <a:ext cx="2558288" cy="2546328"/>
          </a:xfrm>
          <a:prstGeom prst="rect">
            <a:avLst/>
          </a:prstGeom>
        </p:spPr>
      </p:pic>
      <p:pic>
        <p:nvPicPr>
          <p:cNvPr id="8" name="Picture 8">
            <a:extLst>
              <a:ext uri="{FF2B5EF4-FFF2-40B4-BE49-F238E27FC236}">
                <a16:creationId xmlns:a16="http://schemas.microsoft.com/office/drawing/2014/main" id="{E5D015E3-C7CE-43B2-90E6-6A5CB1A8C6B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083" y="1340983"/>
            <a:ext cx="2533478" cy="25334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a:extLst>
              <a:ext uri="{FF2B5EF4-FFF2-40B4-BE49-F238E27FC236}">
                <a16:creationId xmlns:a16="http://schemas.microsoft.com/office/drawing/2014/main" id="{6224C85B-39EF-4B4E-AE71-84FB3028A58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2533" y="1340983"/>
            <a:ext cx="2533478" cy="25334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1">
            <a:extLst>
              <a:ext uri="{FF2B5EF4-FFF2-40B4-BE49-F238E27FC236}">
                <a16:creationId xmlns:a16="http://schemas.microsoft.com/office/drawing/2014/main" id="{BC752817-7BB5-4840-943D-D9CB09FB30F1}"/>
              </a:ext>
            </a:extLst>
          </p:cNvPr>
          <p:cNvSpPr/>
          <p:nvPr/>
        </p:nvSpPr>
        <p:spPr>
          <a:xfrm>
            <a:off x="4124680" y="4033263"/>
            <a:ext cx="2533478" cy="1846659"/>
          </a:xfrm>
          <a:prstGeom prst="rect">
            <a:avLst/>
          </a:prstGeom>
        </p:spPr>
        <p:txBody>
          <a:bodyPr wrap="square">
            <a:spAutoFit/>
          </a:bodyPr>
          <a:lstStyle/>
          <a:p>
            <a:pPr algn="ctr"/>
            <a:r>
              <a:rPr lang="es-ES" sz="2100" dirty="0">
                <a:solidFill>
                  <a:prstClr val="black"/>
                </a:solidFill>
              </a:rPr>
              <a:t>Resiliencia climática</a:t>
            </a:r>
          </a:p>
          <a:p>
            <a:pPr algn="ctr"/>
            <a:r>
              <a:rPr lang="es-AR" dirty="0">
                <a:solidFill>
                  <a:srgbClr val="00B050"/>
                </a:solidFill>
              </a:rPr>
              <a:t>CATALIZAR EL DESARROLLO DE LA RESILIENCIA CLIMÁTICA</a:t>
            </a:r>
          </a:p>
          <a:p>
            <a:pPr algn="ctr"/>
            <a:r>
              <a:rPr lang="es-AR" sz="1400" dirty="0">
                <a:solidFill>
                  <a:srgbClr val="00B050"/>
                </a:solidFill>
              </a:rPr>
              <a:t>(Gobernabilidad y GIRH)</a:t>
            </a:r>
            <a:endParaRPr lang="en-US" sz="1400" dirty="0">
              <a:solidFill>
                <a:srgbClr val="00B050"/>
              </a:solidFill>
            </a:endParaRPr>
          </a:p>
          <a:p>
            <a:pPr algn="ctr"/>
            <a:endParaRPr lang="es-ES" sz="2100" dirty="0">
              <a:solidFill>
                <a:prstClr val="black"/>
              </a:solidFill>
            </a:endParaRPr>
          </a:p>
        </p:txBody>
      </p:sp>
      <p:sp>
        <p:nvSpPr>
          <p:cNvPr id="11" name="Rectángulo 1">
            <a:extLst>
              <a:ext uri="{FF2B5EF4-FFF2-40B4-BE49-F238E27FC236}">
                <a16:creationId xmlns:a16="http://schemas.microsoft.com/office/drawing/2014/main" id="{D86F4C39-E678-47C3-BE53-C73675005B2C}"/>
              </a:ext>
            </a:extLst>
          </p:cNvPr>
          <p:cNvSpPr/>
          <p:nvPr/>
        </p:nvSpPr>
        <p:spPr>
          <a:xfrm>
            <a:off x="7342534" y="4033263"/>
            <a:ext cx="2533478" cy="1892826"/>
          </a:xfrm>
          <a:prstGeom prst="rect">
            <a:avLst/>
          </a:prstGeom>
        </p:spPr>
        <p:txBody>
          <a:bodyPr wrap="square">
            <a:spAutoFit/>
          </a:bodyPr>
          <a:lstStyle/>
          <a:p>
            <a:pPr algn="ctr"/>
            <a:r>
              <a:rPr lang="es-ES" sz="2100" dirty="0">
                <a:solidFill>
                  <a:prstClr val="black"/>
                </a:solidFill>
              </a:rPr>
              <a:t>Cooperación para la gestión de aguas transfronterizas</a:t>
            </a:r>
          </a:p>
          <a:p>
            <a:pPr algn="ctr"/>
            <a:r>
              <a:rPr lang="es-AR" dirty="0">
                <a:solidFill>
                  <a:srgbClr val="00B050"/>
                </a:solidFill>
              </a:rPr>
              <a:t>MEJORAR LA COOPERACIÓN TRANSFRONTERIZA</a:t>
            </a:r>
            <a:endParaRPr lang="en-US" dirty="0">
              <a:solidFill>
                <a:srgbClr val="00B050"/>
              </a:solidFill>
            </a:endParaRPr>
          </a:p>
        </p:txBody>
      </p:sp>
    </p:spTree>
    <p:extLst>
      <p:ext uri="{BB962C8B-B14F-4D97-AF65-F5344CB8AC3E}">
        <p14:creationId xmlns:p14="http://schemas.microsoft.com/office/powerpoint/2010/main" val="2401121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002743"/>
            <a:ext cx="12192000" cy="5855257"/>
          </a:xfrm>
          <a:prstGeom prst="rect">
            <a:avLst/>
          </a:prstGeom>
        </p:spPr>
      </p:pic>
      <p:grpSp>
        <p:nvGrpSpPr>
          <p:cNvPr id="67" name="Group 66"/>
          <p:cNvGrpSpPr/>
          <p:nvPr/>
        </p:nvGrpSpPr>
        <p:grpSpPr>
          <a:xfrm>
            <a:off x="6134739" y="1996022"/>
            <a:ext cx="1619283" cy="1400869"/>
            <a:chOff x="8572593" y="-980223"/>
            <a:chExt cx="1619282" cy="1400869"/>
          </a:xfrm>
        </p:grpSpPr>
        <p:sp>
          <p:nvSpPr>
            <p:cNvPr id="83" name="Hexagon 82"/>
            <p:cNvSpPr/>
            <p:nvPr/>
          </p:nvSpPr>
          <p:spPr>
            <a:xfrm>
              <a:off x="8572593" y="-980223"/>
              <a:ext cx="1619282" cy="1400869"/>
            </a:xfrm>
            <a:prstGeom prst="hexagon">
              <a:avLst>
                <a:gd name="adj" fmla="val 28570"/>
                <a:gd name="vf" fmla="val 115470"/>
              </a:avLst>
            </a:prstGeom>
            <a:solidFill>
              <a:schemeClr val="bg1">
                <a:alpha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4" name="Hexagon 4"/>
            <p:cNvSpPr/>
            <p:nvPr/>
          </p:nvSpPr>
          <p:spPr>
            <a:xfrm>
              <a:off x="8840943" y="-748069"/>
              <a:ext cx="1082582" cy="936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rtlCol="0" anchor="ctr" anchorCtr="0">
              <a:noAutofit/>
            </a:bodyPr>
            <a:lstStyle/>
            <a:p>
              <a:pPr algn="ctr" defTabSz="800080" rtl="0">
                <a:lnSpc>
                  <a:spcPct val="90000"/>
                </a:lnSpc>
                <a:spcBef>
                  <a:spcPct val="0"/>
                </a:spcBef>
                <a:spcAft>
                  <a:spcPct val="35000"/>
                </a:spcAft>
              </a:pPr>
              <a:r>
                <a:rPr lang="es" sz="1600" u="sng" dirty="0">
                  <a:solidFill>
                    <a:srgbClr val="002060"/>
                  </a:solidFill>
                </a:rPr>
                <a:t>6.5</a:t>
              </a:r>
              <a:br>
                <a:rPr lang="fr-CH" dirty="0">
                  <a:solidFill>
                    <a:srgbClr val="002060"/>
                  </a:solidFill>
                </a:rPr>
              </a:br>
              <a:r>
                <a:rPr lang="es" sz="1600" dirty="0">
                  <a:solidFill>
                    <a:srgbClr val="002060"/>
                  </a:solidFill>
                </a:rPr>
                <a:t>Gestión de los recursos hídricos</a:t>
              </a:r>
              <a:endParaRPr lang="en-GB" sz="1600" dirty="0">
                <a:solidFill>
                  <a:srgbClr val="002060"/>
                </a:solidFill>
              </a:endParaRPr>
            </a:p>
          </p:txBody>
        </p:sp>
      </p:grpSp>
      <p:grpSp>
        <p:nvGrpSpPr>
          <p:cNvPr id="2" name="Group 1"/>
          <p:cNvGrpSpPr/>
          <p:nvPr/>
        </p:nvGrpSpPr>
        <p:grpSpPr>
          <a:xfrm>
            <a:off x="4658575" y="2794585"/>
            <a:ext cx="4571611" cy="3963199"/>
            <a:chOff x="3132890" y="2986518"/>
            <a:chExt cx="4571611" cy="3963199"/>
          </a:xfrm>
        </p:grpSpPr>
        <p:grpSp>
          <p:nvGrpSpPr>
            <p:cNvPr id="66" name="Group 65"/>
            <p:cNvGrpSpPr/>
            <p:nvPr/>
          </p:nvGrpSpPr>
          <p:grpSpPr>
            <a:xfrm>
              <a:off x="3132890" y="2986518"/>
              <a:ext cx="1619282" cy="1400869"/>
              <a:chOff x="7261547" y="-270234"/>
              <a:chExt cx="1619282" cy="1400869"/>
            </a:xfrm>
          </p:grpSpPr>
          <p:sp>
            <p:nvSpPr>
              <p:cNvPr id="85" name="Hexagon 84"/>
              <p:cNvSpPr/>
              <p:nvPr/>
            </p:nvSpPr>
            <p:spPr>
              <a:xfrm>
                <a:off x="7261547" y="-270234"/>
                <a:ext cx="1619282" cy="1400869"/>
              </a:xfrm>
              <a:prstGeom prst="hexagon">
                <a:avLst>
                  <a:gd name="adj" fmla="val 28570"/>
                  <a:gd name="vf" fmla="val 115470"/>
                </a:avLst>
              </a:prstGeom>
              <a:solidFill>
                <a:schemeClr val="bg1">
                  <a:alpha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6" name="Hexagon 4"/>
              <p:cNvSpPr/>
              <p:nvPr/>
            </p:nvSpPr>
            <p:spPr>
              <a:xfrm>
                <a:off x="7441566" y="-21950"/>
                <a:ext cx="1296145" cy="936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rtlCol="0" anchor="ctr" anchorCtr="0">
                <a:noAutofit/>
              </a:bodyPr>
              <a:lstStyle/>
              <a:p>
                <a:pPr algn="ctr" defTabSz="800080" rtl="0">
                  <a:lnSpc>
                    <a:spcPct val="90000"/>
                  </a:lnSpc>
                  <a:spcBef>
                    <a:spcPct val="0"/>
                  </a:spcBef>
                  <a:spcAft>
                    <a:spcPct val="35000"/>
                  </a:spcAft>
                </a:pPr>
                <a:r>
                  <a:rPr lang="es" sz="1600" u="sng" dirty="0">
                    <a:solidFill>
                      <a:srgbClr val="002060"/>
                    </a:solidFill>
                  </a:rPr>
                  <a:t>6.4</a:t>
                </a:r>
                <a:r>
                  <a:rPr lang="es" sz="1600" dirty="0">
                    <a:solidFill>
                      <a:srgbClr val="002060"/>
                    </a:solidFill>
                  </a:rPr>
                  <a:t> </a:t>
                </a:r>
                <a:br>
                  <a:rPr lang="fr-CH" dirty="0">
                    <a:solidFill>
                      <a:srgbClr val="002060"/>
                    </a:solidFill>
                  </a:rPr>
                </a:br>
                <a:r>
                  <a:rPr lang="es" sz="1600" dirty="0">
                    <a:solidFill>
                      <a:srgbClr val="002060"/>
                    </a:solidFill>
                  </a:rPr>
                  <a:t>Uso de los recursos hídricos y escasez de agua</a:t>
                </a:r>
                <a:endParaRPr lang="en-GB" sz="1600" dirty="0">
                  <a:solidFill>
                    <a:srgbClr val="002060"/>
                  </a:solidFill>
                </a:endParaRPr>
              </a:p>
            </p:txBody>
          </p:sp>
        </p:grpSp>
        <p:grpSp>
          <p:nvGrpSpPr>
            <p:cNvPr id="68" name="Group 67"/>
            <p:cNvGrpSpPr/>
            <p:nvPr/>
          </p:nvGrpSpPr>
          <p:grpSpPr>
            <a:xfrm>
              <a:off x="3132890" y="4698123"/>
              <a:ext cx="1619282" cy="1400869"/>
              <a:chOff x="7261547" y="1454795"/>
              <a:chExt cx="1619282" cy="1400869"/>
            </a:xfrm>
          </p:grpSpPr>
          <p:sp>
            <p:nvSpPr>
              <p:cNvPr id="81" name="Hexagon 80"/>
              <p:cNvSpPr/>
              <p:nvPr/>
            </p:nvSpPr>
            <p:spPr>
              <a:xfrm>
                <a:off x="7261547" y="1454795"/>
                <a:ext cx="1619282" cy="1400869"/>
              </a:xfrm>
              <a:prstGeom prst="hexagon">
                <a:avLst>
                  <a:gd name="adj" fmla="val 28570"/>
                  <a:gd name="vf" fmla="val 115470"/>
                </a:avLst>
              </a:prstGeom>
              <a:solidFill>
                <a:schemeClr val="bg1">
                  <a:alpha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2" name="Hexagon 4"/>
              <p:cNvSpPr/>
              <p:nvPr/>
            </p:nvSpPr>
            <p:spPr>
              <a:xfrm>
                <a:off x="7529897" y="1667303"/>
                <a:ext cx="1082582" cy="936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rtlCol="0" anchor="ctr" anchorCtr="0">
                <a:noAutofit/>
              </a:bodyPr>
              <a:lstStyle/>
              <a:p>
                <a:pPr algn="ctr" defTabSz="800080" rtl="0">
                  <a:lnSpc>
                    <a:spcPct val="90000"/>
                  </a:lnSpc>
                  <a:spcBef>
                    <a:spcPct val="0"/>
                  </a:spcBef>
                  <a:spcAft>
                    <a:spcPct val="35000"/>
                  </a:spcAft>
                </a:pPr>
                <a:r>
                  <a:rPr lang="es" sz="1600" u="sng" dirty="0">
                    <a:solidFill>
                      <a:srgbClr val="002060"/>
                    </a:solidFill>
                  </a:rPr>
                  <a:t>6.3</a:t>
                </a:r>
                <a:r>
                  <a:rPr lang="es" sz="1600" dirty="0">
                    <a:solidFill>
                      <a:srgbClr val="002060"/>
                    </a:solidFill>
                  </a:rPr>
                  <a:t> </a:t>
                </a:r>
                <a:br>
                  <a:rPr lang="fr-CH" sz="1600" dirty="0">
                    <a:solidFill>
                      <a:srgbClr val="002060"/>
                    </a:solidFill>
                  </a:rPr>
                </a:br>
                <a:r>
                  <a:rPr lang="es" sz="1600" dirty="0">
                    <a:solidFill>
                      <a:srgbClr val="002060"/>
                    </a:solidFill>
                  </a:rPr>
                  <a:t>Aguas residuales y calidad del agua</a:t>
                </a:r>
                <a:endParaRPr lang="en-GB" sz="1600" dirty="0">
                  <a:solidFill>
                    <a:srgbClr val="002060"/>
                  </a:solidFill>
                </a:endParaRPr>
              </a:p>
            </p:txBody>
          </p:sp>
        </p:grpSp>
        <p:grpSp>
          <p:nvGrpSpPr>
            <p:cNvPr id="69" name="Group 68"/>
            <p:cNvGrpSpPr/>
            <p:nvPr/>
          </p:nvGrpSpPr>
          <p:grpSpPr>
            <a:xfrm>
              <a:off x="6085219" y="2986518"/>
              <a:ext cx="1619282" cy="1400869"/>
              <a:chOff x="9841640" y="-268306"/>
              <a:chExt cx="1619282" cy="1400869"/>
            </a:xfrm>
          </p:grpSpPr>
          <p:sp>
            <p:nvSpPr>
              <p:cNvPr id="79" name="Hexagon 78"/>
              <p:cNvSpPr/>
              <p:nvPr/>
            </p:nvSpPr>
            <p:spPr>
              <a:xfrm>
                <a:off x="9841640" y="-268306"/>
                <a:ext cx="1619282" cy="1400869"/>
              </a:xfrm>
              <a:prstGeom prst="hexagon">
                <a:avLst>
                  <a:gd name="adj" fmla="val 28570"/>
                  <a:gd name="vf" fmla="val 115470"/>
                </a:avLst>
              </a:prstGeom>
              <a:solidFill>
                <a:schemeClr val="bg1">
                  <a:alpha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0" name="Hexagon 4"/>
              <p:cNvSpPr/>
              <p:nvPr/>
            </p:nvSpPr>
            <p:spPr>
              <a:xfrm>
                <a:off x="10109990" y="-36152"/>
                <a:ext cx="1082582" cy="936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rtlCol="0" anchor="ctr" anchorCtr="0">
                <a:noAutofit/>
              </a:bodyPr>
              <a:lstStyle/>
              <a:p>
                <a:pPr algn="ctr" defTabSz="800080" rtl="0">
                  <a:lnSpc>
                    <a:spcPct val="90000"/>
                  </a:lnSpc>
                  <a:spcBef>
                    <a:spcPct val="0"/>
                  </a:spcBef>
                  <a:spcAft>
                    <a:spcPct val="35000"/>
                  </a:spcAft>
                </a:pPr>
                <a:r>
                  <a:rPr lang="es" sz="1600" u="sng" dirty="0">
                    <a:solidFill>
                      <a:srgbClr val="002060"/>
                    </a:solidFill>
                  </a:rPr>
                  <a:t>6.6</a:t>
                </a:r>
                <a:r>
                  <a:rPr lang="es" sz="1600" dirty="0">
                    <a:solidFill>
                      <a:srgbClr val="002060"/>
                    </a:solidFill>
                  </a:rPr>
                  <a:t> </a:t>
                </a:r>
                <a:br>
                  <a:rPr lang="fr-CH" sz="1600" dirty="0">
                    <a:solidFill>
                      <a:srgbClr val="002060"/>
                    </a:solidFill>
                  </a:rPr>
                </a:br>
                <a:r>
                  <a:rPr lang="es" sz="1600" dirty="0">
                    <a:solidFill>
                      <a:srgbClr val="002060"/>
                    </a:solidFill>
                  </a:rPr>
                  <a:t>Ecosistemas</a:t>
                </a:r>
                <a:endParaRPr lang="en-GB" sz="1600" dirty="0">
                  <a:solidFill>
                    <a:srgbClr val="002060"/>
                  </a:solidFill>
                </a:endParaRPr>
              </a:p>
            </p:txBody>
          </p:sp>
        </p:grpSp>
        <p:grpSp>
          <p:nvGrpSpPr>
            <p:cNvPr id="70" name="Group 69"/>
            <p:cNvGrpSpPr/>
            <p:nvPr/>
          </p:nvGrpSpPr>
          <p:grpSpPr>
            <a:xfrm>
              <a:off x="6085219" y="4698123"/>
              <a:ext cx="1619282" cy="1400869"/>
              <a:chOff x="9841640" y="1453831"/>
              <a:chExt cx="1619282" cy="1400869"/>
            </a:xfrm>
          </p:grpSpPr>
          <p:sp>
            <p:nvSpPr>
              <p:cNvPr id="77" name="Hexagon 76"/>
              <p:cNvSpPr/>
              <p:nvPr/>
            </p:nvSpPr>
            <p:spPr>
              <a:xfrm>
                <a:off x="9841640" y="1453831"/>
                <a:ext cx="1619282" cy="1400869"/>
              </a:xfrm>
              <a:prstGeom prst="hexagon">
                <a:avLst>
                  <a:gd name="adj" fmla="val 28570"/>
                  <a:gd name="vf" fmla="val 115470"/>
                </a:avLst>
              </a:prstGeom>
              <a:solidFill>
                <a:schemeClr val="bg1">
                  <a:alpha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8" name="Hexagon 4"/>
              <p:cNvSpPr/>
              <p:nvPr/>
            </p:nvSpPr>
            <p:spPr>
              <a:xfrm>
                <a:off x="10109990" y="1685985"/>
                <a:ext cx="1082582" cy="936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rtlCol="0" anchor="ctr" anchorCtr="0">
                <a:noAutofit/>
              </a:bodyPr>
              <a:lstStyle/>
              <a:p>
                <a:pPr algn="ctr" defTabSz="800080" rtl="0">
                  <a:lnSpc>
                    <a:spcPct val="90000"/>
                  </a:lnSpc>
                  <a:spcBef>
                    <a:spcPct val="0"/>
                  </a:spcBef>
                  <a:spcAft>
                    <a:spcPct val="35000"/>
                  </a:spcAft>
                </a:pPr>
                <a:r>
                  <a:rPr lang="es" sz="1600" u="sng" dirty="0">
                    <a:solidFill>
                      <a:srgbClr val="002060"/>
                    </a:solidFill>
                  </a:rPr>
                  <a:t>6.1</a:t>
                </a:r>
                <a:r>
                  <a:rPr lang="es" sz="1600" dirty="0">
                    <a:solidFill>
                      <a:srgbClr val="002060"/>
                    </a:solidFill>
                  </a:rPr>
                  <a:t> </a:t>
                </a:r>
                <a:br>
                  <a:rPr lang="fr-CH" sz="1600" dirty="0">
                    <a:solidFill>
                      <a:srgbClr val="002060"/>
                    </a:solidFill>
                  </a:rPr>
                </a:br>
                <a:r>
                  <a:rPr lang="es" sz="1600" dirty="0">
                    <a:solidFill>
                      <a:srgbClr val="002060"/>
                    </a:solidFill>
                  </a:rPr>
                  <a:t>Agua potable</a:t>
                </a:r>
                <a:endParaRPr lang="en-GB" sz="1600" dirty="0">
                  <a:solidFill>
                    <a:srgbClr val="002060"/>
                  </a:solidFill>
                </a:endParaRPr>
              </a:p>
            </p:txBody>
          </p:sp>
        </p:grpSp>
        <p:grpSp>
          <p:nvGrpSpPr>
            <p:cNvPr id="71" name="Group 70"/>
            <p:cNvGrpSpPr/>
            <p:nvPr/>
          </p:nvGrpSpPr>
          <p:grpSpPr>
            <a:xfrm>
              <a:off x="4610737" y="5548848"/>
              <a:ext cx="1619282" cy="1400869"/>
              <a:chOff x="8572593" y="2195424"/>
              <a:chExt cx="1619282" cy="1400869"/>
            </a:xfrm>
          </p:grpSpPr>
          <p:sp>
            <p:nvSpPr>
              <p:cNvPr id="75" name="Hexagon 74"/>
              <p:cNvSpPr/>
              <p:nvPr/>
            </p:nvSpPr>
            <p:spPr>
              <a:xfrm>
                <a:off x="8572593" y="2195424"/>
                <a:ext cx="1619282" cy="1400869"/>
              </a:xfrm>
              <a:prstGeom prst="hexagon">
                <a:avLst>
                  <a:gd name="adj" fmla="val 28570"/>
                  <a:gd name="vf" fmla="val 115470"/>
                </a:avLst>
              </a:prstGeom>
              <a:solidFill>
                <a:schemeClr val="bg1">
                  <a:alpha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6" name="Hexagon 4"/>
              <p:cNvSpPr/>
              <p:nvPr/>
            </p:nvSpPr>
            <p:spPr>
              <a:xfrm>
                <a:off x="8840943" y="2427578"/>
                <a:ext cx="1082582" cy="936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rtlCol="0" anchor="ctr" anchorCtr="0">
                <a:noAutofit/>
              </a:bodyPr>
              <a:lstStyle/>
              <a:p>
                <a:pPr algn="ctr" defTabSz="800080" rtl="0">
                  <a:lnSpc>
                    <a:spcPct val="90000"/>
                  </a:lnSpc>
                  <a:spcBef>
                    <a:spcPct val="0"/>
                  </a:spcBef>
                  <a:spcAft>
                    <a:spcPct val="35000"/>
                  </a:spcAft>
                </a:pPr>
                <a:r>
                  <a:rPr lang="es" sz="1600" u="sng" dirty="0">
                    <a:solidFill>
                      <a:srgbClr val="002060"/>
                    </a:solidFill>
                  </a:rPr>
                  <a:t>6.2</a:t>
                </a:r>
                <a:r>
                  <a:rPr lang="es" sz="1600" dirty="0">
                    <a:solidFill>
                      <a:srgbClr val="002060"/>
                    </a:solidFill>
                  </a:rPr>
                  <a:t> </a:t>
                </a:r>
                <a:br>
                  <a:rPr lang="fr-CH" sz="1600" dirty="0">
                    <a:solidFill>
                      <a:srgbClr val="002060"/>
                    </a:solidFill>
                  </a:rPr>
                </a:br>
                <a:r>
                  <a:rPr lang="es" sz="1600" dirty="0">
                    <a:solidFill>
                      <a:srgbClr val="002060"/>
                    </a:solidFill>
                  </a:rPr>
                  <a:t>Saneamiento e higiene</a:t>
                </a:r>
                <a:endParaRPr lang="en-GB" sz="1600" dirty="0">
                  <a:solidFill>
                    <a:srgbClr val="002060"/>
                  </a:solidFill>
                </a:endParaRPr>
              </a:p>
            </p:txBody>
          </p:sp>
        </p:grpSp>
        <p:grpSp>
          <p:nvGrpSpPr>
            <p:cNvPr id="72" name="Group 71"/>
            <p:cNvGrpSpPr/>
            <p:nvPr/>
          </p:nvGrpSpPr>
          <p:grpSpPr>
            <a:xfrm>
              <a:off x="4432400" y="3681644"/>
              <a:ext cx="1975956" cy="1709282"/>
              <a:chOff x="8390579" y="445304"/>
              <a:chExt cx="1975956" cy="1709282"/>
            </a:xfrm>
          </p:grpSpPr>
          <p:sp>
            <p:nvSpPr>
              <p:cNvPr id="73" name="Hexagon 72"/>
              <p:cNvSpPr/>
              <p:nvPr/>
            </p:nvSpPr>
            <p:spPr>
              <a:xfrm>
                <a:off x="8390579" y="445304"/>
                <a:ext cx="1975956" cy="1709282"/>
              </a:xfrm>
              <a:prstGeom prst="hexagon">
                <a:avLst>
                  <a:gd name="adj" fmla="val 28570"/>
                  <a:gd name="vf" fmla="val 115470"/>
                </a:avLst>
              </a:prstGeom>
              <a:solidFill>
                <a:schemeClr val="bg1">
                  <a:alpha val="8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4" name="Hexagon 4"/>
              <p:cNvSpPr/>
              <p:nvPr/>
            </p:nvSpPr>
            <p:spPr>
              <a:xfrm>
                <a:off x="8718023" y="728556"/>
                <a:ext cx="1321068" cy="1142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rtlCol="0" anchor="ctr" anchorCtr="0">
                <a:noAutofit/>
              </a:bodyPr>
              <a:lstStyle/>
              <a:p>
                <a:pPr algn="ctr" defTabSz="800080" rtl="0">
                  <a:lnSpc>
                    <a:spcPct val="90000"/>
                  </a:lnSpc>
                  <a:spcBef>
                    <a:spcPct val="0"/>
                  </a:spcBef>
                  <a:spcAft>
                    <a:spcPct val="35000"/>
                  </a:spcAft>
                </a:pPr>
                <a:r>
                  <a:rPr lang="es" sz="1600" u="sng" dirty="0">
                    <a:solidFill>
                      <a:srgbClr val="002060"/>
                    </a:solidFill>
                  </a:rPr>
                  <a:t>6.a y 6.b</a:t>
                </a:r>
                <a:r>
                  <a:rPr lang="es" sz="1600" dirty="0">
                    <a:solidFill>
                      <a:srgbClr val="002060"/>
                    </a:solidFill>
                  </a:rPr>
                  <a:t> </a:t>
                </a:r>
              </a:p>
              <a:p>
                <a:pPr algn="ctr" defTabSz="800080" rtl="0">
                  <a:lnSpc>
                    <a:spcPct val="90000"/>
                  </a:lnSpc>
                  <a:spcBef>
                    <a:spcPct val="0"/>
                  </a:spcBef>
                  <a:spcAft>
                    <a:spcPct val="35000"/>
                  </a:spcAft>
                </a:pPr>
                <a:r>
                  <a:rPr lang="es" sz="1600" dirty="0">
                    <a:solidFill>
                      <a:srgbClr val="002060"/>
                    </a:solidFill>
                  </a:rPr>
                  <a:t>Cooperación y participación</a:t>
                </a:r>
                <a:endParaRPr lang="en-GB" sz="1600" dirty="0">
                  <a:solidFill>
                    <a:srgbClr val="002060"/>
                  </a:solidFill>
                </a:endParaRPr>
              </a:p>
            </p:txBody>
          </p:sp>
        </p:grpSp>
      </p:grpSp>
      <p:sp>
        <p:nvSpPr>
          <p:cNvPr id="33" name="Title 2"/>
          <p:cNvSpPr>
            <a:spLocks noGrp="1"/>
          </p:cNvSpPr>
          <p:nvPr>
            <p:ph type="title"/>
          </p:nvPr>
        </p:nvSpPr>
        <p:spPr>
          <a:xfrm>
            <a:off x="208734" y="-64591"/>
            <a:ext cx="10515600" cy="1325563"/>
          </a:xfrm>
        </p:spPr>
        <p:txBody>
          <a:bodyPr rtlCol="0">
            <a:normAutofit/>
          </a:bodyPr>
          <a:lstStyle/>
          <a:p>
            <a:pPr rtl="0"/>
            <a:r>
              <a:rPr lang="es" sz="3600" dirty="0">
                <a:solidFill>
                  <a:schemeClr val="accent1">
                    <a:lumMod val="50000"/>
                  </a:schemeClr>
                </a:solidFill>
                <a:latin typeface="Arial" panose="020B0604020202020204" pitchFamily="34" charset="0"/>
                <a:cs typeface="Arial" panose="020B0604020202020204" pitchFamily="34" charset="0"/>
              </a:rPr>
              <a:t>El indicador 6.5.1 en el contexto del ODS 6</a:t>
            </a:r>
          </a:p>
        </p:txBody>
      </p:sp>
      <p:sp>
        <p:nvSpPr>
          <p:cNvPr id="41" name="TextBox 40"/>
          <p:cNvSpPr txBox="1"/>
          <p:nvPr/>
        </p:nvSpPr>
        <p:spPr>
          <a:xfrm>
            <a:off x="8021256" y="1019780"/>
            <a:ext cx="3962010" cy="1015663"/>
          </a:xfrm>
          <a:prstGeom prst="rect">
            <a:avLst/>
          </a:prstGeom>
          <a:solidFill>
            <a:schemeClr val="bg1">
              <a:alpha val="85000"/>
            </a:schemeClr>
          </a:solidFill>
        </p:spPr>
        <p:txBody>
          <a:bodyPr wrap="square" rtlCol="0">
            <a:spAutoFit/>
          </a:bodyPr>
          <a:lstStyle/>
          <a:p>
            <a:pPr rtl="0"/>
            <a:r>
              <a:rPr lang="es" sz="2000" dirty="0">
                <a:solidFill>
                  <a:srgbClr val="002060"/>
                </a:solidFill>
              </a:rPr>
              <a:t>ODS 6: «Garantizar la disponibilidad de agua y su gestión sostenible y el saneamiento para todos».</a:t>
            </a:r>
          </a:p>
        </p:txBody>
      </p:sp>
      <p:sp>
        <p:nvSpPr>
          <p:cNvPr id="30" name="TextBox 29"/>
          <p:cNvSpPr txBox="1"/>
          <p:nvPr/>
        </p:nvSpPr>
        <p:spPr>
          <a:xfrm>
            <a:off x="0" y="1022013"/>
            <a:ext cx="5640636" cy="677108"/>
          </a:xfrm>
          <a:prstGeom prst="rect">
            <a:avLst/>
          </a:prstGeom>
          <a:solidFill>
            <a:schemeClr val="accent1">
              <a:lumMod val="60000"/>
              <a:lumOff val="40000"/>
            </a:schemeClr>
          </a:solidFill>
        </p:spPr>
        <p:txBody>
          <a:bodyPr wrap="none" tIns="0" bIns="0" rtlCol="0" anchor="ctr" anchorCtr="0">
            <a:noAutofit/>
          </a:bodyPr>
          <a:lstStyle/>
          <a:p>
            <a:r>
              <a:rPr lang="es-ES_tradnl" sz="2400" b="1" dirty="0">
                <a:solidFill>
                  <a:srgbClr val="0070C0"/>
                </a:solidFill>
              </a:rPr>
              <a:t>El ciclo del agua en los Objetivos de </a:t>
            </a:r>
            <a:br>
              <a:rPr lang="es-ES_tradnl" sz="2400" b="1" dirty="0">
                <a:solidFill>
                  <a:srgbClr val="0070C0"/>
                </a:solidFill>
              </a:rPr>
            </a:br>
            <a:r>
              <a:rPr lang="es-ES_tradnl" sz="2400" b="1" dirty="0">
                <a:solidFill>
                  <a:srgbClr val="0070C0"/>
                </a:solidFill>
              </a:rPr>
              <a:t>Desarrollo Sostenible</a:t>
            </a:r>
          </a:p>
        </p:txBody>
      </p:sp>
    </p:spTree>
    <p:custDataLst>
      <p:tags r:id="rId1"/>
    </p:custDataLst>
    <p:extLst>
      <p:ext uri="{BB962C8B-B14F-4D97-AF65-F5344CB8AC3E}">
        <p14:creationId xmlns:p14="http://schemas.microsoft.com/office/powerpoint/2010/main" val="14173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2000"/>
                                        <p:tgtEl>
                                          <p:spTgt spid="67"/>
                                        </p:tgtEl>
                                      </p:cBhvr>
                                    </p:animEffect>
                                    <p:anim calcmode="lin" valueType="num">
                                      <p:cBhvr>
                                        <p:cTn id="24" dur="2000" fill="hold"/>
                                        <p:tgtEl>
                                          <p:spTgt spid="67"/>
                                        </p:tgtEl>
                                        <p:attrNameLst>
                                          <p:attrName>style.rotation</p:attrName>
                                        </p:attrNameLst>
                                      </p:cBhvr>
                                      <p:tavLst>
                                        <p:tav tm="0">
                                          <p:val>
                                            <p:fltVal val="720"/>
                                          </p:val>
                                        </p:tav>
                                        <p:tav tm="100000">
                                          <p:val>
                                            <p:fltVal val="0"/>
                                          </p:val>
                                        </p:tav>
                                      </p:tavLst>
                                    </p:anim>
                                    <p:anim calcmode="lin" valueType="num">
                                      <p:cBhvr>
                                        <p:cTn id="25" dur="2000" fill="hold"/>
                                        <p:tgtEl>
                                          <p:spTgt spid="67"/>
                                        </p:tgtEl>
                                        <p:attrNameLst>
                                          <p:attrName>ppt_h</p:attrName>
                                        </p:attrNameLst>
                                      </p:cBhvr>
                                      <p:tavLst>
                                        <p:tav tm="0">
                                          <p:val>
                                            <p:fltVal val="0"/>
                                          </p:val>
                                        </p:tav>
                                        <p:tav tm="100000">
                                          <p:val>
                                            <p:strVal val="#ppt_h"/>
                                          </p:val>
                                        </p:tav>
                                      </p:tavLst>
                                    </p:anim>
                                    <p:anim calcmode="lin" valueType="num">
                                      <p:cBhvr>
                                        <p:cTn id="26" dur="2000" fill="hold"/>
                                        <p:tgtEl>
                                          <p:spTgt spid="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122341"/>
            <a:ext cx="12192000" cy="5735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848601" y="1270955"/>
            <a:ext cx="4190996" cy="2123658"/>
          </a:xfrm>
          <a:prstGeom prst="rect">
            <a:avLst/>
          </a:prstGeom>
          <a:solidFill>
            <a:schemeClr val="bg1"/>
          </a:solidFill>
        </p:spPr>
        <p:txBody>
          <a:bodyPr wrap="square" rtlCol="0">
            <a:spAutoFit/>
          </a:bodyPr>
          <a:lstStyle/>
          <a:p>
            <a:pPr rtl="0"/>
            <a:r>
              <a:rPr lang="es" sz="2200" dirty="0">
                <a:solidFill>
                  <a:srgbClr val="002060"/>
                </a:solidFill>
                <a:latin typeface="Arial" panose="020B0604020202020204" pitchFamily="34" charset="0"/>
                <a:cs typeface="Arial" panose="020B0604020202020204" pitchFamily="34" charset="0"/>
              </a:rPr>
              <a:t>Meta 6.5: de aquí a 2030 </a:t>
            </a:r>
            <a:r>
              <a:rPr lang="es" sz="2200" b="1" dirty="0">
                <a:solidFill>
                  <a:srgbClr val="002060"/>
                </a:solidFill>
                <a:latin typeface="Arial" panose="020B0604020202020204" pitchFamily="34" charset="0"/>
                <a:cs typeface="Arial" panose="020B0604020202020204" pitchFamily="34" charset="0"/>
              </a:rPr>
              <a:t>implementar</a:t>
            </a:r>
            <a:r>
              <a:rPr lang="es" sz="2200" dirty="0">
                <a:solidFill>
                  <a:srgbClr val="002060"/>
                </a:solidFill>
                <a:latin typeface="Arial" panose="020B0604020202020204" pitchFamily="34" charset="0"/>
                <a:cs typeface="Arial" panose="020B0604020202020204" pitchFamily="34" charset="0"/>
              </a:rPr>
              <a:t> la gestión integrada de los recursos hídricos </a:t>
            </a:r>
            <a:r>
              <a:rPr lang="es" sz="2200" b="1" dirty="0">
                <a:solidFill>
                  <a:srgbClr val="002060"/>
                </a:solidFill>
                <a:latin typeface="Arial" panose="020B0604020202020204" pitchFamily="34" charset="0"/>
                <a:cs typeface="Arial" panose="020B0604020202020204" pitchFamily="34" charset="0"/>
              </a:rPr>
              <a:t>a todos los niveles</a:t>
            </a:r>
            <a:r>
              <a:rPr lang="es" sz="2200" dirty="0">
                <a:solidFill>
                  <a:srgbClr val="002060"/>
                </a:solidFill>
                <a:latin typeface="Arial" panose="020B0604020202020204" pitchFamily="34" charset="0"/>
                <a:cs typeface="Arial" panose="020B0604020202020204" pitchFamily="34" charset="0"/>
              </a:rPr>
              <a:t>, incluso mediante la cooperación transfronteriza, según proceda.</a:t>
            </a:r>
            <a:endParaRPr lang="en-GB" sz="2200" dirty="0">
              <a:solidFill>
                <a:srgbClr val="002060"/>
              </a:solidFill>
              <a:latin typeface="Arial" panose="020B0604020202020204" pitchFamily="34" charset="0"/>
              <a:cs typeface="Arial" panose="020B0604020202020204" pitchFamily="34" charset="0"/>
            </a:endParaRPr>
          </a:p>
        </p:txBody>
      </p:sp>
      <p:sp>
        <p:nvSpPr>
          <p:cNvPr id="11" name="TextBox 10"/>
          <p:cNvSpPr txBox="1"/>
          <p:nvPr/>
        </p:nvSpPr>
        <p:spPr>
          <a:xfrm>
            <a:off x="5651500" y="4140676"/>
            <a:ext cx="6360809" cy="769441"/>
          </a:xfrm>
          <a:prstGeom prst="rect">
            <a:avLst/>
          </a:prstGeom>
          <a:solidFill>
            <a:schemeClr val="bg1"/>
          </a:solidFill>
        </p:spPr>
        <p:txBody>
          <a:bodyPr wrap="square" rtlCol="0">
            <a:spAutoFit/>
          </a:bodyPr>
          <a:lstStyle/>
          <a:p>
            <a:pPr rtl="0"/>
            <a:r>
              <a:rPr lang="es" sz="2200" b="1" dirty="0">
                <a:solidFill>
                  <a:srgbClr val="002060"/>
                </a:solidFill>
                <a:latin typeface="Arial" panose="020B0604020202020204" pitchFamily="34" charset="0"/>
                <a:cs typeface="Arial" panose="020B0604020202020204" pitchFamily="34" charset="0"/>
              </a:rPr>
              <a:t>Indicador 6.5.1.</a:t>
            </a:r>
            <a:r>
              <a:rPr lang="es" sz="2200" dirty="0">
                <a:solidFill>
                  <a:srgbClr val="002060"/>
                </a:solidFill>
                <a:latin typeface="Arial" panose="020B0604020202020204" pitchFamily="34" charset="0"/>
                <a:cs typeface="Arial" panose="020B0604020202020204" pitchFamily="34" charset="0"/>
              </a:rPr>
              <a:t> Grado de implementación de la gestión integrada de los recursos hídricos (0-100)</a:t>
            </a:r>
            <a:endParaRPr lang="en-GB" sz="2200" dirty="0">
              <a:solidFill>
                <a:srgbClr val="00206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38336" y="284371"/>
            <a:ext cx="10515600" cy="579500"/>
          </a:xfrm>
        </p:spPr>
        <p:txBody>
          <a:bodyPr rtlCol="0">
            <a:normAutofit fontScale="90000"/>
          </a:bodyPr>
          <a:lstStyle/>
          <a:p>
            <a:pPr rtl="0"/>
            <a:r>
              <a:rPr lang="es" sz="3600" dirty="0">
                <a:solidFill>
                  <a:srgbClr val="002060"/>
                </a:solidFill>
                <a:latin typeface="Arial" panose="020B0604020202020204" pitchFamily="34" charset="0"/>
                <a:cs typeface="Arial" panose="020B0604020202020204" pitchFamily="34" charset="0"/>
              </a:rPr>
              <a:t>Meta 6.5: gestión de los recursos hídricos</a:t>
            </a:r>
            <a:endParaRPr lang="en-GB" sz="3600"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6108700" y="5363791"/>
            <a:ext cx="5903609" cy="1446550"/>
          </a:xfrm>
          <a:prstGeom prst="rect">
            <a:avLst/>
          </a:prstGeom>
          <a:solidFill>
            <a:schemeClr val="bg1"/>
          </a:solidFill>
        </p:spPr>
        <p:txBody>
          <a:bodyPr wrap="square" rtlCol="0">
            <a:spAutoFit/>
          </a:bodyPr>
          <a:lstStyle/>
          <a:p>
            <a:pPr rtl="0"/>
            <a:r>
              <a:rPr lang="es" sz="2200" b="1" dirty="0">
                <a:solidFill>
                  <a:srgbClr val="002060"/>
                </a:solidFill>
                <a:latin typeface="Arial" panose="020B0604020202020204" pitchFamily="34" charset="0"/>
                <a:cs typeface="Arial" panose="020B0604020202020204" pitchFamily="34" charset="0"/>
              </a:rPr>
              <a:t>Indicador 6.5.2. </a:t>
            </a:r>
            <a:r>
              <a:rPr lang="es" sz="2200" dirty="0">
                <a:solidFill>
                  <a:srgbClr val="002060"/>
                </a:solidFill>
                <a:latin typeface="Arial" panose="020B0604020202020204" pitchFamily="34" charset="0"/>
                <a:cs typeface="Arial" panose="020B0604020202020204" pitchFamily="34" charset="0"/>
              </a:rPr>
              <a:t>Proporción de la superficie de cuencas transfronterizas con un arreglo operacional para la cooperación en relacion con la GIRH.</a:t>
            </a:r>
            <a:endParaRPr lang="en-GB" sz="2200" dirty="0">
              <a:solidFill>
                <a:srgbClr val="00206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883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006" y="996302"/>
            <a:ext cx="10515600" cy="1142187"/>
          </a:xfrm>
        </p:spPr>
        <p:txBody>
          <a:bodyPr>
            <a:noAutofit/>
          </a:bodyPr>
          <a:lstStyle/>
          <a:p>
            <a:r>
              <a:rPr lang="da-DK" sz="3200" b="1" dirty="0">
                <a:effectLst>
                  <a:outerShdw blurRad="38100" dist="38100" dir="2700000" algn="tl">
                    <a:srgbClr val="000000">
                      <a:alpha val="43137"/>
                    </a:srgbClr>
                  </a:outerShdw>
                </a:effectLst>
              </a:rPr>
              <a:t>ODS Indicador 6.5.1: </a:t>
            </a:r>
            <a:br>
              <a:rPr lang="da-DK" sz="3200" dirty="0"/>
            </a:br>
            <a:r>
              <a:rPr lang="es-ES" sz="3200" dirty="0"/>
              <a:t>Grado de implementación (0-100) de la gestión integrada de los recursos hídricos</a:t>
            </a:r>
            <a:br>
              <a:rPr lang="en-US" sz="3200" dirty="0"/>
            </a:br>
            <a:endParaRPr lang="en-GB" sz="3200" dirty="0"/>
          </a:p>
        </p:txBody>
      </p:sp>
      <p:sp>
        <p:nvSpPr>
          <p:cNvPr id="4" name="Content Placeholder 3"/>
          <p:cNvSpPr>
            <a:spLocks noGrp="1"/>
          </p:cNvSpPr>
          <p:nvPr>
            <p:ph sz="quarter" idx="13"/>
          </p:nvPr>
        </p:nvSpPr>
        <p:spPr>
          <a:xfrm>
            <a:off x="610155" y="1473932"/>
            <a:ext cx="10714567" cy="4123764"/>
          </a:xfrm>
        </p:spPr>
        <p:txBody>
          <a:bodyPr/>
          <a:lstStyle/>
          <a:p>
            <a:pPr marL="0" indent="0">
              <a:buNone/>
            </a:pPr>
            <a:endParaRPr lang="en-US" b="1" dirty="0">
              <a:solidFill>
                <a:srgbClr val="00B0F0"/>
              </a:solidFill>
            </a:endParaRPr>
          </a:p>
          <a:p>
            <a:pPr marL="0" indent="0">
              <a:buNone/>
            </a:pPr>
            <a:endParaRPr lang="en-GB" dirty="0"/>
          </a:p>
        </p:txBody>
      </p:sp>
      <p:sp>
        <p:nvSpPr>
          <p:cNvPr id="5" name="TextBox 4"/>
          <p:cNvSpPr txBox="1"/>
          <p:nvPr/>
        </p:nvSpPr>
        <p:spPr>
          <a:xfrm>
            <a:off x="564831" y="2381370"/>
            <a:ext cx="3531021" cy="461665"/>
          </a:xfrm>
          <a:prstGeom prst="rect">
            <a:avLst/>
          </a:prstGeom>
          <a:noFill/>
        </p:spPr>
        <p:txBody>
          <a:bodyPr wrap="square" rtlCol="0">
            <a:spAutoFit/>
          </a:bodyPr>
          <a:lstStyle/>
          <a:p>
            <a:r>
              <a:rPr lang="da-DK" sz="2400" dirty="0"/>
              <a:t>Agencia custodia: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166" y="2524990"/>
            <a:ext cx="1571615" cy="85129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7622" y="4807684"/>
            <a:ext cx="2734480" cy="709793"/>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8096150" y="4991059"/>
            <a:ext cx="1959095" cy="78601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912" y="4880324"/>
            <a:ext cx="1522323" cy="786017"/>
          </a:xfrm>
          <a:prstGeom prst="rect">
            <a:avLst/>
          </a:prstGeom>
          <a:solidFill>
            <a:schemeClr val="bg1"/>
          </a:solidFill>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7005" y="4657053"/>
            <a:ext cx="1522323" cy="1025030"/>
          </a:xfrm>
          <a:prstGeom prst="rect">
            <a:avLst/>
          </a:prstGeom>
          <a:solidFill>
            <a:schemeClr val="bg1"/>
          </a:solidFill>
        </p:spPr>
      </p:pic>
      <p:sp>
        <p:nvSpPr>
          <p:cNvPr id="14" name="TextBox 13">
            <a:extLst>
              <a:ext uri="{FF2B5EF4-FFF2-40B4-BE49-F238E27FC236}">
                <a16:creationId xmlns:a16="http://schemas.microsoft.com/office/drawing/2014/main" id="{CF891888-1EE8-4842-95B5-888FA4D33D19}"/>
              </a:ext>
            </a:extLst>
          </p:cNvPr>
          <p:cNvSpPr txBox="1"/>
          <p:nvPr/>
        </p:nvSpPr>
        <p:spPr>
          <a:xfrm>
            <a:off x="564831" y="3866401"/>
            <a:ext cx="3531021" cy="461665"/>
          </a:xfrm>
          <a:prstGeom prst="rect">
            <a:avLst/>
          </a:prstGeom>
          <a:noFill/>
        </p:spPr>
        <p:txBody>
          <a:bodyPr wrap="square" rtlCol="0">
            <a:spAutoFit/>
          </a:bodyPr>
          <a:lstStyle/>
          <a:p>
            <a:r>
              <a:rPr lang="da-DK" sz="2400" dirty="0"/>
              <a:t>Equipo de trabajo:</a:t>
            </a:r>
          </a:p>
        </p:txBody>
      </p:sp>
    </p:spTree>
    <p:extLst>
      <p:ext uri="{BB962C8B-B14F-4D97-AF65-F5344CB8AC3E}">
        <p14:creationId xmlns:p14="http://schemas.microsoft.com/office/powerpoint/2010/main" val="271729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7B57A4DD-1B0C-44B4-919D-E5F6232D9D7A}"/>
              </a:ext>
            </a:extLst>
          </p:cNvPr>
          <p:cNvSpPr>
            <a:spLocks noGrp="1"/>
          </p:cNvSpPr>
          <p:nvPr>
            <p:ph sz="quarter" idx="11"/>
          </p:nvPr>
        </p:nvSpPr>
        <p:spPr/>
        <p:txBody>
          <a:bodyPr/>
          <a:lstStyle/>
          <a:p>
            <a:endParaRPr lang="es-HN"/>
          </a:p>
        </p:txBody>
      </p:sp>
      <p:sp>
        <p:nvSpPr>
          <p:cNvPr id="7" name="Marcador de contenido 6">
            <a:extLst>
              <a:ext uri="{FF2B5EF4-FFF2-40B4-BE49-F238E27FC236}">
                <a16:creationId xmlns:a16="http://schemas.microsoft.com/office/drawing/2014/main" id="{A2B2AB66-AF68-4EDE-ABC5-8266D8964D7B}"/>
              </a:ext>
            </a:extLst>
          </p:cNvPr>
          <p:cNvSpPr>
            <a:spLocks noGrp="1"/>
          </p:cNvSpPr>
          <p:nvPr>
            <p:ph sz="quarter" idx="12"/>
          </p:nvPr>
        </p:nvSpPr>
        <p:spPr/>
        <p:txBody>
          <a:bodyPr/>
          <a:lstStyle/>
          <a:p>
            <a:endParaRPr lang="es-HN"/>
          </a:p>
        </p:txBody>
      </p:sp>
      <p:sp>
        <p:nvSpPr>
          <p:cNvPr id="2" name="Title 1">
            <a:extLst>
              <a:ext uri="{FF2B5EF4-FFF2-40B4-BE49-F238E27FC236}">
                <a16:creationId xmlns:a16="http://schemas.microsoft.com/office/drawing/2014/main" id="{DAE56284-7AF7-4F95-92DD-212C8E505374}"/>
              </a:ext>
            </a:extLst>
          </p:cNvPr>
          <p:cNvSpPr>
            <a:spLocks noGrp="1"/>
          </p:cNvSpPr>
          <p:nvPr>
            <p:ph type="title" idx="4294967295"/>
          </p:nvPr>
        </p:nvSpPr>
        <p:spPr>
          <a:xfrm>
            <a:off x="0" y="344488"/>
            <a:ext cx="8810625" cy="1325562"/>
          </a:xfrm>
        </p:spPr>
        <p:txBody>
          <a:bodyPr>
            <a:normAutofit fontScale="90000"/>
          </a:bodyPr>
          <a:lstStyle/>
          <a:p>
            <a:r>
              <a:rPr lang="en-US" sz="3600" b="1" dirty="0">
                <a:solidFill>
                  <a:srgbClr val="00B050"/>
                </a:solidFill>
                <a:latin typeface="Arial Black" panose="020B0A04020102020204" pitchFamily="34" charset="0"/>
              </a:rPr>
              <a:t>ODS 6.5 (GIRH) </a:t>
            </a:r>
            <a:r>
              <a:rPr lang="en-US" sz="3200" dirty="0"/>
              <a:t>es especial por que es un ODS </a:t>
            </a:r>
            <a:r>
              <a:rPr lang="en-US" sz="3200" dirty="0" err="1"/>
              <a:t>sobre</a:t>
            </a:r>
            <a:r>
              <a:rPr lang="en-US" sz="3200" dirty="0"/>
              <a:t> un </a:t>
            </a:r>
            <a:r>
              <a:rPr lang="en-US" sz="3200" b="1" u="sng" dirty="0" err="1"/>
              <a:t>proceso</a:t>
            </a:r>
            <a:r>
              <a:rPr lang="en-US" sz="3200" dirty="0"/>
              <a:t>, y es un </a:t>
            </a:r>
            <a:r>
              <a:rPr lang="en-US" sz="3200" b="1" u="sng" dirty="0"/>
              <a:t>punto de entrada </a:t>
            </a:r>
            <a:r>
              <a:rPr lang="en-US" sz="3200" dirty="0"/>
              <a:t>para el ODS 6 y </a:t>
            </a:r>
            <a:r>
              <a:rPr lang="en-US" sz="3200" dirty="0" err="1"/>
              <a:t>todos</a:t>
            </a:r>
            <a:r>
              <a:rPr lang="en-US" sz="3200" dirty="0"/>
              <a:t> los ODS </a:t>
            </a:r>
            <a:r>
              <a:rPr lang="en-US" sz="3200" dirty="0" err="1"/>
              <a:t>relacionados</a:t>
            </a:r>
            <a:r>
              <a:rPr lang="en-US" sz="3200" dirty="0"/>
              <a:t> con el </a:t>
            </a:r>
            <a:r>
              <a:rPr lang="en-US" sz="3200" dirty="0" err="1"/>
              <a:t>agua</a:t>
            </a:r>
            <a:r>
              <a:rPr lang="en-US" sz="3200" dirty="0"/>
              <a:t>.</a:t>
            </a:r>
            <a:endParaRPr lang="sv-SE" sz="3200" dirty="0"/>
          </a:p>
        </p:txBody>
      </p:sp>
      <p:sp>
        <p:nvSpPr>
          <p:cNvPr id="3" name="Rectangle 2">
            <a:extLst>
              <a:ext uri="{FF2B5EF4-FFF2-40B4-BE49-F238E27FC236}">
                <a16:creationId xmlns:a16="http://schemas.microsoft.com/office/drawing/2014/main" id="{E44E27A5-C10B-429E-B566-9F2DAD046D1F}"/>
              </a:ext>
            </a:extLst>
          </p:cNvPr>
          <p:cNvSpPr/>
          <p:nvPr/>
        </p:nvSpPr>
        <p:spPr>
          <a:xfrm>
            <a:off x="838200" y="4720590"/>
            <a:ext cx="1447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Box 3">
            <a:extLst>
              <a:ext uri="{FF2B5EF4-FFF2-40B4-BE49-F238E27FC236}">
                <a16:creationId xmlns:a16="http://schemas.microsoft.com/office/drawing/2014/main" id="{2C260D1A-B9DB-45F3-9CD2-AAA58BAE5BDA}"/>
              </a:ext>
            </a:extLst>
          </p:cNvPr>
          <p:cNvSpPr txBox="1"/>
          <p:nvPr/>
        </p:nvSpPr>
        <p:spPr>
          <a:xfrm>
            <a:off x="1200150" y="3249088"/>
            <a:ext cx="1085850" cy="954107"/>
          </a:xfrm>
          <a:prstGeom prst="rect">
            <a:avLst/>
          </a:prstGeom>
          <a:noFill/>
        </p:spPr>
        <p:txBody>
          <a:bodyPr wrap="square" rtlCol="0">
            <a:spAutoFit/>
          </a:bodyPr>
          <a:lstStyle/>
          <a:p>
            <a:pPr algn="ctr"/>
            <a:r>
              <a:rPr lang="sv-SE" sz="2800" b="1" dirty="0">
                <a:solidFill>
                  <a:srgbClr val="FF0000"/>
                </a:solidFill>
              </a:rPr>
              <a:t>6.5.1</a:t>
            </a:r>
          </a:p>
          <a:p>
            <a:pPr algn="ctr"/>
            <a:r>
              <a:rPr lang="sv-SE" sz="2800" b="1" dirty="0"/>
              <a:t>6.5.2</a:t>
            </a:r>
          </a:p>
        </p:txBody>
      </p:sp>
      <p:sp>
        <p:nvSpPr>
          <p:cNvPr id="6" name="Arrow: Right 5">
            <a:extLst>
              <a:ext uri="{FF2B5EF4-FFF2-40B4-BE49-F238E27FC236}">
                <a16:creationId xmlns:a16="http://schemas.microsoft.com/office/drawing/2014/main" id="{8D545CAA-6387-4C6A-8925-0AA421B9CC24}"/>
              </a:ext>
            </a:extLst>
          </p:cNvPr>
          <p:cNvSpPr/>
          <p:nvPr/>
        </p:nvSpPr>
        <p:spPr>
          <a:xfrm>
            <a:off x="2630467" y="3249088"/>
            <a:ext cx="1252602" cy="846923"/>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val 8">
            <a:extLst>
              <a:ext uri="{FF2B5EF4-FFF2-40B4-BE49-F238E27FC236}">
                <a16:creationId xmlns:a16="http://schemas.microsoft.com/office/drawing/2014/main" id="{8BB011DD-3F01-4FDC-BCDF-A1A8F0452D40}"/>
              </a:ext>
            </a:extLst>
          </p:cNvPr>
          <p:cNvSpPr/>
          <p:nvPr/>
        </p:nvSpPr>
        <p:spPr>
          <a:xfrm>
            <a:off x="969724" y="2943616"/>
            <a:ext cx="1447800" cy="153113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icture 2">
            <a:extLst>
              <a:ext uri="{FF2B5EF4-FFF2-40B4-BE49-F238E27FC236}">
                <a16:creationId xmlns:a16="http://schemas.microsoft.com/office/drawing/2014/main" id="{5B650826-5DA9-47AF-AEB2-A4FA27F615D0}"/>
              </a:ext>
            </a:extLst>
          </p:cNvPr>
          <p:cNvPicPr>
            <a:picLocks noChangeAspect="1" noChangeArrowheads="1"/>
          </p:cNvPicPr>
          <p:nvPr/>
        </p:nvPicPr>
        <p:blipFill>
          <a:blip r:embed="rId2"/>
          <a:stretch>
            <a:fillRect/>
          </a:stretch>
        </p:blipFill>
        <p:spPr bwMode="auto">
          <a:xfrm>
            <a:off x="4246322" y="2943616"/>
            <a:ext cx="1803001" cy="180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C42B1AA1-5309-4C18-A59C-CAE333C6C2E2}"/>
              </a:ext>
            </a:extLst>
          </p:cNvPr>
          <p:cNvSpPr txBox="1"/>
          <p:nvPr/>
        </p:nvSpPr>
        <p:spPr>
          <a:xfrm>
            <a:off x="1089764" y="4960307"/>
            <a:ext cx="1327760" cy="646331"/>
          </a:xfrm>
          <a:prstGeom prst="rect">
            <a:avLst/>
          </a:prstGeom>
          <a:noFill/>
        </p:spPr>
        <p:txBody>
          <a:bodyPr wrap="square" rtlCol="0">
            <a:spAutoFit/>
          </a:bodyPr>
          <a:lstStyle/>
          <a:p>
            <a:pPr algn="ctr"/>
            <a:r>
              <a:rPr lang="sv-SE" sz="3600" b="1" dirty="0"/>
              <a:t>GIRH</a:t>
            </a:r>
          </a:p>
        </p:txBody>
      </p:sp>
      <p:sp>
        <p:nvSpPr>
          <p:cNvPr id="12" name="Arrow: Right 11">
            <a:extLst>
              <a:ext uri="{FF2B5EF4-FFF2-40B4-BE49-F238E27FC236}">
                <a16:creationId xmlns:a16="http://schemas.microsoft.com/office/drawing/2014/main" id="{A722748B-46B1-4691-AF86-7D5A5B4EC829}"/>
              </a:ext>
            </a:extLst>
          </p:cNvPr>
          <p:cNvSpPr/>
          <p:nvPr/>
        </p:nvSpPr>
        <p:spPr>
          <a:xfrm>
            <a:off x="6412576" y="3249087"/>
            <a:ext cx="1252602" cy="846923"/>
          </a:xfrm>
          <a:prstGeom prst="rightArrow">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Picture 13" descr="A close up of a logo&#10;&#10;Description generated with very high confidence">
            <a:extLst>
              <a:ext uri="{FF2B5EF4-FFF2-40B4-BE49-F238E27FC236}">
                <a16:creationId xmlns:a16="http://schemas.microsoft.com/office/drawing/2014/main" id="{AD72E11A-B21C-42BE-8C46-37183206FC8F}"/>
              </a:ext>
            </a:extLst>
          </p:cNvPr>
          <p:cNvPicPr>
            <a:picLocks noChangeAspect="1"/>
          </p:cNvPicPr>
          <p:nvPr/>
        </p:nvPicPr>
        <p:blipFill>
          <a:blip r:embed="rId3"/>
          <a:stretch>
            <a:fillRect/>
          </a:stretch>
        </p:blipFill>
        <p:spPr>
          <a:xfrm>
            <a:off x="7684363" y="1501663"/>
            <a:ext cx="4583836" cy="4583836"/>
          </a:xfrm>
          <a:prstGeom prst="rect">
            <a:avLst/>
          </a:prstGeom>
        </p:spPr>
      </p:pic>
      <p:sp>
        <p:nvSpPr>
          <p:cNvPr id="15" name="TextBox 14">
            <a:extLst>
              <a:ext uri="{FF2B5EF4-FFF2-40B4-BE49-F238E27FC236}">
                <a16:creationId xmlns:a16="http://schemas.microsoft.com/office/drawing/2014/main" id="{8FFC66E4-B977-4EAB-B32B-A9E5E8BFAE40}"/>
              </a:ext>
            </a:extLst>
          </p:cNvPr>
          <p:cNvSpPr txBox="1"/>
          <p:nvPr/>
        </p:nvSpPr>
        <p:spPr>
          <a:xfrm>
            <a:off x="11711836" y="4406309"/>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16" name="TextBox 15">
            <a:extLst>
              <a:ext uri="{FF2B5EF4-FFF2-40B4-BE49-F238E27FC236}">
                <a16:creationId xmlns:a16="http://schemas.microsoft.com/office/drawing/2014/main" id="{AE5DF5E8-6FAA-4499-ADA9-49EDFAFF04D7}"/>
              </a:ext>
            </a:extLst>
          </p:cNvPr>
          <p:cNvSpPr txBox="1"/>
          <p:nvPr/>
        </p:nvSpPr>
        <p:spPr>
          <a:xfrm>
            <a:off x="7575805" y="2886013"/>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17" name="TextBox 16">
            <a:extLst>
              <a:ext uri="{FF2B5EF4-FFF2-40B4-BE49-F238E27FC236}">
                <a16:creationId xmlns:a16="http://schemas.microsoft.com/office/drawing/2014/main" id="{F6303AD0-0A85-4660-8DEC-4AAF1BBFC04D}"/>
              </a:ext>
            </a:extLst>
          </p:cNvPr>
          <p:cNvSpPr txBox="1"/>
          <p:nvPr/>
        </p:nvSpPr>
        <p:spPr>
          <a:xfrm>
            <a:off x="7579101" y="3603030"/>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18" name="TextBox 17">
            <a:extLst>
              <a:ext uri="{FF2B5EF4-FFF2-40B4-BE49-F238E27FC236}">
                <a16:creationId xmlns:a16="http://schemas.microsoft.com/office/drawing/2014/main" id="{6254390A-F19B-484C-ADCC-15967AEE0321}"/>
              </a:ext>
            </a:extLst>
          </p:cNvPr>
          <p:cNvSpPr txBox="1"/>
          <p:nvPr/>
        </p:nvSpPr>
        <p:spPr>
          <a:xfrm>
            <a:off x="8310335" y="5006473"/>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19" name="TextBox 18">
            <a:extLst>
              <a:ext uri="{FF2B5EF4-FFF2-40B4-BE49-F238E27FC236}">
                <a16:creationId xmlns:a16="http://schemas.microsoft.com/office/drawing/2014/main" id="{8EC89FCF-5AE1-43BF-BA80-C9C7A1058CB2}"/>
              </a:ext>
            </a:extLst>
          </p:cNvPr>
          <p:cNvSpPr txBox="1"/>
          <p:nvPr/>
        </p:nvSpPr>
        <p:spPr>
          <a:xfrm>
            <a:off x="11495961" y="2121570"/>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21" name="TextBox 20">
            <a:extLst>
              <a:ext uri="{FF2B5EF4-FFF2-40B4-BE49-F238E27FC236}">
                <a16:creationId xmlns:a16="http://schemas.microsoft.com/office/drawing/2014/main" id="{29B228CE-E0A3-4D02-8B19-3821072E5EB7}"/>
              </a:ext>
            </a:extLst>
          </p:cNvPr>
          <p:cNvSpPr txBox="1"/>
          <p:nvPr/>
        </p:nvSpPr>
        <p:spPr>
          <a:xfrm>
            <a:off x="11006205" y="1534150"/>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22" name="TextBox 21">
            <a:extLst>
              <a:ext uri="{FF2B5EF4-FFF2-40B4-BE49-F238E27FC236}">
                <a16:creationId xmlns:a16="http://schemas.microsoft.com/office/drawing/2014/main" id="{44EE6BD1-B599-4D01-877D-417BEBD6F2D5}"/>
              </a:ext>
            </a:extLst>
          </p:cNvPr>
          <p:cNvSpPr txBox="1"/>
          <p:nvPr/>
        </p:nvSpPr>
        <p:spPr>
          <a:xfrm>
            <a:off x="10087501" y="1327735"/>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23" name="TextBox 22">
            <a:extLst>
              <a:ext uri="{FF2B5EF4-FFF2-40B4-BE49-F238E27FC236}">
                <a16:creationId xmlns:a16="http://schemas.microsoft.com/office/drawing/2014/main" id="{A458EAE3-CCC2-4CE8-9165-FAE469C3F1ED}"/>
              </a:ext>
            </a:extLst>
          </p:cNvPr>
          <p:cNvSpPr txBox="1"/>
          <p:nvPr/>
        </p:nvSpPr>
        <p:spPr>
          <a:xfrm>
            <a:off x="7921149" y="2044192"/>
            <a:ext cx="480164" cy="1200329"/>
          </a:xfrm>
          <a:prstGeom prst="rect">
            <a:avLst/>
          </a:prstGeom>
          <a:noFill/>
        </p:spPr>
        <p:txBody>
          <a:bodyPr wrap="square" rtlCol="0">
            <a:spAutoFit/>
          </a:bodyPr>
          <a:lstStyle/>
          <a:p>
            <a:pPr algn="ctr"/>
            <a:r>
              <a:rPr lang="sv-SE" sz="7200" dirty="0">
                <a:solidFill>
                  <a:srgbClr val="FF0000"/>
                </a:solidFill>
              </a:rPr>
              <a:t>*</a:t>
            </a:r>
          </a:p>
        </p:txBody>
      </p:sp>
      <p:sp>
        <p:nvSpPr>
          <p:cNvPr id="20" name="CuadroTexto 19">
            <a:extLst>
              <a:ext uri="{FF2B5EF4-FFF2-40B4-BE49-F238E27FC236}">
                <a16:creationId xmlns:a16="http://schemas.microsoft.com/office/drawing/2014/main" id="{EB0C42C2-ECCF-4200-9B5A-54387556466A}"/>
              </a:ext>
            </a:extLst>
          </p:cNvPr>
          <p:cNvSpPr txBox="1"/>
          <p:nvPr/>
        </p:nvSpPr>
        <p:spPr>
          <a:xfrm>
            <a:off x="5338861" y="4928163"/>
            <a:ext cx="2696776" cy="1477328"/>
          </a:xfrm>
          <a:prstGeom prst="rect">
            <a:avLst/>
          </a:prstGeom>
          <a:solidFill>
            <a:srgbClr val="00B0F0">
              <a:alpha val="20000"/>
            </a:srgbClr>
          </a:solidFill>
        </p:spPr>
        <p:txBody>
          <a:bodyPr wrap="square" rtlCol="0">
            <a:spAutoFit/>
          </a:bodyPr>
          <a:lstStyle/>
          <a:p>
            <a:pPr algn="ctr"/>
            <a:r>
              <a:rPr lang="es-MX" dirty="0"/>
              <a:t>Según ONU-Agua,</a:t>
            </a:r>
          </a:p>
          <a:p>
            <a:pPr algn="ctr"/>
            <a:r>
              <a:rPr lang="es-MX" dirty="0"/>
              <a:t>de las </a:t>
            </a:r>
            <a:r>
              <a:rPr lang="es-MX" b="1" dirty="0">
                <a:solidFill>
                  <a:srgbClr val="FF0000"/>
                </a:solidFill>
              </a:rPr>
              <a:t>169 metas </a:t>
            </a:r>
            <a:r>
              <a:rPr lang="es-MX" dirty="0"/>
              <a:t>de la Agenda 2030, </a:t>
            </a:r>
            <a:r>
              <a:rPr lang="es-MX" b="1" dirty="0">
                <a:solidFill>
                  <a:srgbClr val="FF0000"/>
                </a:solidFill>
              </a:rPr>
              <a:t>59</a:t>
            </a:r>
            <a:r>
              <a:rPr lang="es-MX" dirty="0"/>
              <a:t> tienen sinergias con metas del ODS 6. </a:t>
            </a:r>
          </a:p>
        </p:txBody>
      </p:sp>
    </p:spTree>
    <p:extLst>
      <p:ext uri="{BB962C8B-B14F-4D97-AF65-F5344CB8AC3E}">
        <p14:creationId xmlns:p14="http://schemas.microsoft.com/office/powerpoint/2010/main" val="277912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17" grpId="0"/>
      <p:bldP spid="18" grpId="0"/>
      <p:bldP spid="19" grpId="0"/>
      <p:bldP spid="21" grpId="0"/>
      <p:bldP spid="22" grpId="0"/>
      <p:bldP spid="23"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2057" y="619207"/>
            <a:ext cx="10468292" cy="5508695"/>
          </a:xfrm>
          <a:prstGeom prst="rect">
            <a:avLst/>
          </a:prstGeom>
        </p:spPr>
      </p:pic>
      <p:sp>
        <p:nvSpPr>
          <p:cNvPr id="2" name="Title 1"/>
          <p:cNvSpPr>
            <a:spLocks noGrp="1"/>
          </p:cNvSpPr>
          <p:nvPr>
            <p:ph type="title"/>
          </p:nvPr>
        </p:nvSpPr>
        <p:spPr>
          <a:xfrm>
            <a:off x="739113" y="43245"/>
            <a:ext cx="10714183" cy="447635"/>
          </a:xfrm>
        </p:spPr>
        <p:txBody>
          <a:bodyPr>
            <a:normAutofit fontScale="90000"/>
          </a:bodyPr>
          <a:lstStyle/>
          <a:p>
            <a:pPr algn="ctr"/>
            <a:r>
              <a:rPr lang="es-ES" sz="2667" b="1" dirty="0">
                <a:solidFill>
                  <a:srgbClr val="0070C0"/>
                </a:solidFill>
              </a:rPr>
              <a:t>Estado global de la implementación de GIRH 2017</a:t>
            </a:r>
            <a:endParaRPr lang="en-GB" sz="2667" b="1" dirty="0">
              <a:solidFill>
                <a:srgbClr val="0070C0"/>
              </a:solidFill>
            </a:endParaRPr>
          </a:p>
        </p:txBody>
      </p:sp>
      <p:pic>
        <p:nvPicPr>
          <p:cNvPr id="9" name="Picture 8"/>
          <p:cNvPicPr>
            <a:picLocks noChangeAspect="1"/>
          </p:cNvPicPr>
          <p:nvPr/>
        </p:nvPicPr>
        <p:blipFill>
          <a:blip r:embed="rId4"/>
          <a:stretch>
            <a:fillRect/>
          </a:stretch>
        </p:blipFill>
        <p:spPr>
          <a:xfrm>
            <a:off x="1973066" y="1175617"/>
            <a:ext cx="9068525" cy="3387800"/>
          </a:xfrm>
          <a:prstGeom prst="rect">
            <a:avLst/>
          </a:prstGeom>
        </p:spPr>
      </p:pic>
      <p:sp>
        <p:nvSpPr>
          <p:cNvPr id="3" name="Rectángulo 2">
            <a:extLst>
              <a:ext uri="{FF2B5EF4-FFF2-40B4-BE49-F238E27FC236}">
                <a16:creationId xmlns:a16="http://schemas.microsoft.com/office/drawing/2014/main" id="{70F6E234-B7D9-4F63-B83E-F5762E2D520B}"/>
              </a:ext>
            </a:extLst>
          </p:cNvPr>
          <p:cNvSpPr/>
          <p:nvPr/>
        </p:nvSpPr>
        <p:spPr>
          <a:xfrm>
            <a:off x="4704522" y="1391478"/>
            <a:ext cx="6082748" cy="3578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410547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4|24|14.9"/>
</p:tagLst>
</file>

<file path=ppt/tags/tag2.xml><?xml version="1.0" encoding="utf-8"?>
<p:tagLst xmlns:a="http://schemas.openxmlformats.org/drawingml/2006/main" xmlns:r="http://schemas.openxmlformats.org/officeDocument/2006/relationships" xmlns:p="http://schemas.openxmlformats.org/presentationml/2006/main">
  <p:tag name="TIMING" val="|33.4|7.2"/>
</p:tagLst>
</file>

<file path=ppt/tags/tag3.xml><?xml version="1.0" encoding="utf-8"?>
<p:tagLst xmlns:a="http://schemas.openxmlformats.org/drawingml/2006/main" xmlns:r="http://schemas.openxmlformats.org/officeDocument/2006/relationships" xmlns:p="http://schemas.openxmlformats.org/presentationml/2006/main">
  <p:tag name="TIMING" val="|13|22|14.7"/>
</p:tagLst>
</file>

<file path=ppt/tags/tag4.xml><?xml version="1.0" encoding="utf-8"?>
<p:tagLst xmlns:a="http://schemas.openxmlformats.org/drawingml/2006/main" xmlns:r="http://schemas.openxmlformats.org/officeDocument/2006/relationships" xmlns:p="http://schemas.openxmlformats.org/presentationml/2006/main">
  <p:tag name="TIMING" val="|4.9|4.4|7.5|10|24|9.2"/>
</p:tagLst>
</file>

<file path=ppt/tags/tag5.xml><?xml version="1.0" encoding="utf-8"?>
<p:tagLst xmlns:a="http://schemas.openxmlformats.org/drawingml/2006/main" xmlns:r="http://schemas.openxmlformats.org/officeDocument/2006/relationships" xmlns:p="http://schemas.openxmlformats.org/presentationml/2006/main">
  <p:tag name="TIMING" val="|15.6"/>
</p:tagLst>
</file>

<file path=ppt/tags/tag6.xml><?xml version="1.0" encoding="utf-8"?>
<p:tagLst xmlns:a="http://schemas.openxmlformats.org/drawingml/2006/main" xmlns:r="http://schemas.openxmlformats.org/officeDocument/2006/relationships" xmlns:p="http://schemas.openxmlformats.org/presentationml/2006/main">
  <p:tag name="TIMING" val="|5.3|8.7|8.4"/>
</p:tagLst>
</file>

<file path=ppt/tags/tag7.xml><?xml version="1.0" encoding="utf-8"?>
<p:tagLst xmlns:a="http://schemas.openxmlformats.org/drawingml/2006/main" xmlns:r="http://schemas.openxmlformats.org/officeDocument/2006/relationships" xmlns:p="http://schemas.openxmlformats.org/presentationml/2006/main">
  <p:tag name="TIMING" val="|16"/>
</p:tagLst>
</file>

<file path=ppt/tags/tag8.xml><?xml version="1.0" encoding="utf-8"?>
<p:tagLst xmlns:a="http://schemas.openxmlformats.org/drawingml/2006/main" xmlns:r="http://schemas.openxmlformats.org/officeDocument/2006/relationships" xmlns:p="http://schemas.openxmlformats.org/presentationml/2006/main">
  <p:tag name="TIMING" val="|8.6|17.5|24.4"/>
</p:tagLst>
</file>

<file path=ppt/theme/theme1.xml><?xml version="1.0" encoding="utf-8"?>
<a:theme xmlns:a="http://schemas.openxmlformats.org/drawingml/2006/main" name="Tema2">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9117537B-413E-4E4F-8DE3-246F9537634B}" vid="{492F5934-CA8E-4D14-AD8E-2A59DFE1461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32</TotalTime>
  <Words>2747</Words>
  <Application>Microsoft Office PowerPoint</Application>
  <PresentationFormat>Panorámica</PresentationFormat>
  <Paragraphs>234</Paragraphs>
  <Slides>17</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Arial</vt:lpstr>
      <vt:lpstr>Arial Black</vt:lpstr>
      <vt:lpstr>Calibri</vt:lpstr>
      <vt:lpstr>Calibri Light</vt:lpstr>
      <vt:lpstr>Futura Bold</vt:lpstr>
      <vt:lpstr>Lato</vt:lpstr>
      <vt:lpstr>Wingdings</vt:lpstr>
      <vt:lpstr>Tema2</vt:lpstr>
      <vt:lpstr>Presentación de PowerPoint</vt:lpstr>
      <vt:lpstr>Presentación de PowerPoint</vt:lpstr>
      <vt:lpstr>Presentación de PowerPoint</vt:lpstr>
      <vt:lpstr>Presentación de PowerPoint</vt:lpstr>
      <vt:lpstr>El indicador 6.5.1 en el contexto del ODS 6</vt:lpstr>
      <vt:lpstr>Meta 6.5: gestión de los recursos hídricos</vt:lpstr>
      <vt:lpstr>ODS Indicador 6.5.1:  Grado de implementación (0-100) de la gestión integrada de los recursos hídricos </vt:lpstr>
      <vt:lpstr>ODS 6.5 (GIRH) es especial por que es un ODS sobre un proceso, y es un punto de entrada para el ODS 6 y todos los ODS relacionados con el agua.</vt:lpstr>
      <vt:lpstr>Estado global de la implementación de GIRH 2017</vt:lpstr>
      <vt:lpstr>Estado de la GIRH en Suramérica al 2017  (puntuación de 0 -100) </vt:lpstr>
      <vt:lpstr>Metodología para el ODS Indicador 6.5.1  </vt:lpstr>
      <vt:lpstr>Formato del Cuestionario  2020</vt:lpstr>
      <vt:lpstr>Cómo calcular la puntuación de GIRH para el indicador 6.5.1</vt:lpstr>
      <vt:lpstr>Calendario de presentación para el indicador 6.5.1 en el 2020</vt:lpstr>
      <vt:lpstr>Apoyo nacional y regional 2020 de parte de ONU Ambiente - GWP</vt:lpstr>
      <vt:lpstr>Para más información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Martinez</dc:creator>
  <cp:lastModifiedBy>Corina Piaggio</cp:lastModifiedBy>
  <cp:revision>4</cp:revision>
  <dcterms:created xsi:type="dcterms:W3CDTF">2020-08-04T19:17:26Z</dcterms:created>
  <dcterms:modified xsi:type="dcterms:W3CDTF">2020-08-04T19:57:51Z</dcterms:modified>
</cp:coreProperties>
</file>