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8" y="21741"/>
            <a:ext cx="83407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1"/>
          <p:cNvSpPr txBox="1"/>
          <p:nvPr/>
        </p:nvSpPr>
        <p:spPr>
          <a:xfrm>
            <a:off x="2339752" y="2329159"/>
            <a:ext cx="66247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000" b="1" dirty="0" smtClean="0">
                <a:solidFill>
                  <a:schemeClr val="tx2"/>
                </a:solidFill>
              </a:rPr>
              <a:t>DAVID ELIAS FARIÑA GOMEZ</a:t>
            </a:r>
          </a:p>
          <a:p>
            <a:r>
              <a:rPr lang="es-PY" sz="3000" b="1" dirty="0" err="1">
                <a:solidFill>
                  <a:schemeClr val="tx2"/>
                </a:solidFill>
              </a:rPr>
              <a:t>M.Sc</a:t>
            </a:r>
            <a:r>
              <a:rPr lang="es-PY" sz="3000" b="1" dirty="0" smtClean="0">
                <a:solidFill>
                  <a:schemeClr val="tx2"/>
                </a:solidFill>
              </a:rPr>
              <a:t>. Ingeniero Agrónomo</a:t>
            </a:r>
          </a:p>
          <a:p>
            <a:r>
              <a:rPr lang="es-PY" sz="3000" b="1" dirty="0" smtClean="0">
                <a:solidFill>
                  <a:schemeClr val="tx2"/>
                </a:solidFill>
              </a:rPr>
              <a:t>Director General</a:t>
            </a:r>
          </a:p>
          <a:p>
            <a:r>
              <a:rPr lang="es-PY" sz="3000" b="1" dirty="0" smtClean="0">
                <a:solidFill>
                  <a:schemeClr val="tx2"/>
                </a:solidFill>
              </a:rPr>
              <a:t>Dirección General de Protección y </a:t>
            </a:r>
          </a:p>
          <a:p>
            <a:r>
              <a:rPr lang="es-PY" sz="3000" b="1" dirty="0" smtClean="0">
                <a:solidFill>
                  <a:schemeClr val="tx2"/>
                </a:solidFill>
              </a:rPr>
              <a:t>Conservación de los Recursos Hídricos </a:t>
            </a:r>
          </a:p>
          <a:p>
            <a:r>
              <a:rPr lang="es-PY" sz="3000" b="1" dirty="0" smtClean="0">
                <a:solidFill>
                  <a:schemeClr val="tx2"/>
                </a:solidFill>
              </a:rPr>
              <a:t>MADES</a:t>
            </a:r>
          </a:p>
          <a:p>
            <a:endParaRPr lang="es-PY" sz="3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9144000" cy="6621057"/>
          </a:xfrm>
          <a:prstGeom prst="rect">
            <a:avLst/>
          </a:prstGeom>
        </p:spPr>
      </p:pic>
      <p:pic>
        <p:nvPicPr>
          <p:cNvPr id="5" name="Picture 2" descr="https://i0.wp.com/www.un.org/sustainabledevelopment/es/wp-content/uploads/sites/3/2018/06/la-agenda-de-desarrollo-sostenible-necesita-un-impulso-urgente-para-alcanzar-sus-objetivos.jpg?fit=770%2C420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6" y="1016996"/>
            <a:ext cx="5214094" cy="284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012160" y="2996952"/>
            <a:ext cx="2257093" cy="76944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4400" dirty="0" smtClean="0"/>
              <a:t> 8 metas </a:t>
            </a:r>
            <a:endParaRPr lang="es-ES" sz="4400" dirty="0"/>
          </a:p>
        </p:txBody>
      </p:sp>
      <p:sp>
        <p:nvSpPr>
          <p:cNvPr id="7" name="6 Rectángulo"/>
          <p:cNvSpPr/>
          <p:nvPr/>
        </p:nvSpPr>
        <p:spPr>
          <a:xfrm>
            <a:off x="741582" y="170988"/>
            <a:ext cx="8294914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000" dirty="0" smtClean="0"/>
              <a:t>17 </a:t>
            </a:r>
            <a:r>
              <a:rPr lang="es-ES" sz="3000" dirty="0"/>
              <a:t>Objetivos para el Desarrollo Sostenible (</a:t>
            </a:r>
            <a:r>
              <a:rPr lang="es-ES" sz="3000" u="sng" dirty="0"/>
              <a:t>ODS</a:t>
            </a:r>
            <a:r>
              <a:rPr lang="es-ES" sz="3000" dirty="0" smtClean="0"/>
              <a:t>)</a:t>
            </a:r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6012160" y="1730001"/>
            <a:ext cx="260064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4400" dirty="0"/>
              <a:t>169 </a:t>
            </a:r>
            <a:r>
              <a:rPr lang="es-ES" sz="4400" b="1" dirty="0"/>
              <a:t>metas</a:t>
            </a:r>
            <a:endParaRPr lang="es-ES" sz="4400" dirty="0"/>
          </a:p>
        </p:txBody>
      </p:sp>
      <p:pic>
        <p:nvPicPr>
          <p:cNvPr id="2050" name="Picture 2" descr="Agua y saneamiento – Desarrollo Sosten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6" t="38185" r="41223" b="24814"/>
          <a:stretch/>
        </p:blipFill>
        <p:spPr bwMode="auto">
          <a:xfrm>
            <a:off x="2339752" y="4277935"/>
            <a:ext cx="1958646" cy="181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99992" y="4410978"/>
            <a:ext cx="45720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LA EVALUACIÓN DE SUS CUATRO ELEMENTOS CLAVE: </a:t>
            </a:r>
          </a:p>
          <a:p>
            <a:r>
              <a:rPr lang="es-ES" dirty="0" smtClean="0"/>
              <a:t>1- Un </a:t>
            </a:r>
            <a:r>
              <a:rPr lang="es-ES" dirty="0"/>
              <a:t>entorno propicio, </a:t>
            </a:r>
            <a:endParaRPr lang="es-ES" dirty="0" smtClean="0"/>
          </a:p>
          <a:p>
            <a:r>
              <a:rPr lang="es-ES" dirty="0" smtClean="0"/>
              <a:t>2- Las </a:t>
            </a:r>
            <a:r>
              <a:rPr lang="es-ES" dirty="0"/>
              <a:t>instituciones y la participación, </a:t>
            </a:r>
            <a:endParaRPr lang="es-ES" dirty="0" smtClean="0"/>
          </a:p>
          <a:p>
            <a:r>
              <a:rPr lang="es-ES" dirty="0" smtClean="0"/>
              <a:t>3- Los </a:t>
            </a:r>
            <a:r>
              <a:rPr lang="es-ES" dirty="0"/>
              <a:t>instrumentos de gestión y </a:t>
            </a:r>
            <a:endParaRPr lang="es-ES" dirty="0" smtClean="0"/>
          </a:p>
          <a:p>
            <a:r>
              <a:rPr lang="es-ES" dirty="0" smtClean="0"/>
              <a:t>4- La </a:t>
            </a:r>
            <a:r>
              <a:rPr lang="es-ES" dirty="0"/>
              <a:t>financiación 	</a:t>
            </a:r>
          </a:p>
        </p:txBody>
      </p:sp>
    </p:spTree>
    <p:extLst>
      <p:ext uri="{BB962C8B-B14F-4D97-AF65-F5344CB8AC3E}">
        <p14:creationId xmlns:p14="http://schemas.microsoft.com/office/powerpoint/2010/main" val="25254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9144000" cy="6621057"/>
          </a:xfrm>
          <a:prstGeom prst="rect">
            <a:avLst/>
          </a:prstGeom>
        </p:spPr>
      </p:pic>
      <p:pic>
        <p:nvPicPr>
          <p:cNvPr id="10" name="Picture 5" descr="Global Water Partnership - GW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50927"/>
            <a:ext cx="3470814" cy="8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4663449" cy="1609347"/>
          </a:xfrm>
          <a:prstGeom prst="rect">
            <a:avLst/>
          </a:prstGeom>
        </p:spPr>
      </p:pic>
      <p:pic>
        <p:nvPicPr>
          <p:cNvPr id="3074" name="Picture 2" descr="UN-Water (@UN_Water) | Twit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5"/>
          <a:stretch/>
        </p:blipFill>
        <p:spPr bwMode="auto">
          <a:xfrm>
            <a:off x="1619672" y="1293432"/>
            <a:ext cx="2444002" cy="16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NUMA intensifica trabajos zoonóticos para proteger ambiente | MPV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1458"/>
            <a:ext cx="2733261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69664" y="260648"/>
            <a:ext cx="279337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RESPONSABLES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121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9144000" cy="662105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03548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Esta sección trata sobre el entorno propicio, que consiste en crear las condiciones que contribuyen a apoyar la implementación de la GIRH, y que incluye las herramientas legales, de políticas, y de planificación estratégica más representativas para la GIRH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71600" y="332656"/>
            <a:ext cx="279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ENTORNO PROPICIO </a:t>
            </a:r>
            <a:endParaRPr lang="es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30841" r="58234" b="4681"/>
          <a:stretch/>
        </p:blipFill>
        <p:spPr bwMode="auto">
          <a:xfrm>
            <a:off x="6300191" y="2564904"/>
            <a:ext cx="2512915" cy="287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849180"/>
            <a:ext cx="5848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1- ¿Cuál </a:t>
            </a:r>
            <a:r>
              <a:rPr lang="es-ES" dirty="0"/>
              <a:t>es el estado de las políticas, leyes y planes que apoyan la Gestión Integrada de Recursos Hídricos (GIRH) a nivel nacional? 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421382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2- ¿Cuál </a:t>
            </a:r>
            <a:r>
              <a:rPr lang="es-ES" dirty="0"/>
              <a:t>es el estado de las políticas, leyes y planes que apoyan la GIRH a otros niveles? 	</a:t>
            </a:r>
          </a:p>
        </p:txBody>
      </p:sp>
    </p:spTree>
    <p:extLst>
      <p:ext uri="{BB962C8B-B14F-4D97-AF65-F5344CB8AC3E}">
        <p14:creationId xmlns:p14="http://schemas.microsoft.com/office/powerpoint/2010/main" val="9379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9144000" cy="662105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25961" r="33895" b="4938"/>
          <a:stretch/>
        </p:blipFill>
        <p:spPr bwMode="auto">
          <a:xfrm>
            <a:off x="6516216" y="2636912"/>
            <a:ext cx="2343027" cy="319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64965" y="260648"/>
            <a:ext cx="4334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Instituciones y Participación </a:t>
            </a:r>
            <a:endParaRPr lang="es-ES" sz="2800" dirty="0"/>
          </a:p>
        </p:txBody>
      </p:sp>
      <p:sp>
        <p:nvSpPr>
          <p:cNvPr id="2" name="1 Rectángulo"/>
          <p:cNvSpPr/>
          <p:nvPr/>
        </p:nvSpPr>
        <p:spPr>
          <a:xfrm>
            <a:off x="467544" y="1052736"/>
            <a:ext cx="8391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variedad </a:t>
            </a:r>
            <a:r>
              <a:rPr lang="es-ES" dirty="0"/>
              <a:t>y los roles de las instituciones políticas, sociales, económicas y administrativas que apoyan la implementación de la GIRH. Asimismo, incluye algunas de las instituciones más representativas a distintos niveles de la sociedad respecto de la GIRH, lo cual implica la capacidad y efectividad institucional, coordinación intersectorial, participación de las partes interesadas e igualdad de género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0620" y="330115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1- ¿Cuál </a:t>
            </a:r>
            <a:r>
              <a:rPr lang="es-ES" dirty="0"/>
              <a:t>es el estado de la instituciones para la implementación de la GIRH a nivel nacional? 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441965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2- ¿Cuál </a:t>
            </a:r>
            <a:r>
              <a:rPr lang="es-ES" dirty="0"/>
              <a:t>es el estado de la instituciones para la implementación de la GIRH a otros niveles? 	</a:t>
            </a:r>
          </a:p>
        </p:txBody>
      </p:sp>
    </p:spTree>
    <p:extLst>
      <p:ext uri="{BB962C8B-B14F-4D97-AF65-F5344CB8AC3E}">
        <p14:creationId xmlns:p14="http://schemas.microsoft.com/office/powerpoint/2010/main" val="15725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9144000" cy="662105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7" t="25961" r="4476" b="4938"/>
          <a:stretch/>
        </p:blipFill>
        <p:spPr bwMode="auto">
          <a:xfrm>
            <a:off x="6300192" y="2348880"/>
            <a:ext cx="2194221" cy="332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29256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Esta </a:t>
            </a:r>
            <a:r>
              <a:rPr lang="es-ES" dirty="0"/>
              <a:t>sección se refiere a las herramientas que permiten a los responsables y a los usuarios de tomar decisiones y elegir racionalmente y con fundamentos entre acciones. Incluye programas de gestión, monitoreo de recursos hídricos y la presión que se ejerce sobre los mismos, intercambio de conocimientos, y desarrollo de capacidades.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99592" y="404664"/>
            <a:ext cx="38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Instrumentos de Gestión </a:t>
            </a:r>
            <a:endParaRPr lang="es-ES" sz="2800" dirty="0"/>
          </a:p>
        </p:txBody>
      </p:sp>
      <p:sp>
        <p:nvSpPr>
          <p:cNvPr id="6" name="5 Rectángulo"/>
          <p:cNvSpPr/>
          <p:nvPr/>
        </p:nvSpPr>
        <p:spPr>
          <a:xfrm>
            <a:off x="323528" y="284086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1- ¿Cuál </a:t>
            </a:r>
            <a:r>
              <a:rPr lang="es-ES" dirty="0"/>
              <a:t>es el estado de los instrumentos de gestión que apoyan la GIRH a nivel nacional? 	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5536" y="393305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2- ¿Cuál </a:t>
            </a:r>
            <a:r>
              <a:rPr lang="es-ES" dirty="0"/>
              <a:t>es el estado de los instrumentos de gestión que apoyan la GIRH a otros niveles? 	</a:t>
            </a:r>
          </a:p>
        </p:txBody>
      </p:sp>
    </p:spTree>
    <p:extLst>
      <p:ext uri="{BB962C8B-B14F-4D97-AF65-F5344CB8AC3E}">
        <p14:creationId xmlns:p14="http://schemas.microsoft.com/office/powerpoint/2010/main" val="41643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9144000" cy="662105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2" t="28261" r="12904" b="12082"/>
          <a:stretch/>
        </p:blipFill>
        <p:spPr bwMode="auto">
          <a:xfrm>
            <a:off x="5796136" y="2452836"/>
            <a:ext cx="3238501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404664"/>
            <a:ext cx="2500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FINANCIAMIENTO </a:t>
            </a: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611560" y="1075041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financiamiento </a:t>
            </a:r>
            <a:r>
              <a:rPr lang="es-ES" dirty="0"/>
              <a:t>suficiente disponible de varias fuentes para el desarrollo y la gestión de los recursos hídricos. </a:t>
            </a:r>
          </a:p>
          <a:p>
            <a:r>
              <a:rPr lang="es-ES" dirty="0"/>
              <a:t>El financiamiento para las inversiones y los costos recurrentes pueden provenir de muchas fuentes, siendo las más comunes las asignaciones presupuestarias para los ministerios pertinentes y otras autoridades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67544" y="2849180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1- ¿Cuál </a:t>
            </a:r>
            <a:r>
              <a:rPr lang="es-ES" dirty="0"/>
              <a:t>es el estado del financiamiento para el desarrollo y la gestión de los recursos hídricos a nivel nacional? 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87760" y="4293096"/>
            <a:ext cx="5308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2- ¿Cuál </a:t>
            </a:r>
            <a:r>
              <a:rPr lang="es-ES" dirty="0"/>
              <a:t>es el estado del financiamiento para el desarrollo y la gestión de los recursos hídricos a otros niveles? 	</a:t>
            </a:r>
          </a:p>
        </p:txBody>
      </p:sp>
    </p:spTree>
    <p:extLst>
      <p:ext uri="{BB962C8B-B14F-4D97-AF65-F5344CB8AC3E}">
        <p14:creationId xmlns:p14="http://schemas.microsoft.com/office/powerpoint/2010/main" val="32338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9144000" cy="662105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t="44295" r="20931" b="16470"/>
          <a:stretch/>
        </p:blipFill>
        <p:spPr bwMode="auto">
          <a:xfrm>
            <a:off x="944460" y="1772816"/>
            <a:ext cx="7542013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63854" y="188640"/>
            <a:ext cx="7248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INDICADOR ODS 6.5.1. PARAGUAY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7109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457</Words>
  <Application>Microsoft Office PowerPoint</Application>
  <PresentationFormat>Presentación en pantalla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David Fariña</dc:creator>
  <cp:lastModifiedBy>SEAM02</cp:lastModifiedBy>
  <cp:revision>7</cp:revision>
  <dcterms:created xsi:type="dcterms:W3CDTF">2020-08-03T12:55:20Z</dcterms:created>
  <dcterms:modified xsi:type="dcterms:W3CDTF">2020-08-03T17:57:29Z</dcterms:modified>
</cp:coreProperties>
</file>