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256" r:id="rId2"/>
    <p:sldId id="296" r:id="rId3"/>
    <p:sldId id="280" r:id="rId4"/>
    <p:sldId id="283" r:id="rId5"/>
    <p:sldId id="284" r:id="rId6"/>
    <p:sldId id="286" r:id="rId7"/>
    <p:sldId id="290" r:id="rId8"/>
    <p:sldId id="292" r:id="rId9"/>
    <p:sldId id="330" r:id="rId10"/>
    <p:sldId id="295" r:id="rId11"/>
    <p:sldId id="312" r:id="rId12"/>
    <p:sldId id="297" r:id="rId13"/>
    <p:sldId id="298" r:id="rId14"/>
    <p:sldId id="276" r:id="rId15"/>
    <p:sldId id="261" r:id="rId16"/>
    <p:sldId id="262" r:id="rId17"/>
    <p:sldId id="322" r:id="rId18"/>
    <p:sldId id="317" r:id="rId19"/>
    <p:sldId id="318" r:id="rId20"/>
    <p:sldId id="319" r:id="rId21"/>
    <p:sldId id="320" r:id="rId22"/>
    <p:sldId id="321" r:id="rId23"/>
    <p:sldId id="301" r:id="rId24"/>
    <p:sldId id="314" r:id="rId25"/>
    <p:sldId id="323" r:id="rId26"/>
    <p:sldId id="260" r:id="rId27"/>
    <p:sldId id="269" r:id="rId28"/>
    <p:sldId id="270" r:id="rId29"/>
    <p:sldId id="271" r:id="rId30"/>
    <p:sldId id="272" r:id="rId31"/>
    <p:sldId id="325" r:id="rId32"/>
    <p:sldId id="326" r:id="rId33"/>
    <p:sldId id="329" r:id="rId34"/>
    <p:sldId id="331" r:id="rId35"/>
    <p:sldId id="327" r:id="rId36"/>
    <p:sldId id="303" r:id="rId37"/>
    <p:sldId id="305" r:id="rId38"/>
    <p:sldId id="337" r:id="rId39"/>
    <p:sldId id="338" r:id="rId40"/>
    <p:sldId id="339" r:id="rId41"/>
    <p:sldId id="340" r:id="rId42"/>
    <p:sldId id="341" r:id="rId43"/>
    <p:sldId id="332" r:id="rId44"/>
    <p:sldId id="275" r:id="rId4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6308868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517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4" name="Shape 3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Water crises need attention and coordinated action for systemic change.</a:t>
            </a:r>
          </a:p>
          <a:p>
            <a:r>
              <a:t>•Inertia </a:t>
            </a:r>
          </a:p>
          <a:p>
            <a:r>
              <a:t>•Fragmentation across sectors at the basin, country, and regional levels </a:t>
            </a:r>
          </a:p>
          <a:p>
            <a:r>
              <a:t>•Short-term and siloed thinking</a:t>
            </a:r>
          </a:p>
          <a:p>
            <a:pPr>
              <a:defRPr b="1"/>
            </a:pPr>
            <a:r>
              <a:t>GWP influences needed systems change through its unique valuer proposition.</a:t>
            </a:r>
          </a:p>
          <a:p>
            <a:r>
              <a:t>•</a:t>
            </a:r>
            <a:r>
              <a:rPr b="1"/>
              <a:t>Reach</a:t>
            </a:r>
            <a:r>
              <a:t>: 3,000+ partners across 180 countries </a:t>
            </a:r>
          </a:p>
          <a:p>
            <a:r>
              <a:t>•</a:t>
            </a:r>
            <a:r>
              <a:rPr b="1"/>
              <a:t>Network</a:t>
            </a:r>
            <a:r>
              <a:t>: coordinated action of government and non-government actors</a:t>
            </a:r>
          </a:p>
          <a:p>
            <a:r>
              <a:t>•</a:t>
            </a:r>
            <a:r>
              <a:rPr b="1"/>
              <a:t>Knowledge</a:t>
            </a:r>
            <a:r>
              <a:t>: unique knowledge base anchored in implementation</a:t>
            </a:r>
          </a:p>
          <a:p>
            <a:r>
              <a:t>•</a:t>
            </a:r>
            <a:r>
              <a:rPr b="1"/>
              <a:t>Approach</a:t>
            </a:r>
            <a:r>
              <a:t>: multi-stakeholder</a:t>
            </a:r>
          </a:p>
          <a:p>
            <a:r>
              <a:t>•</a:t>
            </a:r>
            <a:r>
              <a:rPr b="1"/>
              <a:t>Business model</a:t>
            </a:r>
            <a:r>
              <a:t>: deliver through Regional and Country Water Partnerships</a:t>
            </a:r>
          </a:p>
          <a:p>
            <a:pPr>
              <a:defRPr b="1"/>
            </a:pPr>
            <a:r>
              <a:t>Strategy: leverage global policy frameworks, mobilize, act and learn</a:t>
            </a:r>
          </a:p>
          <a:p>
            <a:r>
              <a:t>•Water solutions for the SDGs</a:t>
            </a:r>
          </a:p>
          <a:p>
            <a:r>
              <a:t>•Climate resilience through water</a:t>
            </a:r>
          </a:p>
          <a:p>
            <a:r>
              <a:t>•Transboundary water cooperation</a:t>
            </a:r>
          </a:p>
          <a:p>
            <a:r>
              <a:t>•Mobilize youth</a:t>
            </a:r>
          </a:p>
          <a:p>
            <a:r>
              <a:t>•Engage the private sector</a:t>
            </a:r>
          </a:p>
          <a:p>
            <a:r>
              <a:t>•Work towards gender equality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WP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1719" y="397310"/>
            <a:ext cx="2192470" cy="504057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Date Placeholder 3"/>
          <p:cNvSpPr/>
          <p:nvPr/>
        </p:nvSpPr>
        <p:spPr>
          <a:xfrm>
            <a:off x="88231" y="6629400"/>
            <a:ext cx="1754675" cy="228600"/>
          </a:xfrm>
          <a:prstGeom prst="roundRect">
            <a:avLst>
              <a:gd name="adj" fmla="val 16667"/>
            </a:avLst>
          </a:prstGeom>
          <a:solidFill>
            <a:srgbClr val="169B6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6" name="Footer Placeholder 4"/>
          <p:cNvGrpSpPr/>
          <p:nvPr/>
        </p:nvGrpSpPr>
        <p:grpSpPr>
          <a:xfrm>
            <a:off x="2038524" y="6596380"/>
            <a:ext cx="8114951" cy="294641"/>
            <a:chOff x="0" y="0"/>
            <a:chExt cx="8114949" cy="294640"/>
          </a:xfrm>
        </p:grpSpPr>
        <p:sp>
          <p:nvSpPr>
            <p:cNvPr id="24" name="Retângulo Arredondado"/>
            <p:cNvSpPr/>
            <p:nvPr/>
          </p:nvSpPr>
          <p:spPr>
            <a:xfrm>
              <a:off x="0" y="33019"/>
              <a:ext cx="8114950" cy="228601"/>
            </a:xfrm>
            <a:prstGeom prst="roundRect">
              <a:avLst>
                <a:gd name="adj" fmla="val 16667"/>
              </a:avLst>
            </a:prstGeom>
            <a:solidFill>
              <a:srgbClr val="009FD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" name="Mobilising for a Water Secure World"/>
            <p:cNvSpPr txBox="1"/>
            <p:nvPr/>
          </p:nvSpPr>
          <p:spPr>
            <a:xfrm>
              <a:off x="11159" y="-1"/>
              <a:ext cx="8092631" cy="29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400" b="1">
                  <a:solidFill>
                    <a:srgbClr val="FFFFFF"/>
                  </a:solidFill>
                </a:defRPr>
              </a:lvl1pPr>
            </a:lstStyle>
            <a:p>
              <a:r>
                <a:t>Mobilising for a Water Secure World</a:t>
              </a:r>
            </a:p>
          </p:txBody>
        </p:sp>
      </p:grpSp>
      <p:grpSp>
        <p:nvGrpSpPr>
          <p:cNvPr id="29" name="Text Box 2"/>
          <p:cNvGrpSpPr/>
          <p:nvPr/>
        </p:nvGrpSpPr>
        <p:grpSpPr>
          <a:xfrm>
            <a:off x="10433953" y="6513000"/>
            <a:ext cx="1503256" cy="358141"/>
            <a:chOff x="0" y="0"/>
            <a:chExt cx="1503255" cy="358140"/>
          </a:xfrm>
        </p:grpSpPr>
        <p:sp>
          <p:nvSpPr>
            <p:cNvPr id="27" name="Retângulo"/>
            <p:cNvSpPr/>
            <p:nvPr/>
          </p:nvSpPr>
          <p:spPr>
            <a:xfrm>
              <a:off x="0" y="0"/>
              <a:ext cx="1503256" cy="345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15000"/>
                </a:lnSpc>
                <a:spcBef>
                  <a:spcPts val="1000"/>
                </a:spcBef>
              </a:pPr>
              <a:endParaRPr/>
            </a:p>
          </p:txBody>
        </p:sp>
        <p:sp>
          <p:nvSpPr>
            <p:cNvPr id="28" name="www.gwp.org"/>
            <p:cNvSpPr txBox="1"/>
            <p:nvPr/>
          </p:nvSpPr>
          <p:spPr>
            <a:xfrm>
              <a:off x="0" y="0"/>
              <a:ext cx="1503256" cy="358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lnSpc>
                  <a:spcPct val="115000"/>
                </a:lnSpc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  <a:r>
                <a:t>www.</a:t>
              </a:r>
              <a:r>
                <a:rPr>
                  <a:solidFill>
                    <a:srgbClr val="00B0F0"/>
                  </a:solidFill>
                </a:rPr>
                <a:t>gwp.</a:t>
              </a:r>
              <a:r>
                <a:rPr>
                  <a:solidFill>
                    <a:srgbClr val="00B050"/>
                  </a:solidFill>
                </a:rPr>
                <a:t>org</a:t>
              </a:r>
            </a:p>
          </p:txBody>
        </p:sp>
      </p:grpSp>
      <p:sp>
        <p:nvSpPr>
          <p:cNvPr id="30" name="Slide Number Placeholder 5"/>
          <p:cNvSpPr/>
          <p:nvPr/>
        </p:nvSpPr>
        <p:spPr>
          <a:xfrm>
            <a:off x="-1" y="6629400"/>
            <a:ext cx="478583" cy="228600"/>
          </a:xfrm>
          <a:prstGeom prst="rect">
            <a:avLst/>
          </a:prstGeom>
          <a:solidFill>
            <a:srgbClr val="169B62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TextBox 18"/>
          <p:cNvSpPr txBox="1"/>
          <p:nvPr/>
        </p:nvSpPr>
        <p:spPr>
          <a:xfrm>
            <a:off x="386051" y="6600697"/>
            <a:ext cx="949166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t>August</a:t>
            </a:r>
          </a:p>
        </p:txBody>
      </p:sp>
      <p:sp>
        <p:nvSpPr>
          <p:cNvPr id="32" name="TextBox 19"/>
          <p:cNvSpPr txBox="1"/>
          <p:nvPr/>
        </p:nvSpPr>
        <p:spPr>
          <a:xfrm>
            <a:off x="52111" y="6600697"/>
            <a:ext cx="531495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t>2019</a:t>
            </a:r>
          </a:p>
        </p:txBody>
      </p:sp>
      <p:sp>
        <p:nvSpPr>
          <p:cNvPr id="3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34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2047875" y="1588167"/>
            <a:ext cx="8115300" cy="9772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</a:lvl1pPr>
            <a:lvl2pPr marL="0" indent="457200">
              <a:lnSpc>
                <a:spcPct val="100000"/>
              </a:lnSpc>
              <a:spcBef>
                <a:spcPts val="0"/>
              </a:spcBef>
              <a:buSzTx/>
              <a:buFontTx/>
              <a:buNone/>
            </a:lvl2pPr>
            <a:lvl3pPr>
              <a:lnSpc>
                <a:spcPct val="100000"/>
              </a:lnSpc>
              <a:spcBef>
                <a:spcPts val="0"/>
              </a:spcBef>
              <a:buFontTx/>
            </a:lvl3pPr>
            <a:lvl4pPr>
              <a:lnSpc>
                <a:spcPct val="100000"/>
              </a:lnSpc>
              <a:spcBef>
                <a:spcPts val="0"/>
              </a:spcBef>
              <a:buFontTx/>
            </a:lvl4pPr>
            <a:lvl5pPr>
              <a:lnSpc>
                <a:spcPct val="100000"/>
              </a:lnSpc>
              <a:spcBef>
                <a:spcPts val="0"/>
              </a:spcBef>
              <a:buFontTx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2047261" y="458801"/>
            <a:ext cx="7449664" cy="11230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FontTx/>
              <a:buNone/>
              <a:defRPr sz="4000">
                <a:solidFill>
                  <a:srgbClr val="06A969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WP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1719" y="397310"/>
            <a:ext cx="2192470" cy="504057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Date Placeholder 3"/>
          <p:cNvSpPr/>
          <p:nvPr/>
        </p:nvSpPr>
        <p:spPr>
          <a:xfrm>
            <a:off x="88231" y="6629400"/>
            <a:ext cx="1754675" cy="228600"/>
          </a:xfrm>
          <a:prstGeom prst="roundRect">
            <a:avLst>
              <a:gd name="adj" fmla="val 16667"/>
            </a:avLst>
          </a:prstGeom>
          <a:solidFill>
            <a:srgbClr val="169B6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6" name="Footer Placeholder 4"/>
          <p:cNvGrpSpPr/>
          <p:nvPr/>
        </p:nvGrpSpPr>
        <p:grpSpPr>
          <a:xfrm>
            <a:off x="2038524" y="6596380"/>
            <a:ext cx="8114951" cy="294641"/>
            <a:chOff x="0" y="0"/>
            <a:chExt cx="8114949" cy="294640"/>
          </a:xfrm>
        </p:grpSpPr>
        <p:sp>
          <p:nvSpPr>
            <p:cNvPr id="44" name="Retângulo Arredondado"/>
            <p:cNvSpPr/>
            <p:nvPr/>
          </p:nvSpPr>
          <p:spPr>
            <a:xfrm>
              <a:off x="0" y="33019"/>
              <a:ext cx="8114950" cy="228601"/>
            </a:xfrm>
            <a:prstGeom prst="roundRect">
              <a:avLst>
                <a:gd name="adj" fmla="val 16667"/>
              </a:avLst>
            </a:prstGeom>
            <a:solidFill>
              <a:srgbClr val="009FD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" name="Mobilising for a Water Secure World"/>
            <p:cNvSpPr txBox="1"/>
            <p:nvPr/>
          </p:nvSpPr>
          <p:spPr>
            <a:xfrm>
              <a:off x="11159" y="-1"/>
              <a:ext cx="8092631" cy="29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400" b="1">
                  <a:solidFill>
                    <a:srgbClr val="FFFFFF"/>
                  </a:solidFill>
                </a:defRPr>
              </a:lvl1pPr>
            </a:lstStyle>
            <a:p>
              <a:r>
                <a:t>Mobilising for a Water Secure World</a:t>
              </a:r>
            </a:p>
          </p:txBody>
        </p:sp>
      </p:grpSp>
      <p:grpSp>
        <p:nvGrpSpPr>
          <p:cNvPr id="49" name="Text Box 2"/>
          <p:cNvGrpSpPr/>
          <p:nvPr/>
        </p:nvGrpSpPr>
        <p:grpSpPr>
          <a:xfrm>
            <a:off x="10433953" y="6513000"/>
            <a:ext cx="1503256" cy="358141"/>
            <a:chOff x="0" y="0"/>
            <a:chExt cx="1503255" cy="358140"/>
          </a:xfrm>
        </p:grpSpPr>
        <p:sp>
          <p:nvSpPr>
            <p:cNvPr id="47" name="Retângulo"/>
            <p:cNvSpPr/>
            <p:nvPr/>
          </p:nvSpPr>
          <p:spPr>
            <a:xfrm>
              <a:off x="0" y="0"/>
              <a:ext cx="1503256" cy="345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15000"/>
                </a:lnSpc>
                <a:spcBef>
                  <a:spcPts val="1000"/>
                </a:spcBef>
              </a:pPr>
              <a:endParaRPr/>
            </a:p>
          </p:txBody>
        </p:sp>
        <p:sp>
          <p:nvSpPr>
            <p:cNvPr id="48" name="www.gwp.org"/>
            <p:cNvSpPr txBox="1"/>
            <p:nvPr/>
          </p:nvSpPr>
          <p:spPr>
            <a:xfrm>
              <a:off x="0" y="0"/>
              <a:ext cx="1503256" cy="358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lnSpc>
                  <a:spcPct val="115000"/>
                </a:lnSpc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  <a:r>
                <a:t>www.</a:t>
              </a:r>
              <a:r>
                <a:rPr>
                  <a:solidFill>
                    <a:srgbClr val="00B0F0"/>
                  </a:solidFill>
                </a:rPr>
                <a:t>gwp.</a:t>
              </a:r>
              <a:r>
                <a:rPr>
                  <a:solidFill>
                    <a:srgbClr val="00B050"/>
                  </a:solidFill>
                </a:rPr>
                <a:t>org</a:t>
              </a:r>
            </a:p>
          </p:txBody>
        </p:sp>
      </p:grpSp>
      <p:sp>
        <p:nvSpPr>
          <p:cNvPr id="50" name="Slide Number Placeholder 5"/>
          <p:cNvSpPr/>
          <p:nvPr/>
        </p:nvSpPr>
        <p:spPr>
          <a:xfrm>
            <a:off x="-1" y="6629400"/>
            <a:ext cx="478583" cy="228600"/>
          </a:xfrm>
          <a:prstGeom prst="rect">
            <a:avLst/>
          </a:prstGeom>
          <a:solidFill>
            <a:srgbClr val="169B62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" name="TextBox 18"/>
          <p:cNvSpPr txBox="1"/>
          <p:nvPr/>
        </p:nvSpPr>
        <p:spPr>
          <a:xfrm>
            <a:off x="386051" y="6600697"/>
            <a:ext cx="949166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t>August</a:t>
            </a:r>
          </a:p>
        </p:txBody>
      </p:sp>
      <p:sp>
        <p:nvSpPr>
          <p:cNvPr id="52" name="TextBox 19"/>
          <p:cNvSpPr txBox="1"/>
          <p:nvPr/>
        </p:nvSpPr>
        <p:spPr>
          <a:xfrm>
            <a:off x="52111" y="6600697"/>
            <a:ext cx="531495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t>2019</a:t>
            </a:r>
          </a:p>
        </p:txBody>
      </p:sp>
      <p:sp>
        <p:nvSpPr>
          <p:cNvPr id="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54" name="Nível um…"/>
          <p:cNvSpPr txBox="1">
            <a:spLocks noGrp="1"/>
          </p:cNvSpPr>
          <p:nvPr>
            <p:ph type="body" idx="1"/>
          </p:nvPr>
        </p:nvSpPr>
        <p:spPr>
          <a:xfrm>
            <a:off x="2047261" y="1581874"/>
            <a:ext cx="8114952" cy="454429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2047261" y="458801"/>
            <a:ext cx="7449664" cy="11230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FontTx/>
              <a:buNone/>
              <a:defRPr sz="4000">
                <a:solidFill>
                  <a:srgbClr val="06A969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WP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1719" y="397310"/>
            <a:ext cx="2192470" cy="504057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Date Placeholder 3"/>
          <p:cNvSpPr/>
          <p:nvPr/>
        </p:nvSpPr>
        <p:spPr>
          <a:xfrm>
            <a:off x="88231" y="6629400"/>
            <a:ext cx="1754675" cy="228600"/>
          </a:xfrm>
          <a:prstGeom prst="roundRect">
            <a:avLst>
              <a:gd name="adj" fmla="val 16667"/>
            </a:avLst>
          </a:prstGeom>
          <a:solidFill>
            <a:srgbClr val="169B6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66" name="Footer Placeholder 4"/>
          <p:cNvGrpSpPr/>
          <p:nvPr/>
        </p:nvGrpSpPr>
        <p:grpSpPr>
          <a:xfrm>
            <a:off x="2038524" y="6596380"/>
            <a:ext cx="8114951" cy="294641"/>
            <a:chOff x="0" y="0"/>
            <a:chExt cx="8114949" cy="294640"/>
          </a:xfrm>
        </p:grpSpPr>
        <p:sp>
          <p:nvSpPr>
            <p:cNvPr id="64" name="Retângulo Arredondado"/>
            <p:cNvSpPr/>
            <p:nvPr/>
          </p:nvSpPr>
          <p:spPr>
            <a:xfrm>
              <a:off x="0" y="33019"/>
              <a:ext cx="8114950" cy="228601"/>
            </a:xfrm>
            <a:prstGeom prst="roundRect">
              <a:avLst>
                <a:gd name="adj" fmla="val 16667"/>
              </a:avLst>
            </a:prstGeom>
            <a:solidFill>
              <a:srgbClr val="009FD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Mobilising for a Water Secure World"/>
            <p:cNvSpPr txBox="1"/>
            <p:nvPr/>
          </p:nvSpPr>
          <p:spPr>
            <a:xfrm>
              <a:off x="11159" y="-1"/>
              <a:ext cx="8092631" cy="29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400" b="1">
                  <a:solidFill>
                    <a:srgbClr val="FFFFFF"/>
                  </a:solidFill>
                </a:defRPr>
              </a:lvl1pPr>
            </a:lstStyle>
            <a:p>
              <a:r>
                <a:t>Mobilising for a Water Secure World</a:t>
              </a:r>
            </a:p>
          </p:txBody>
        </p:sp>
      </p:grpSp>
      <p:grpSp>
        <p:nvGrpSpPr>
          <p:cNvPr id="69" name="Text Box 2"/>
          <p:cNvGrpSpPr/>
          <p:nvPr/>
        </p:nvGrpSpPr>
        <p:grpSpPr>
          <a:xfrm>
            <a:off x="10433953" y="6513000"/>
            <a:ext cx="1503256" cy="358141"/>
            <a:chOff x="0" y="0"/>
            <a:chExt cx="1503255" cy="358140"/>
          </a:xfrm>
        </p:grpSpPr>
        <p:sp>
          <p:nvSpPr>
            <p:cNvPr id="67" name="Retângulo"/>
            <p:cNvSpPr/>
            <p:nvPr/>
          </p:nvSpPr>
          <p:spPr>
            <a:xfrm>
              <a:off x="0" y="0"/>
              <a:ext cx="1503256" cy="345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15000"/>
                </a:lnSpc>
                <a:spcBef>
                  <a:spcPts val="1000"/>
                </a:spcBef>
              </a:pPr>
              <a:endParaRPr/>
            </a:p>
          </p:txBody>
        </p:sp>
        <p:sp>
          <p:nvSpPr>
            <p:cNvPr id="68" name="www.gwp.org"/>
            <p:cNvSpPr txBox="1"/>
            <p:nvPr/>
          </p:nvSpPr>
          <p:spPr>
            <a:xfrm>
              <a:off x="0" y="0"/>
              <a:ext cx="1503256" cy="358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lnSpc>
                  <a:spcPct val="115000"/>
                </a:lnSpc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  <a:r>
                <a:t>www.</a:t>
              </a:r>
              <a:r>
                <a:rPr>
                  <a:solidFill>
                    <a:srgbClr val="00B0F0"/>
                  </a:solidFill>
                </a:rPr>
                <a:t>gwp.</a:t>
              </a:r>
              <a:r>
                <a:rPr>
                  <a:solidFill>
                    <a:srgbClr val="00B050"/>
                  </a:solidFill>
                </a:rPr>
                <a:t>org</a:t>
              </a:r>
            </a:p>
          </p:txBody>
        </p:sp>
      </p:grpSp>
      <p:sp>
        <p:nvSpPr>
          <p:cNvPr id="70" name="Slide Number Placeholder 5"/>
          <p:cNvSpPr/>
          <p:nvPr/>
        </p:nvSpPr>
        <p:spPr>
          <a:xfrm>
            <a:off x="-1" y="6629400"/>
            <a:ext cx="478583" cy="228600"/>
          </a:xfrm>
          <a:prstGeom prst="rect">
            <a:avLst/>
          </a:prstGeom>
          <a:solidFill>
            <a:srgbClr val="169B62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1" name="TextBox 18"/>
          <p:cNvSpPr txBox="1"/>
          <p:nvPr/>
        </p:nvSpPr>
        <p:spPr>
          <a:xfrm>
            <a:off x="386051" y="6600697"/>
            <a:ext cx="949166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t>August</a:t>
            </a:r>
          </a:p>
        </p:txBody>
      </p:sp>
      <p:sp>
        <p:nvSpPr>
          <p:cNvPr id="72" name="TextBox 19"/>
          <p:cNvSpPr txBox="1"/>
          <p:nvPr/>
        </p:nvSpPr>
        <p:spPr>
          <a:xfrm>
            <a:off x="52111" y="6600697"/>
            <a:ext cx="531495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t>2019</a:t>
            </a:r>
          </a:p>
        </p:txBody>
      </p:sp>
      <p:sp>
        <p:nvSpPr>
          <p:cNvPr id="7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74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2047261" y="458801"/>
            <a:ext cx="7449665" cy="11230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4000">
                <a:solidFill>
                  <a:srgbClr val="06A969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838200" indent="-381000">
              <a:buFontTx/>
              <a:defRPr sz="4000">
                <a:solidFill>
                  <a:srgbClr val="06A969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1371600" indent="-457200">
              <a:buFontTx/>
              <a:defRPr sz="4000">
                <a:solidFill>
                  <a:srgbClr val="06A969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1879600" indent="-508000">
              <a:buFontTx/>
              <a:defRPr sz="4000">
                <a:solidFill>
                  <a:srgbClr val="06A969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2336800" indent="-508000">
              <a:buFontTx/>
              <a:defRPr sz="4000">
                <a:solidFill>
                  <a:srgbClr val="06A969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WP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1719" y="397310"/>
            <a:ext cx="2192470" cy="504057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Date Placeholder 3"/>
          <p:cNvSpPr/>
          <p:nvPr/>
        </p:nvSpPr>
        <p:spPr>
          <a:xfrm>
            <a:off x="88231" y="6629400"/>
            <a:ext cx="1754675" cy="228600"/>
          </a:xfrm>
          <a:prstGeom prst="roundRect">
            <a:avLst>
              <a:gd name="adj" fmla="val 16667"/>
            </a:avLst>
          </a:prstGeom>
          <a:solidFill>
            <a:srgbClr val="169B6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85" name="Footer Placeholder 4"/>
          <p:cNvGrpSpPr/>
          <p:nvPr/>
        </p:nvGrpSpPr>
        <p:grpSpPr>
          <a:xfrm>
            <a:off x="2038524" y="6596380"/>
            <a:ext cx="8114951" cy="294641"/>
            <a:chOff x="0" y="0"/>
            <a:chExt cx="8114949" cy="294640"/>
          </a:xfrm>
        </p:grpSpPr>
        <p:sp>
          <p:nvSpPr>
            <p:cNvPr id="83" name="Retângulo Arredondado"/>
            <p:cNvSpPr/>
            <p:nvPr/>
          </p:nvSpPr>
          <p:spPr>
            <a:xfrm>
              <a:off x="0" y="33019"/>
              <a:ext cx="8114950" cy="228601"/>
            </a:xfrm>
            <a:prstGeom prst="roundRect">
              <a:avLst>
                <a:gd name="adj" fmla="val 16667"/>
              </a:avLst>
            </a:prstGeom>
            <a:solidFill>
              <a:srgbClr val="009FD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4" name="Mobilising for a Water Secure World"/>
            <p:cNvSpPr txBox="1"/>
            <p:nvPr/>
          </p:nvSpPr>
          <p:spPr>
            <a:xfrm>
              <a:off x="11159" y="-1"/>
              <a:ext cx="8092631" cy="29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400" b="1">
                  <a:solidFill>
                    <a:srgbClr val="FFFFFF"/>
                  </a:solidFill>
                </a:defRPr>
              </a:lvl1pPr>
            </a:lstStyle>
            <a:p>
              <a:r>
                <a:t>Mobilising for a Water Secure World</a:t>
              </a:r>
            </a:p>
          </p:txBody>
        </p:sp>
      </p:grpSp>
      <p:grpSp>
        <p:nvGrpSpPr>
          <p:cNvPr id="88" name="Text Box 2"/>
          <p:cNvGrpSpPr/>
          <p:nvPr/>
        </p:nvGrpSpPr>
        <p:grpSpPr>
          <a:xfrm>
            <a:off x="10433953" y="6513000"/>
            <a:ext cx="1503256" cy="358141"/>
            <a:chOff x="0" y="0"/>
            <a:chExt cx="1503255" cy="358140"/>
          </a:xfrm>
        </p:grpSpPr>
        <p:sp>
          <p:nvSpPr>
            <p:cNvPr id="86" name="Retângulo"/>
            <p:cNvSpPr/>
            <p:nvPr/>
          </p:nvSpPr>
          <p:spPr>
            <a:xfrm>
              <a:off x="0" y="0"/>
              <a:ext cx="1503256" cy="345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15000"/>
                </a:lnSpc>
                <a:spcBef>
                  <a:spcPts val="1000"/>
                </a:spcBef>
              </a:pPr>
              <a:endParaRPr/>
            </a:p>
          </p:txBody>
        </p:sp>
        <p:sp>
          <p:nvSpPr>
            <p:cNvPr id="87" name="www.gwp.org"/>
            <p:cNvSpPr txBox="1"/>
            <p:nvPr/>
          </p:nvSpPr>
          <p:spPr>
            <a:xfrm>
              <a:off x="0" y="0"/>
              <a:ext cx="1503256" cy="358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lnSpc>
                  <a:spcPct val="115000"/>
                </a:lnSpc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  <a:r>
                <a:t>www.</a:t>
              </a:r>
              <a:r>
                <a:rPr>
                  <a:solidFill>
                    <a:srgbClr val="00B0F0"/>
                  </a:solidFill>
                </a:rPr>
                <a:t>gwp.</a:t>
              </a:r>
              <a:r>
                <a:rPr>
                  <a:solidFill>
                    <a:srgbClr val="00B050"/>
                  </a:solidFill>
                </a:rPr>
                <a:t>org</a:t>
              </a:r>
            </a:p>
          </p:txBody>
        </p:sp>
      </p:grpSp>
      <p:sp>
        <p:nvSpPr>
          <p:cNvPr id="89" name="Slide Number Placeholder 5"/>
          <p:cNvSpPr/>
          <p:nvPr/>
        </p:nvSpPr>
        <p:spPr>
          <a:xfrm>
            <a:off x="-1" y="6629400"/>
            <a:ext cx="478583" cy="228600"/>
          </a:xfrm>
          <a:prstGeom prst="rect">
            <a:avLst/>
          </a:prstGeom>
          <a:solidFill>
            <a:srgbClr val="169B62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0" name="TextBox 18"/>
          <p:cNvSpPr txBox="1"/>
          <p:nvPr/>
        </p:nvSpPr>
        <p:spPr>
          <a:xfrm>
            <a:off x="386051" y="6600697"/>
            <a:ext cx="949166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t>August</a:t>
            </a:r>
          </a:p>
        </p:txBody>
      </p:sp>
      <p:sp>
        <p:nvSpPr>
          <p:cNvPr id="91" name="TextBox 19"/>
          <p:cNvSpPr txBox="1"/>
          <p:nvPr/>
        </p:nvSpPr>
        <p:spPr>
          <a:xfrm>
            <a:off x="52111" y="6600697"/>
            <a:ext cx="531495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t>2019</a:t>
            </a:r>
          </a:p>
        </p:txBody>
      </p:sp>
      <p:sp>
        <p:nvSpPr>
          <p:cNvPr id="9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93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2047261" y="458801"/>
            <a:ext cx="7449665" cy="11230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4000">
                <a:solidFill>
                  <a:srgbClr val="06A969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838200" indent="-381000">
              <a:buFontTx/>
              <a:defRPr sz="4000">
                <a:solidFill>
                  <a:srgbClr val="06A969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1371600" indent="-457200">
              <a:buFontTx/>
              <a:defRPr sz="4000">
                <a:solidFill>
                  <a:srgbClr val="06A969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1879600" indent="-508000">
              <a:buFontTx/>
              <a:defRPr sz="4000">
                <a:solidFill>
                  <a:srgbClr val="06A969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2336800" indent="-508000">
              <a:buFontTx/>
              <a:defRPr sz="4000">
                <a:solidFill>
                  <a:srgbClr val="06A969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WP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WP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1719" y="397310"/>
            <a:ext cx="2192470" cy="504057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Date Placeholder 3"/>
          <p:cNvSpPr/>
          <p:nvPr/>
        </p:nvSpPr>
        <p:spPr>
          <a:xfrm>
            <a:off x="88231" y="6629400"/>
            <a:ext cx="1754675" cy="228600"/>
          </a:xfrm>
          <a:prstGeom prst="roundRect">
            <a:avLst>
              <a:gd name="adj" fmla="val 16667"/>
            </a:avLst>
          </a:prstGeom>
          <a:solidFill>
            <a:srgbClr val="169B6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11" name="Footer Placeholder 4"/>
          <p:cNvGrpSpPr/>
          <p:nvPr/>
        </p:nvGrpSpPr>
        <p:grpSpPr>
          <a:xfrm>
            <a:off x="2038524" y="6596380"/>
            <a:ext cx="8114951" cy="294641"/>
            <a:chOff x="0" y="0"/>
            <a:chExt cx="8114949" cy="294640"/>
          </a:xfrm>
        </p:grpSpPr>
        <p:sp>
          <p:nvSpPr>
            <p:cNvPr id="109" name="Retângulo Arredondado"/>
            <p:cNvSpPr/>
            <p:nvPr/>
          </p:nvSpPr>
          <p:spPr>
            <a:xfrm>
              <a:off x="0" y="33019"/>
              <a:ext cx="8114950" cy="228601"/>
            </a:xfrm>
            <a:prstGeom prst="roundRect">
              <a:avLst>
                <a:gd name="adj" fmla="val 16667"/>
              </a:avLst>
            </a:prstGeom>
            <a:solidFill>
              <a:srgbClr val="009FD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0" name="Mobilising for a Water Secure World"/>
            <p:cNvSpPr txBox="1"/>
            <p:nvPr/>
          </p:nvSpPr>
          <p:spPr>
            <a:xfrm>
              <a:off x="11159" y="-1"/>
              <a:ext cx="8092631" cy="29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400" b="1">
                  <a:solidFill>
                    <a:srgbClr val="FFFFFF"/>
                  </a:solidFill>
                </a:defRPr>
              </a:lvl1pPr>
            </a:lstStyle>
            <a:p>
              <a:r>
                <a:t>Mobilising for a Water Secure World</a:t>
              </a:r>
            </a:p>
          </p:txBody>
        </p:sp>
      </p:grpSp>
      <p:grpSp>
        <p:nvGrpSpPr>
          <p:cNvPr id="114" name="Text Box 2"/>
          <p:cNvGrpSpPr/>
          <p:nvPr/>
        </p:nvGrpSpPr>
        <p:grpSpPr>
          <a:xfrm>
            <a:off x="10433953" y="6513000"/>
            <a:ext cx="1503256" cy="358141"/>
            <a:chOff x="0" y="0"/>
            <a:chExt cx="1503255" cy="358140"/>
          </a:xfrm>
        </p:grpSpPr>
        <p:sp>
          <p:nvSpPr>
            <p:cNvPr id="112" name="Retângulo"/>
            <p:cNvSpPr/>
            <p:nvPr/>
          </p:nvSpPr>
          <p:spPr>
            <a:xfrm>
              <a:off x="0" y="0"/>
              <a:ext cx="1503256" cy="345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15000"/>
                </a:lnSpc>
                <a:spcBef>
                  <a:spcPts val="1000"/>
                </a:spcBef>
              </a:pPr>
              <a:endParaRPr/>
            </a:p>
          </p:txBody>
        </p:sp>
        <p:sp>
          <p:nvSpPr>
            <p:cNvPr id="113" name="www.gwp.org"/>
            <p:cNvSpPr txBox="1"/>
            <p:nvPr/>
          </p:nvSpPr>
          <p:spPr>
            <a:xfrm>
              <a:off x="0" y="0"/>
              <a:ext cx="1503256" cy="358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lnSpc>
                  <a:spcPct val="115000"/>
                </a:lnSpc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  <a:r>
                <a:t>www.</a:t>
              </a:r>
              <a:r>
                <a:rPr>
                  <a:solidFill>
                    <a:srgbClr val="00B0F0"/>
                  </a:solidFill>
                </a:rPr>
                <a:t>gwp.</a:t>
              </a:r>
              <a:r>
                <a:rPr>
                  <a:solidFill>
                    <a:srgbClr val="00B050"/>
                  </a:solidFill>
                </a:rPr>
                <a:t>org</a:t>
              </a:r>
            </a:p>
          </p:txBody>
        </p:sp>
      </p:grpSp>
      <p:sp>
        <p:nvSpPr>
          <p:cNvPr id="115" name="Slide Number Placeholder 5"/>
          <p:cNvSpPr/>
          <p:nvPr/>
        </p:nvSpPr>
        <p:spPr>
          <a:xfrm>
            <a:off x="-1" y="6629400"/>
            <a:ext cx="478583" cy="228600"/>
          </a:xfrm>
          <a:prstGeom prst="rect">
            <a:avLst/>
          </a:prstGeom>
          <a:solidFill>
            <a:srgbClr val="169B62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TextBox 18"/>
          <p:cNvSpPr txBox="1"/>
          <p:nvPr/>
        </p:nvSpPr>
        <p:spPr>
          <a:xfrm>
            <a:off x="386051" y="6600697"/>
            <a:ext cx="949166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t>August</a:t>
            </a:r>
          </a:p>
        </p:txBody>
      </p:sp>
      <p:sp>
        <p:nvSpPr>
          <p:cNvPr id="117" name="TextBox 19"/>
          <p:cNvSpPr txBox="1"/>
          <p:nvPr/>
        </p:nvSpPr>
        <p:spPr>
          <a:xfrm>
            <a:off x="52111" y="6600697"/>
            <a:ext cx="531495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t>2019</a:t>
            </a:r>
          </a:p>
        </p:txBody>
      </p:sp>
      <p:sp>
        <p:nvSpPr>
          <p:cNvPr id="11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119" name="Rounded Rectangle 12"/>
          <p:cNvSpPr/>
          <p:nvPr/>
        </p:nvSpPr>
        <p:spPr>
          <a:xfrm>
            <a:off x="2048118" y="2059145"/>
            <a:ext cx="8114950" cy="3886202"/>
          </a:xfrm>
          <a:prstGeom prst="roundRect">
            <a:avLst>
              <a:gd name="adj" fmla="val 16667"/>
            </a:avLst>
          </a:prstGeom>
          <a:solidFill>
            <a:srgbClr val="009FD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2222500" y="4130675"/>
            <a:ext cx="5541879" cy="9382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54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971550" indent="-514350">
              <a:spcBef>
                <a:spcPts val="0"/>
              </a:spcBef>
              <a:buFontTx/>
              <a:defRPr sz="54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1531619" indent="-617219">
              <a:spcBef>
                <a:spcPts val="0"/>
              </a:spcBef>
              <a:buFontTx/>
              <a:defRPr sz="54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2057400" indent="-685800">
              <a:spcBef>
                <a:spcPts val="0"/>
              </a:spcBef>
              <a:buFontTx/>
              <a:defRPr sz="54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2514600" indent="-685800">
              <a:spcBef>
                <a:spcPts val="0"/>
              </a:spcBef>
              <a:buFontTx/>
              <a:defRPr sz="54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121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2222500" y="5068889"/>
            <a:ext cx="6993689" cy="44959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261938" y="2058988"/>
            <a:ext cx="1503363" cy="39116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23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10425625" y="2058988"/>
            <a:ext cx="1503363" cy="39116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WP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019" y="358180"/>
            <a:ext cx="3791713" cy="8717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" name="Text Box 2"/>
          <p:cNvGrpSpPr/>
          <p:nvPr/>
        </p:nvGrpSpPr>
        <p:grpSpPr>
          <a:xfrm>
            <a:off x="10624453" y="6386000"/>
            <a:ext cx="1503256" cy="358141"/>
            <a:chOff x="0" y="0"/>
            <a:chExt cx="1503255" cy="358140"/>
          </a:xfrm>
        </p:grpSpPr>
        <p:sp>
          <p:nvSpPr>
            <p:cNvPr id="131" name="Retângulo"/>
            <p:cNvSpPr/>
            <p:nvPr/>
          </p:nvSpPr>
          <p:spPr>
            <a:xfrm>
              <a:off x="0" y="0"/>
              <a:ext cx="1503256" cy="345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15000"/>
                </a:lnSpc>
                <a:spcBef>
                  <a:spcPts val="1000"/>
                </a:spcBef>
              </a:pPr>
              <a:endParaRPr/>
            </a:p>
          </p:txBody>
        </p:sp>
        <p:sp>
          <p:nvSpPr>
            <p:cNvPr id="132" name="www.gwp.org"/>
            <p:cNvSpPr txBox="1"/>
            <p:nvPr/>
          </p:nvSpPr>
          <p:spPr>
            <a:xfrm>
              <a:off x="0" y="0"/>
              <a:ext cx="1503256" cy="358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lnSpc>
                  <a:spcPct val="115000"/>
                </a:lnSpc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  <a:r>
                <a:t>www.</a:t>
              </a:r>
              <a:r>
                <a:rPr>
                  <a:solidFill>
                    <a:srgbClr val="00B0F0"/>
                  </a:solidFill>
                </a:rPr>
                <a:t>gwp.</a:t>
              </a:r>
              <a:r>
                <a:rPr>
                  <a:solidFill>
                    <a:srgbClr val="00B050"/>
                  </a:solidFill>
                </a:rPr>
                <a:t>org</a:t>
              </a:r>
            </a:p>
          </p:txBody>
        </p:sp>
      </p:grpSp>
      <p:sp>
        <p:nvSpPr>
          <p:cNvPr id="134" name="Rounded Rectangle 5"/>
          <p:cNvSpPr/>
          <p:nvPr/>
        </p:nvSpPr>
        <p:spPr>
          <a:xfrm>
            <a:off x="4439816" y="1556791"/>
            <a:ext cx="7567536" cy="4680522"/>
          </a:xfrm>
          <a:prstGeom prst="roundRect">
            <a:avLst>
              <a:gd name="adj" fmla="val 16667"/>
            </a:avLst>
          </a:prstGeom>
          <a:solidFill>
            <a:srgbClr val="009FD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5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5880100" y="3609975"/>
            <a:ext cx="5421313" cy="12430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spcBef>
                <a:spcPts val="0"/>
              </a:spcBef>
              <a:buSzTx/>
              <a:buFontTx/>
              <a:buNone/>
              <a:defRPr sz="5400">
                <a:solidFill>
                  <a:srgbClr val="FFFFFF"/>
                </a:solidFill>
              </a:defRPr>
            </a:lvl1pPr>
            <a:lvl2pPr marL="971550" indent="-514350" algn="r">
              <a:spcBef>
                <a:spcPts val="0"/>
              </a:spcBef>
              <a:buFontTx/>
              <a:defRPr sz="5400">
                <a:solidFill>
                  <a:srgbClr val="FFFFFF"/>
                </a:solidFill>
              </a:defRPr>
            </a:lvl2pPr>
            <a:lvl3pPr marL="1531619" indent="-617219" algn="r">
              <a:spcBef>
                <a:spcPts val="0"/>
              </a:spcBef>
              <a:buFontTx/>
              <a:defRPr sz="5400">
                <a:solidFill>
                  <a:srgbClr val="FFFFFF"/>
                </a:solidFill>
              </a:defRPr>
            </a:lvl3pPr>
            <a:lvl4pPr marL="2057400" indent="-685800" algn="r">
              <a:spcBef>
                <a:spcPts val="0"/>
              </a:spcBef>
              <a:buFontTx/>
              <a:defRPr sz="5400">
                <a:solidFill>
                  <a:srgbClr val="FFFFFF"/>
                </a:solidFill>
              </a:defRPr>
            </a:lvl4pPr>
            <a:lvl5pPr marL="2514600" indent="-685800" algn="r">
              <a:spcBef>
                <a:spcPts val="0"/>
              </a:spcBef>
              <a:buFontTx/>
              <a:defRPr sz="5400">
                <a:solidFill>
                  <a:srgbClr val="FFFFFF"/>
                </a:solidFill>
              </a:defRPr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136" name="Rounded Rectangle 4"/>
          <p:cNvSpPr/>
          <p:nvPr/>
        </p:nvSpPr>
        <p:spPr>
          <a:xfrm>
            <a:off x="213065" y="1556791"/>
            <a:ext cx="4082736" cy="4680522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effectLst>
                  <a:outerShdw blurRad="50800" dist="50800" dir="5400000" rotWithShape="0">
                    <a:srgbClr val="000000"/>
                  </a:outerShdw>
                </a:effectLst>
              </a:defRPr>
            </a:pPr>
            <a:endParaRPr/>
          </a:p>
        </p:txBody>
      </p:sp>
      <p:sp>
        <p:nvSpPr>
          <p:cNvPr id="137" name="TextBox 13"/>
          <p:cNvSpPr txBox="1"/>
          <p:nvPr/>
        </p:nvSpPr>
        <p:spPr>
          <a:xfrm>
            <a:off x="305979" y="4852987"/>
            <a:ext cx="3240360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>
                    <a:alpha val="50000"/>
                  </a:srgbClr>
                </a:solidFill>
              </a:defRPr>
            </a:lvl1pPr>
          </a:lstStyle>
          <a:p>
            <a:r>
              <a:t>a water secure world</a:t>
            </a:r>
          </a:p>
        </p:txBody>
      </p:sp>
      <p:sp>
        <p:nvSpPr>
          <p:cNvPr id="13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WP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019" y="358180"/>
            <a:ext cx="3791713" cy="8717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8" name="Text Box 2"/>
          <p:cNvGrpSpPr/>
          <p:nvPr/>
        </p:nvGrpSpPr>
        <p:grpSpPr>
          <a:xfrm>
            <a:off x="10624453" y="6386000"/>
            <a:ext cx="1503256" cy="358141"/>
            <a:chOff x="0" y="0"/>
            <a:chExt cx="1503255" cy="358140"/>
          </a:xfrm>
        </p:grpSpPr>
        <p:sp>
          <p:nvSpPr>
            <p:cNvPr id="146" name="Retângulo"/>
            <p:cNvSpPr/>
            <p:nvPr/>
          </p:nvSpPr>
          <p:spPr>
            <a:xfrm>
              <a:off x="0" y="0"/>
              <a:ext cx="1503256" cy="345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15000"/>
                </a:lnSpc>
                <a:spcBef>
                  <a:spcPts val="1000"/>
                </a:spcBef>
              </a:pPr>
              <a:endParaRPr/>
            </a:p>
          </p:txBody>
        </p:sp>
        <p:sp>
          <p:nvSpPr>
            <p:cNvPr id="147" name="www.gwp.org"/>
            <p:cNvSpPr txBox="1"/>
            <p:nvPr/>
          </p:nvSpPr>
          <p:spPr>
            <a:xfrm>
              <a:off x="0" y="0"/>
              <a:ext cx="1503256" cy="358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lnSpc>
                  <a:spcPct val="115000"/>
                </a:lnSpc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  <a:r>
                <a:t>www.</a:t>
              </a:r>
              <a:r>
                <a:rPr>
                  <a:solidFill>
                    <a:srgbClr val="00B0F0"/>
                  </a:solidFill>
                </a:rPr>
                <a:t>gwp.</a:t>
              </a:r>
              <a:r>
                <a:rPr>
                  <a:solidFill>
                    <a:srgbClr val="00B050"/>
                  </a:solidFill>
                </a:rPr>
                <a:t>org</a:t>
              </a:r>
            </a:p>
          </p:txBody>
        </p:sp>
      </p:grpSp>
      <p:sp>
        <p:nvSpPr>
          <p:cNvPr id="149" name="Rounded Rectangle 5"/>
          <p:cNvSpPr/>
          <p:nvPr/>
        </p:nvSpPr>
        <p:spPr>
          <a:xfrm>
            <a:off x="4439816" y="1556791"/>
            <a:ext cx="7567536" cy="4680522"/>
          </a:xfrm>
          <a:prstGeom prst="roundRect">
            <a:avLst>
              <a:gd name="adj" fmla="val 16667"/>
            </a:avLst>
          </a:prstGeom>
          <a:solidFill>
            <a:srgbClr val="009FD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0" name="Picture Placeholder 12"/>
          <p:cNvSpPr>
            <a:spLocks noGrp="1"/>
          </p:cNvSpPr>
          <p:nvPr>
            <p:ph type="pic" sz="half" idx="21"/>
          </p:nvPr>
        </p:nvSpPr>
        <p:spPr>
          <a:xfrm>
            <a:off x="193675" y="1556791"/>
            <a:ext cx="4092575" cy="468052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1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5880100" y="3609975"/>
            <a:ext cx="5421313" cy="12430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spcBef>
                <a:spcPts val="0"/>
              </a:spcBef>
              <a:buSzTx/>
              <a:buFontTx/>
              <a:buNone/>
              <a:defRPr sz="5400">
                <a:solidFill>
                  <a:srgbClr val="FFFFFF"/>
                </a:solidFill>
              </a:defRPr>
            </a:lvl1pPr>
            <a:lvl2pPr marL="971550" indent="-514350" algn="r">
              <a:spcBef>
                <a:spcPts val="0"/>
              </a:spcBef>
              <a:buFontTx/>
              <a:defRPr sz="5400">
                <a:solidFill>
                  <a:srgbClr val="FFFFFF"/>
                </a:solidFill>
              </a:defRPr>
            </a:lvl2pPr>
            <a:lvl3pPr marL="1531619" indent="-617219" algn="r">
              <a:spcBef>
                <a:spcPts val="0"/>
              </a:spcBef>
              <a:buFontTx/>
              <a:defRPr sz="5400">
                <a:solidFill>
                  <a:srgbClr val="FFFFFF"/>
                </a:solidFill>
              </a:defRPr>
            </a:lvl3pPr>
            <a:lvl4pPr marL="2057400" indent="-685800" algn="r">
              <a:spcBef>
                <a:spcPts val="0"/>
              </a:spcBef>
              <a:buFontTx/>
              <a:defRPr sz="5400">
                <a:solidFill>
                  <a:srgbClr val="FFFFFF"/>
                </a:solidFill>
              </a:defRPr>
            </a:lvl4pPr>
            <a:lvl5pPr marL="2514600" indent="-685800" algn="r">
              <a:spcBef>
                <a:spcPts val="0"/>
              </a:spcBef>
              <a:buFontTx/>
              <a:defRPr sz="5400">
                <a:solidFill>
                  <a:srgbClr val="FFFFFF"/>
                </a:solidFill>
              </a:defRPr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15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914400" y="1122362"/>
            <a:ext cx="103632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1213" y="6600700"/>
            <a:ext cx="469037" cy="36933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898151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91719" y="397310"/>
            <a:ext cx="2192470" cy="504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Date Placeholder 3"/>
          <p:cNvSpPr/>
          <p:nvPr/>
        </p:nvSpPr>
        <p:spPr>
          <a:xfrm>
            <a:off x="88231" y="6629400"/>
            <a:ext cx="1754675" cy="228600"/>
          </a:xfrm>
          <a:prstGeom prst="roundRect">
            <a:avLst>
              <a:gd name="adj" fmla="val 16667"/>
            </a:avLst>
          </a:prstGeom>
          <a:solidFill>
            <a:srgbClr val="169B6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6" name="Footer Placeholder 4"/>
          <p:cNvGrpSpPr/>
          <p:nvPr/>
        </p:nvGrpSpPr>
        <p:grpSpPr>
          <a:xfrm>
            <a:off x="2038524" y="6596380"/>
            <a:ext cx="8114951" cy="294641"/>
            <a:chOff x="0" y="0"/>
            <a:chExt cx="8114949" cy="294640"/>
          </a:xfrm>
        </p:grpSpPr>
        <p:sp>
          <p:nvSpPr>
            <p:cNvPr id="4" name="Retângulo Arredondado"/>
            <p:cNvSpPr/>
            <p:nvPr/>
          </p:nvSpPr>
          <p:spPr>
            <a:xfrm>
              <a:off x="0" y="33019"/>
              <a:ext cx="8114950" cy="228601"/>
            </a:xfrm>
            <a:prstGeom prst="roundRect">
              <a:avLst>
                <a:gd name="adj" fmla="val 16667"/>
              </a:avLst>
            </a:prstGeom>
            <a:solidFill>
              <a:srgbClr val="009FD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" name="Mobilising for a Water Secure World"/>
            <p:cNvSpPr txBox="1"/>
            <p:nvPr/>
          </p:nvSpPr>
          <p:spPr>
            <a:xfrm>
              <a:off x="11159" y="-1"/>
              <a:ext cx="8092631" cy="29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400" b="1">
                  <a:solidFill>
                    <a:srgbClr val="FFFFFF"/>
                  </a:solidFill>
                </a:defRPr>
              </a:lvl1pPr>
            </a:lstStyle>
            <a:p>
              <a:r>
                <a:t>Mobilising for a Water Secure World</a:t>
              </a:r>
            </a:p>
          </p:txBody>
        </p:sp>
      </p:grpSp>
      <p:grpSp>
        <p:nvGrpSpPr>
          <p:cNvPr id="9" name="Text Box 2"/>
          <p:cNvGrpSpPr/>
          <p:nvPr/>
        </p:nvGrpSpPr>
        <p:grpSpPr>
          <a:xfrm>
            <a:off x="10433953" y="6513000"/>
            <a:ext cx="1503256" cy="358141"/>
            <a:chOff x="0" y="0"/>
            <a:chExt cx="1503255" cy="358140"/>
          </a:xfrm>
        </p:grpSpPr>
        <p:sp>
          <p:nvSpPr>
            <p:cNvPr id="7" name="Retângulo"/>
            <p:cNvSpPr/>
            <p:nvPr/>
          </p:nvSpPr>
          <p:spPr>
            <a:xfrm>
              <a:off x="0" y="0"/>
              <a:ext cx="1503256" cy="345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15000"/>
                </a:lnSpc>
                <a:spcBef>
                  <a:spcPts val="1000"/>
                </a:spcBef>
              </a:pPr>
              <a:endParaRPr/>
            </a:p>
          </p:txBody>
        </p:sp>
        <p:sp>
          <p:nvSpPr>
            <p:cNvPr id="8" name="www.gwp.org"/>
            <p:cNvSpPr txBox="1"/>
            <p:nvPr/>
          </p:nvSpPr>
          <p:spPr>
            <a:xfrm>
              <a:off x="0" y="0"/>
              <a:ext cx="1503256" cy="358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lnSpc>
                  <a:spcPct val="115000"/>
                </a:lnSpc>
                <a:spcBef>
                  <a:spcPts val="1000"/>
                </a:spcBef>
                <a:defRPr>
                  <a:solidFill>
                    <a:srgbClr val="404040"/>
                  </a:solidFill>
                </a:defRPr>
              </a:pPr>
              <a:r>
                <a:t>www.</a:t>
              </a:r>
              <a:r>
                <a:rPr>
                  <a:solidFill>
                    <a:srgbClr val="00B0F0"/>
                  </a:solidFill>
                </a:rPr>
                <a:t>gwp.</a:t>
              </a:r>
              <a:r>
                <a:rPr>
                  <a:solidFill>
                    <a:srgbClr val="00B050"/>
                  </a:solidFill>
                </a:rPr>
                <a:t>org</a:t>
              </a:r>
            </a:p>
          </p:txBody>
        </p:sp>
      </p:grpSp>
      <p:sp>
        <p:nvSpPr>
          <p:cNvPr id="10" name="Slide Number Placeholder 5"/>
          <p:cNvSpPr/>
          <p:nvPr/>
        </p:nvSpPr>
        <p:spPr>
          <a:xfrm>
            <a:off x="-1" y="6629400"/>
            <a:ext cx="478583" cy="228600"/>
          </a:xfrm>
          <a:prstGeom prst="rect">
            <a:avLst/>
          </a:prstGeom>
          <a:solidFill>
            <a:srgbClr val="169B62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TextBox 18"/>
          <p:cNvSpPr txBox="1"/>
          <p:nvPr/>
        </p:nvSpPr>
        <p:spPr>
          <a:xfrm>
            <a:off x="386051" y="6600697"/>
            <a:ext cx="949166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t>August</a:t>
            </a:r>
          </a:p>
        </p:txBody>
      </p:sp>
      <p:sp>
        <p:nvSpPr>
          <p:cNvPr id="12" name="TextBox 19"/>
          <p:cNvSpPr txBox="1"/>
          <p:nvPr/>
        </p:nvSpPr>
        <p:spPr>
          <a:xfrm>
            <a:off x="52111" y="6600697"/>
            <a:ext cx="531495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t>2019</a:t>
            </a:r>
          </a:p>
        </p:txBody>
      </p:sp>
      <p:sp>
        <p:nvSpPr>
          <p:cNvPr id="13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1213" y="6600700"/>
            <a:ext cx="343904" cy="3581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14" name="Texto do título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Texto do título</a:t>
            </a:r>
          </a:p>
        </p:txBody>
      </p:sp>
      <p:sp>
        <p:nvSpPr>
          <p:cNvPr id="15" name="Nível um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brh.org.br/SGCv3/index.php?PUB=2&amp;PUBLICACAO=REGA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5015880" y="2420888"/>
            <a:ext cx="6624736" cy="3240361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defTabSz="704087">
              <a:defRPr sz="4158" b="1"/>
            </a:lvl1pPr>
          </a:lstStyle>
          <a:p>
            <a:r>
              <a:rPr sz="5100" dirty="0"/>
              <a:t>G</a:t>
            </a:r>
            <a:r>
              <a:rPr lang="pt-BR" sz="5100" dirty="0"/>
              <a:t>lobal </a:t>
            </a:r>
            <a:r>
              <a:rPr lang="pt-BR" sz="5100" dirty="0" err="1"/>
              <a:t>Water</a:t>
            </a:r>
            <a:r>
              <a:rPr lang="pt-BR" sz="5100" dirty="0"/>
              <a:t> </a:t>
            </a:r>
            <a:r>
              <a:rPr lang="pt-BR" sz="5100" dirty="0" err="1"/>
              <a:t>Partnership</a:t>
            </a:r>
            <a:endParaRPr lang="pt-BR" sz="5100" dirty="0"/>
          </a:p>
          <a:p>
            <a:r>
              <a:rPr lang="pt-BR" sz="5100" dirty="0"/>
              <a:t>proposta, instrumentos e desafios da GWP</a:t>
            </a:r>
          </a:p>
          <a:p>
            <a:endParaRPr lang="pt-BR" dirty="0"/>
          </a:p>
          <a:p>
            <a:r>
              <a:rPr lang="pt-BR" i="1" dirty="0"/>
              <a:t>Carlos </a:t>
            </a:r>
            <a:r>
              <a:rPr lang="pt-BR" i="1" dirty="0" err="1"/>
              <a:t>Hiroo</a:t>
            </a:r>
            <a:r>
              <a:rPr lang="pt-BR" i="1" dirty="0"/>
              <a:t> Saito</a:t>
            </a:r>
          </a:p>
          <a:p>
            <a:r>
              <a:rPr lang="pt-BR" sz="3400" dirty="0"/>
              <a:t>Universidade de Brasília</a:t>
            </a:r>
          </a:p>
          <a:p>
            <a:endParaRPr lang="pt-BR" dirty="0"/>
          </a:p>
          <a:p>
            <a:endParaRPr lang="pt-BR" dirty="0"/>
          </a:p>
          <a:p>
            <a:r>
              <a:rPr lang="pt-BR" sz="2900" dirty="0"/>
              <a:t>Dezembro 2020</a:t>
            </a:r>
            <a:endParaRPr sz="2900" dirty="0"/>
          </a:p>
        </p:txBody>
      </p:sp>
      <p:pic>
        <p:nvPicPr>
          <p:cNvPr id="162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34" y="1565063"/>
            <a:ext cx="3345964" cy="4732530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31"/>
          <p:cNvSpPr txBox="1">
            <a:spLocks noGrp="1"/>
          </p:cNvSpPr>
          <p:nvPr>
            <p:ph type="title"/>
          </p:nvPr>
        </p:nvSpPr>
        <p:spPr>
          <a:xfrm>
            <a:off x="807750" y="764704"/>
            <a:ext cx="10363205" cy="801442"/>
          </a:xfrm>
          <a:prstGeom prst="rect">
            <a:avLst/>
          </a:prstGeom>
        </p:spPr>
        <p:txBody>
          <a:bodyPr/>
          <a:lstStyle/>
          <a:p>
            <a:pPr defTabSz="731519">
              <a:defRPr sz="2400" b="1">
                <a:solidFill>
                  <a:srgbClr val="1F4E79"/>
                </a:solidFill>
              </a:defRPr>
            </a:pPr>
            <a:r>
              <a:rPr sz="2800" dirty="0"/>
              <a:t>Our History</a:t>
            </a:r>
          </a:p>
          <a:p>
            <a:pPr defTabSz="731519">
              <a:defRPr sz="2400" b="1">
                <a:solidFill>
                  <a:srgbClr val="1F4E79"/>
                </a:solidFill>
              </a:defRPr>
            </a:pPr>
            <a:r>
              <a:rPr dirty="0"/>
              <a:t> more than 13 years of activities in the region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19127" y="2007414"/>
            <a:ext cx="10749481" cy="4194075"/>
            <a:chOff x="270109" y="2325186"/>
            <a:chExt cx="11600161" cy="4194075"/>
          </a:xfrm>
        </p:grpSpPr>
        <p:sp>
          <p:nvSpPr>
            <p:cNvPr id="184" name="Shape 137"/>
            <p:cNvSpPr txBox="1"/>
            <p:nvPr/>
          </p:nvSpPr>
          <p:spPr>
            <a:xfrm>
              <a:off x="2715921" y="5872934"/>
              <a:ext cx="1940592" cy="6463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>
              <a:spAutoFit/>
            </a:bodyPr>
            <a:lstStyle/>
            <a:p>
              <a:pPr>
                <a:defRPr b="1"/>
              </a:pPr>
              <a:r>
                <a:t>GWP-Peru</a:t>
              </a:r>
            </a:p>
            <a:p>
              <a:pPr>
                <a:defRPr b="1"/>
              </a:pPr>
              <a:r>
                <a:t>December 19, 2005</a:t>
              </a:r>
            </a:p>
          </p:txBody>
        </p:sp>
        <p:grpSp>
          <p:nvGrpSpPr>
            <p:cNvPr id="2" name="Grupo 1"/>
            <p:cNvGrpSpPr/>
            <p:nvPr/>
          </p:nvGrpSpPr>
          <p:grpSpPr>
            <a:xfrm>
              <a:off x="270109" y="2325186"/>
              <a:ext cx="11600161" cy="3588555"/>
              <a:chOff x="270109" y="2325186"/>
              <a:chExt cx="11600161" cy="3588555"/>
            </a:xfrm>
          </p:grpSpPr>
          <p:sp>
            <p:nvSpPr>
              <p:cNvPr id="179" name="Shape 132"/>
              <p:cNvSpPr/>
              <p:nvPr/>
            </p:nvSpPr>
            <p:spPr>
              <a:xfrm>
                <a:off x="321735" y="4939417"/>
                <a:ext cx="11548535" cy="1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txBody>
              <a:bodyPr lIns="45718" tIns="45718" rIns="45718" bIns="45718"/>
              <a:lstStyle/>
              <a:p>
                <a:endParaRPr/>
              </a:p>
            </p:txBody>
          </p:sp>
          <p:sp>
            <p:nvSpPr>
              <p:cNvPr id="180" name="Shape 133"/>
              <p:cNvSpPr txBox="1"/>
              <p:nvPr/>
            </p:nvSpPr>
            <p:spPr>
              <a:xfrm>
                <a:off x="5112349" y="2325186"/>
                <a:ext cx="1735407" cy="646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>
                <a:spAutoFit/>
              </a:bodyPr>
              <a:lstStyle/>
              <a:p>
                <a:pPr>
                  <a:defRPr b="1">
                    <a:solidFill>
                      <a:srgbClr val="0433FF"/>
                    </a:solidFill>
                  </a:defRPr>
                </a:pPr>
                <a:r>
                  <a:t>GWP-SAM</a:t>
                </a:r>
              </a:p>
              <a:p>
                <a:pPr>
                  <a:defRPr b="1">
                    <a:solidFill>
                      <a:srgbClr val="0433FF"/>
                    </a:solidFill>
                  </a:defRPr>
                </a:pPr>
                <a:r>
                  <a:t>October 27, 2006</a:t>
                </a:r>
              </a:p>
            </p:txBody>
          </p:sp>
          <p:sp>
            <p:nvSpPr>
              <p:cNvPr id="181" name="Shape 134"/>
              <p:cNvSpPr txBox="1"/>
              <p:nvPr/>
            </p:nvSpPr>
            <p:spPr>
              <a:xfrm>
                <a:off x="6562979" y="3341552"/>
                <a:ext cx="1823572" cy="646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>
                <a:spAutoFit/>
              </a:bodyPr>
              <a:lstStyle/>
              <a:p>
                <a:pPr>
                  <a:defRPr b="1"/>
                </a:pPr>
                <a:r>
                  <a:t>GWP-Argentina</a:t>
                </a:r>
              </a:p>
              <a:p>
                <a:pPr>
                  <a:defRPr b="1"/>
                </a:pPr>
                <a:r>
                  <a:t>December 6, 2007</a:t>
                </a:r>
              </a:p>
            </p:txBody>
          </p:sp>
          <p:sp>
            <p:nvSpPr>
              <p:cNvPr id="182" name="Shape 135"/>
              <p:cNvSpPr txBox="1"/>
              <p:nvPr/>
            </p:nvSpPr>
            <p:spPr>
              <a:xfrm>
                <a:off x="8852543" y="5267414"/>
                <a:ext cx="1299391" cy="646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>
                <a:spAutoFit/>
              </a:bodyPr>
              <a:lstStyle/>
              <a:p>
                <a:pPr>
                  <a:defRPr b="1"/>
                </a:pPr>
                <a:r>
                  <a:t>GWP-Chile</a:t>
                </a:r>
              </a:p>
              <a:p>
                <a:pPr>
                  <a:defRPr b="1"/>
                </a:pPr>
                <a:r>
                  <a:t>April 9, 2010</a:t>
                </a:r>
              </a:p>
            </p:txBody>
          </p:sp>
          <p:sp>
            <p:nvSpPr>
              <p:cNvPr id="183" name="Shape 136"/>
              <p:cNvSpPr txBox="1"/>
              <p:nvPr/>
            </p:nvSpPr>
            <p:spPr>
              <a:xfrm>
                <a:off x="9573919" y="3961181"/>
                <a:ext cx="1626403" cy="646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>
                <a:spAutoFit/>
              </a:bodyPr>
              <a:lstStyle/>
              <a:p>
                <a:pPr>
                  <a:defRPr b="1"/>
                </a:pPr>
                <a:r>
                  <a:t>GWP-Colombia</a:t>
                </a:r>
              </a:p>
              <a:p>
                <a:pPr>
                  <a:defRPr b="1"/>
                </a:pPr>
                <a:r>
                  <a:t>August 17, 2017</a:t>
                </a:r>
              </a:p>
            </p:txBody>
          </p:sp>
          <p:sp>
            <p:nvSpPr>
              <p:cNvPr id="185" name="Shape 138"/>
              <p:cNvSpPr txBox="1"/>
              <p:nvPr/>
            </p:nvSpPr>
            <p:spPr>
              <a:xfrm>
                <a:off x="3932591" y="4067162"/>
                <a:ext cx="1576710" cy="646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>
                <a:spAutoFit/>
              </a:bodyPr>
              <a:lstStyle/>
              <a:p>
                <a:pPr>
                  <a:defRPr b="1"/>
                </a:pPr>
                <a:r>
                  <a:t>GWP-Uruguay</a:t>
                </a:r>
              </a:p>
              <a:p>
                <a:pPr>
                  <a:defRPr b="1"/>
                </a:pPr>
                <a:r>
                  <a:t>March 17, 2006</a:t>
                </a:r>
              </a:p>
            </p:txBody>
          </p:sp>
          <p:sp>
            <p:nvSpPr>
              <p:cNvPr id="186" name="Shape 139"/>
              <p:cNvSpPr txBox="1"/>
              <p:nvPr/>
            </p:nvSpPr>
            <p:spPr>
              <a:xfrm>
                <a:off x="1222273" y="5165814"/>
                <a:ext cx="1634418" cy="646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>
                <a:spAutoFit/>
              </a:bodyPr>
              <a:lstStyle/>
              <a:p>
                <a:pPr>
                  <a:defRPr b="1"/>
                </a:pPr>
                <a:r>
                  <a:t>GWP-Venezuela</a:t>
                </a:r>
              </a:p>
              <a:p>
                <a:pPr>
                  <a:defRPr b="1"/>
                </a:pPr>
                <a:r>
                  <a:t>July 30, 2005</a:t>
                </a:r>
              </a:p>
            </p:txBody>
          </p:sp>
          <p:sp>
            <p:nvSpPr>
              <p:cNvPr id="187" name="Shape 140"/>
              <p:cNvSpPr txBox="1"/>
              <p:nvPr/>
            </p:nvSpPr>
            <p:spPr>
              <a:xfrm>
                <a:off x="2444986" y="3355662"/>
                <a:ext cx="1940592" cy="646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>
                <a:spAutoFit/>
              </a:bodyPr>
              <a:lstStyle/>
              <a:p>
                <a:pPr>
                  <a:defRPr b="1"/>
                </a:pPr>
                <a:r>
                  <a:t>GWP-Brazil</a:t>
                </a:r>
              </a:p>
              <a:p>
                <a:pPr>
                  <a:defRPr b="1"/>
                </a:pPr>
                <a:r>
                  <a:t>December 19, 2005</a:t>
                </a:r>
              </a:p>
            </p:txBody>
          </p:sp>
          <p:sp>
            <p:nvSpPr>
              <p:cNvPr id="188" name="Shape 141"/>
              <p:cNvSpPr/>
              <p:nvPr/>
            </p:nvSpPr>
            <p:spPr>
              <a:xfrm flipV="1">
                <a:off x="2485891" y="4926715"/>
                <a:ext cx="4" cy="269891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txBody>
              <a:bodyPr lIns="45718" tIns="45718" rIns="45718" bIns="45718"/>
              <a:lstStyle/>
              <a:p>
                <a:endParaRPr/>
              </a:p>
            </p:txBody>
          </p:sp>
          <p:sp>
            <p:nvSpPr>
              <p:cNvPr id="189" name="Shape 142"/>
              <p:cNvSpPr/>
              <p:nvPr/>
            </p:nvSpPr>
            <p:spPr>
              <a:xfrm flipV="1">
                <a:off x="3771254" y="4012592"/>
                <a:ext cx="4" cy="939523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txBody>
              <a:bodyPr lIns="45718" tIns="45718" rIns="45718" bIns="45718"/>
              <a:lstStyle/>
              <a:p>
                <a:endParaRPr/>
              </a:p>
            </p:txBody>
          </p:sp>
          <p:sp>
            <p:nvSpPr>
              <p:cNvPr id="190" name="Shape 143"/>
              <p:cNvSpPr/>
              <p:nvPr/>
            </p:nvSpPr>
            <p:spPr>
              <a:xfrm flipV="1">
                <a:off x="3771254" y="4926712"/>
                <a:ext cx="4" cy="939524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txBody>
              <a:bodyPr lIns="45718" tIns="45718" rIns="45718" bIns="45718"/>
              <a:lstStyle/>
              <a:p>
                <a:endParaRPr/>
              </a:p>
            </p:txBody>
          </p:sp>
          <p:sp>
            <p:nvSpPr>
              <p:cNvPr id="191" name="Shape 144"/>
              <p:cNvSpPr/>
              <p:nvPr/>
            </p:nvSpPr>
            <p:spPr>
              <a:xfrm flipV="1">
                <a:off x="5086451" y="4679924"/>
                <a:ext cx="4" cy="269890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txBody>
              <a:bodyPr lIns="45718" tIns="45718" rIns="45718" bIns="45718"/>
              <a:lstStyle/>
              <a:p>
                <a:endParaRPr/>
              </a:p>
            </p:txBody>
          </p:sp>
          <p:sp>
            <p:nvSpPr>
              <p:cNvPr id="192" name="Shape 145"/>
              <p:cNvSpPr/>
              <p:nvPr/>
            </p:nvSpPr>
            <p:spPr>
              <a:xfrm flipV="1">
                <a:off x="7704147" y="3991301"/>
                <a:ext cx="4" cy="982108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txBody>
              <a:bodyPr lIns="45718" tIns="45718" rIns="45718" bIns="45718"/>
              <a:lstStyle/>
              <a:p>
                <a:endParaRPr/>
              </a:p>
            </p:txBody>
          </p:sp>
          <p:sp>
            <p:nvSpPr>
              <p:cNvPr id="193" name="Shape 146"/>
              <p:cNvSpPr/>
              <p:nvPr/>
            </p:nvSpPr>
            <p:spPr>
              <a:xfrm flipV="1">
                <a:off x="9819918" y="4907667"/>
                <a:ext cx="4" cy="297361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txBody>
              <a:bodyPr lIns="45718" tIns="45718" rIns="45718" bIns="45718"/>
              <a:lstStyle/>
              <a:p>
                <a:endParaRPr/>
              </a:p>
            </p:txBody>
          </p:sp>
          <p:sp>
            <p:nvSpPr>
              <p:cNvPr id="194" name="Shape 147"/>
              <p:cNvSpPr/>
              <p:nvPr/>
            </p:nvSpPr>
            <p:spPr>
              <a:xfrm flipV="1">
                <a:off x="11362555" y="4636170"/>
                <a:ext cx="4" cy="297361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txBody>
              <a:bodyPr lIns="45718" tIns="45718" rIns="45718" bIns="45718"/>
              <a:lstStyle/>
              <a:p>
                <a:endParaRPr/>
              </a:p>
            </p:txBody>
          </p:sp>
          <p:sp>
            <p:nvSpPr>
              <p:cNvPr id="195" name="Shape 148"/>
              <p:cNvSpPr/>
              <p:nvPr/>
            </p:nvSpPr>
            <p:spPr>
              <a:xfrm flipV="1">
                <a:off x="6401644" y="2906841"/>
                <a:ext cx="3" cy="2020760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txBody>
              <a:bodyPr lIns="45718" tIns="45718" rIns="45718" bIns="45718"/>
              <a:lstStyle/>
              <a:p>
                <a:endParaRPr/>
              </a:p>
            </p:txBody>
          </p:sp>
          <p:sp>
            <p:nvSpPr>
              <p:cNvPr id="196" name="Shape 149"/>
              <p:cNvSpPr txBox="1"/>
              <p:nvPr/>
            </p:nvSpPr>
            <p:spPr>
              <a:xfrm>
                <a:off x="270109" y="2325186"/>
                <a:ext cx="573230" cy="646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8" tIns="45718" rIns="45718" bIns="45718">
                <a:spAutoFit/>
              </a:bodyPr>
              <a:lstStyle/>
              <a:p>
                <a:pPr>
                  <a:defRPr b="1">
                    <a:solidFill>
                      <a:srgbClr val="0433FF"/>
                    </a:solidFill>
                  </a:defRPr>
                </a:pPr>
                <a:r>
                  <a:t>GWP</a:t>
                </a:r>
              </a:p>
              <a:p>
                <a:pPr>
                  <a:defRPr b="1">
                    <a:solidFill>
                      <a:srgbClr val="0433FF"/>
                    </a:solidFill>
                  </a:defRPr>
                </a:pPr>
                <a:r>
                  <a:t>1996</a:t>
                </a:r>
              </a:p>
            </p:txBody>
          </p:sp>
          <p:sp>
            <p:nvSpPr>
              <p:cNvPr id="197" name="Shape 150"/>
              <p:cNvSpPr/>
              <p:nvPr/>
            </p:nvSpPr>
            <p:spPr>
              <a:xfrm flipV="1">
                <a:off x="745910" y="2971672"/>
                <a:ext cx="7" cy="1958790"/>
              </a:xfrm>
              <a:prstGeom prst="line">
                <a:avLst/>
              </a:prstGeom>
              <a:ln w="63500">
                <a:solidFill>
                  <a:schemeClr val="accent1"/>
                </a:solidFill>
              </a:ln>
            </p:spPr>
            <p:txBody>
              <a:bodyPr lIns="45718" tIns="45718" rIns="45718" bIns="45718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821210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1424" y="548680"/>
            <a:ext cx="10363200" cy="936103"/>
          </a:xfrm>
        </p:spPr>
        <p:txBody>
          <a:bodyPr/>
          <a:lstStyle/>
          <a:p>
            <a:r>
              <a:rPr lang="pt-BR" sz="3600" b="1" dirty="0"/>
              <a:t>GWP-Brasil</a:t>
            </a:r>
            <a:br>
              <a:rPr lang="pt-BR" sz="4400" b="1" dirty="0"/>
            </a:br>
            <a:r>
              <a:rPr lang="pt-BR" sz="3600" b="1" dirty="0"/>
              <a:t>Parceria Brasileira pela Água</a:t>
            </a:r>
            <a:endParaRPr lang="en-US" sz="3600" b="1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"/>
          </p:nvPr>
        </p:nvSpPr>
        <p:spPr>
          <a:xfrm>
            <a:off x="695400" y="1412776"/>
            <a:ext cx="10873208" cy="4968551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pt-BR" sz="1800" b="1" dirty="0"/>
              <a:t>GWP Brasil – “acreditado” em 2005 </a:t>
            </a:r>
            <a:endParaRPr lang="pt-BR" sz="1800" dirty="0"/>
          </a:p>
          <a:p>
            <a:pPr algn="l">
              <a:lnSpc>
                <a:spcPct val="70000"/>
              </a:lnSpc>
              <a:spcBef>
                <a:spcPts val="400"/>
              </a:spcBef>
            </a:pPr>
            <a:r>
              <a:rPr lang="en-US" sz="1800" b="1" dirty="0"/>
              <a:t>2003 a 2005: </a:t>
            </a:r>
            <a:endParaRPr lang="en-US" sz="1800" dirty="0"/>
          </a:p>
          <a:p>
            <a:pPr marL="342900" indent="-342900" algn="l">
              <a:lnSpc>
                <a:spcPct val="7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sz="1800" dirty="0"/>
              <a:t>Realização de 8 Seminários sobre gestão integrada de recursos hídricos </a:t>
            </a:r>
          </a:p>
          <a:p>
            <a:pPr marL="342900" indent="-342900" algn="l">
              <a:lnSpc>
                <a:spcPct val="7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sz="1800" dirty="0"/>
              <a:t>Apoio à publicação de livro sobre inundações Urbanas </a:t>
            </a:r>
          </a:p>
          <a:p>
            <a:pPr marL="342900" indent="-342900" algn="l">
              <a:lnSpc>
                <a:spcPct val="7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sz="1800" dirty="0"/>
              <a:t>Criação da Revista de Gestão das Águas da América do Sul – REGA em parceria com ABRH </a:t>
            </a:r>
          </a:p>
          <a:p>
            <a:pPr marL="342900" indent="-342900" algn="l">
              <a:lnSpc>
                <a:spcPct val="7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sz="1800" dirty="0"/>
              <a:t>Realização de 2 Fóruns de âmbito Nacional para criação do GWP Brasil e elaboração de seu Estatuto </a:t>
            </a:r>
          </a:p>
          <a:p>
            <a:pPr marL="342900" indent="-342900" algn="l">
              <a:lnSpc>
                <a:spcPct val="7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sz="1800" dirty="0"/>
              <a:t>I seminário Latino Americano de Políticas Públicas em Recursos Hídricos (2004) – 25 países </a:t>
            </a:r>
          </a:p>
          <a:p>
            <a:pPr>
              <a:lnSpc>
                <a:spcPct val="70000"/>
              </a:lnSpc>
              <a:spcBef>
                <a:spcPts val="400"/>
              </a:spcBef>
            </a:pPr>
            <a:endParaRPr lang="en-US" sz="1800" dirty="0"/>
          </a:p>
          <a:p>
            <a:pPr algn="l">
              <a:lnSpc>
                <a:spcPct val="70000"/>
              </a:lnSpc>
              <a:spcBef>
                <a:spcPts val="400"/>
              </a:spcBef>
            </a:pPr>
            <a:r>
              <a:rPr lang="en-US" sz="1800" b="1" dirty="0" err="1"/>
              <a:t>Após</a:t>
            </a:r>
            <a:r>
              <a:rPr lang="en-US" sz="1800" b="1" dirty="0"/>
              <a:t> 2005: </a:t>
            </a:r>
            <a:endParaRPr lang="en-US" sz="1800" dirty="0"/>
          </a:p>
          <a:p>
            <a:pPr marL="285750" indent="-285750" algn="l">
              <a:lnSpc>
                <a:spcPct val="7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sz="1800" dirty="0"/>
              <a:t>Realização de Oficinas, Seminários e Congressos de capacitação na Gestão Integrada de Recursos Hídricos </a:t>
            </a:r>
          </a:p>
          <a:p>
            <a:pPr marL="285750" indent="-285750" algn="l">
              <a:lnSpc>
                <a:spcPct val="7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sz="1800" dirty="0"/>
              <a:t>Criação da Parceria Lusófona pela Água em Brasília </a:t>
            </a:r>
          </a:p>
          <a:p>
            <a:pPr marL="285750" indent="-285750" algn="l">
              <a:lnSpc>
                <a:spcPct val="7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sz="1800" dirty="0"/>
              <a:t>Criação do GWP América do Sul (2006)</a:t>
            </a:r>
          </a:p>
          <a:p>
            <a:pPr algn="l">
              <a:lnSpc>
                <a:spcPct val="70000"/>
              </a:lnSpc>
              <a:spcBef>
                <a:spcPts val="400"/>
              </a:spcBef>
            </a:pPr>
            <a:endParaRPr lang="pt-BR" sz="1800" dirty="0"/>
          </a:p>
          <a:p>
            <a:pPr lvl="0" algn="l">
              <a:lnSpc>
                <a:spcPct val="70000"/>
              </a:lnSpc>
              <a:spcBef>
                <a:spcPts val="400"/>
              </a:spcBef>
            </a:pPr>
            <a:r>
              <a:rPr lang="en-US" sz="1800" b="1" dirty="0"/>
              <a:t>2014-2015: </a:t>
            </a:r>
            <a:endParaRPr lang="en-US" sz="1800" dirty="0"/>
          </a:p>
          <a:p>
            <a:pPr marL="285750" lvl="0" indent="-285750" algn="l">
              <a:lnSpc>
                <a:spcPct val="7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sz="1800" dirty="0"/>
              <a:t>Reerguimento GWP-Brasil 2014</a:t>
            </a:r>
          </a:p>
          <a:p>
            <a:pPr marL="285750" lvl="0" indent="-285750" algn="l">
              <a:lnSpc>
                <a:spcPct val="7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sz="1800" dirty="0"/>
              <a:t>Workshop sobre Direito Internacional de Águas, em Lima, Peru, com o apoio da OTCA, em, 07/2014.</a:t>
            </a:r>
          </a:p>
          <a:p>
            <a:pPr marL="285750" lvl="0" indent="-285750" algn="l">
              <a:lnSpc>
                <a:spcPct val="7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sz="1800" dirty="0"/>
              <a:t>Workshop Direito Internacional Águas, no Rio de Janeiro em 11/2015</a:t>
            </a:r>
          </a:p>
          <a:p>
            <a:pPr marL="285750" lvl="0" indent="-285750" algn="l">
              <a:lnSpc>
                <a:spcPct val="7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sz="1800" dirty="0"/>
              <a:t>Participação no 7º Encontro Nacional da Associação Nacional de Pesquisa e Pós-Graduação em Ambiente e Sociedade, em parceria com UnB, 05/2015.</a:t>
            </a:r>
          </a:p>
          <a:p>
            <a:pPr marL="285750" lvl="0" indent="-285750" algn="l">
              <a:lnSpc>
                <a:spcPct val="7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sz="1800" dirty="0"/>
              <a:t>Workshop Toolbox, em parceria com Universidade de Brasília, 12/2015 São Paulo </a:t>
            </a:r>
          </a:p>
          <a:p>
            <a:pPr marL="285750" lvl="0" indent="-285750" algn="l">
              <a:lnSpc>
                <a:spcPct val="7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pt-BR" sz="1800" dirty="0"/>
          </a:p>
          <a:p>
            <a:pPr algn="l">
              <a:lnSpc>
                <a:spcPct val="70000"/>
              </a:lnSpc>
              <a:spcBef>
                <a:spcPts val="600"/>
              </a:spcBef>
            </a:pP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5693189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"/>
          </p:nvPr>
        </p:nvSpPr>
        <p:spPr>
          <a:xfrm>
            <a:off x="695400" y="1412776"/>
            <a:ext cx="11161240" cy="4968551"/>
          </a:xfrm>
        </p:spPr>
        <p:txBody>
          <a:bodyPr/>
          <a:lstStyle/>
          <a:p>
            <a:pPr lvl="0" algn="l">
              <a:lnSpc>
                <a:spcPct val="70000"/>
              </a:lnSpc>
              <a:spcBef>
                <a:spcPts val="400"/>
              </a:spcBef>
            </a:pPr>
            <a:r>
              <a:rPr lang="en-US" sz="1800" b="1" dirty="0"/>
              <a:t>2016-2019: </a:t>
            </a:r>
            <a:endParaRPr lang="en-US" sz="1800" dirty="0"/>
          </a:p>
          <a:p>
            <a:pPr marL="285750" lvl="0" indent="-285750" algn="l">
              <a:lnSpc>
                <a:spcPct val="7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sz="1800" dirty="0"/>
              <a:t>Workshop Direito Internacional Águas </a:t>
            </a:r>
            <a:r>
              <a:rPr lang="pt-BR" sz="1800" dirty="0" err="1"/>
              <a:t>Transfronteiriças</a:t>
            </a:r>
            <a:r>
              <a:rPr lang="pt-BR" sz="1800" dirty="0"/>
              <a:t> – Bacia Amazônica, apoio da OTCA, 07/2016 Manaus</a:t>
            </a:r>
          </a:p>
          <a:p>
            <a:pPr marL="285750" lvl="0" indent="-285750" algn="l">
              <a:lnSpc>
                <a:spcPct val="7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sz="1800" dirty="0"/>
              <a:t>Realização de Seminários para Jornalistas: Água, Comunicação e Sociedade – 10ª Edição em 2016.</a:t>
            </a:r>
          </a:p>
          <a:p>
            <a:pPr marL="285750" lvl="0" indent="-285750" algn="l">
              <a:lnSpc>
                <a:spcPct val="7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sz="1800" dirty="0"/>
              <a:t>Tradução de 10 (dez) </a:t>
            </a:r>
            <a:r>
              <a:rPr lang="pt-BR" sz="1800" dirty="0" err="1"/>
              <a:t>Technical</a:t>
            </a:r>
            <a:r>
              <a:rPr lang="pt-BR" sz="1800" dirty="0"/>
              <a:t> Background </a:t>
            </a:r>
            <a:r>
              <a:rPr lang="pt-BR" sz="1800" dirty="0" err="1"/>
              <a:t>Papers</a:t>
            </a:r>
            <a:r>
              <a:rPr lang="pt-BR" sz="1800" dirty="0"/>
              <a:t>, para o idioma português, 2016.</a:t>
            </a:r>
          </a:p>
          <a:p>
            <a:pPr marL="285750" indent="-285750" algn="l">
              <a:lnSpc>
                <a:spcPct val="7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sz="1800" dirty="0"/>
              <a:t>Colaboração no Toolbox </a:t>
            </a:r>
            <a:r>
              <a:rPr lang="pt-BR" sz="1800" dirty="0" err="1"/>
              <a:t>Teaching</a:t>
            </a:r>
            <a:r>
              <a:rPr lang="pt-BR" sz="1800" dirty="0"/>
              <a:t> Manual, 2016-2017.</a:t>
            </a:r>
          </a:p>
          <a:p>
            <a:pPr marL="285750" indent="-285750" algn="l">
              <a:lnSpc>
                <a:spcPct val="7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sz="1800" dirty="0"/>
              <a:t>Seleção de pesquisador </a:t>
            </a:r>
            <a:r>
              <a:rPr lang="pt-BR" sz="1800" dirty="0" err="1"/>
              <a:t>pos-doc</a:t>
            </a:r>
            <a:r>
              <a:rPr lang="pt-BR" sz="1800" dirty="0"/>
              <a:t> com bolsa mensal em colaboração Universidade de Brasília, 2016. </a:t>
            </a:r>
          </a:p>
          <a:p>
            <a:pPr marL="285750" lvl="0" indent="-285750" algn="l">
              <a:lnSpc>
                <a:spcPct val="7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sz="1800" dirty="0"/>
              <a:t>Dossiê Agua e Gênero – Revista Sustentabilidade em Debate 2017</a:t>
            </a:r>
          </a:p>
          <a:p>
            <a:pPr marL="285750" lvl="0" indent="-285750" algn="l">
              <a:lnSpc>
                <a:spcPct val="7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sz="1800" dirty="0" err="1"/>
              <a:t>Mini-curso</a:t>
            </a:r>
            <a:r>
              <a:rPr lang="pt-BR" sz="1800" dirty="0"/>
              <a:t> sobre GWP-Toolbox no XXII SBRH - 26 de novembro a 01 de dezembro de 2017, Florianópolis-SC</a:t>
            </a:r>
          </a:p>
          <a:p>
            <a:pPr marL="285750" lvl="0" indent="-285750" algn="l">
              <a:lnSpc>
                <a:spcPct val="7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sz="1800" dirty="0"/>
              <a:t>Participação na coordenação do Workshop de avaliação do Toolbox </a:t>
            </a:r>
            <a:r>
              <a:rPr lang="pt-BR" sz="1800" dirty="0" err="1"/>
              <a:t>Teaching</a:t>
            </a:r>
            <a:r>
              <a:rPr lang="pt-BR" sz="1800" dirty="0"/>
              <a:t> Manual, 07/2018, Cidade do Panamá</a:t>
            </a:r>
          </a:p>
          <a:p>
            <a:pPr marL="285750" lvl="0" indent="-285750" algn="l">
              <a:lnSpc>
                <a:spcPct val="7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sz="1800" dirty="0"/>
              <a:t>Participação ativa no Fórum Mundial das Águas 2018</a:t>
            </a:r>
          </a:p>
          <a:p>
            <a:pPr marL="285750" indent="-285750" algn="l">
              <a:lnSpc>
                <a:spcPct val="7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sz="1800" dirty="0"/>
              <a:t>Curso de Direito Internacional de Águas: enfoque nas águas subterrâneas (agosto módulo a distância desenvolvido pela ANA-Brasil, setembro módulo presencial em </a:t>
            </a:r>
            <a:r>
              <a:rPr lang="pt-BR" sz="1800" dirty="0" err="1"/>
              <a:t>Montevidéo</a:t>
            </a:r>
            <a:r>
              <a:rPr lang="pt-BR" sz="1800" dirty="0"/>
              <a:t>, 2018) </a:t>
            </a:r>
          </a:p>
          <a:p>
            <a:pPr marL="285750" indent="-285750" algn="l">
              <a:lnSpc>
                <a:spcPct val="7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sz="1800" dirty="0"/>
              <a:t>2 teses de doutorado defendidas (UnB e UFSCar) sobre o GWP-Toolbox</a:t>
            </a:r>
          </a:p>
          <a:p>
            <a:pPr marL="285750" lvl="0" indent="-285750" algn="l">
              <a:lnSpc>
                <a:spcPct val="7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sz="1800" dirty="0"/>
              <a:t>Retomada do Apoio à Revista REGA 2019</a:t>
            </a:r>
          </a:p>
          <a:p>
            <a:pPr marL="285750" lvl="0" indent="-285750" algn="l">
              <a:lnSpc>
                <a:spcPct val="7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sz="1800" dirty="0"/>
              <a:t>Apoio na organização do XVII Congresso Brasileiro de Limnologia e 2o Congresso Ibero-americano de Limnologia, e Workshop "Questões de Águas </a:t>
            </a:r>
            <a:r>
              <a:rPr lang="pt-BR" sz="1800" dirty="0" err="1"/>
              <a:t>Transfronteiriças</a:t>
            </a:r>
            <a:r>
              <a:rPr lang="pt-BR" sz="1800" dirty="0"/>
              <a:t> no Brasil", agosto/2019com apoio ANA e Unesco</a:t>
            </a:r>
          </a:p>
          <a:p>
            <a:pPr marL="285750" lvl="0" indent="-285750" algn="l">
              <a:lnSpc>
                <a:spcPct val="7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sz="1800" dirty="0"/>
              <a:t>Apoio na organização do XXIII SBRH - novembro de 2019, Foz do Iguaçu-PR, com varias mesas-redondas Global </a:t>
            </a:r>
            <a:r>
              <a:rPr lang="pt-BR" sz="1800" dirty="0" err="1"/>
              <a:t>Water</a:t>
            </a:r>
            <a:r>
              <a:rPr lang="pt-BR" sz="1800" dirty="0"/>
              <a:t> </a:t>
            </a:r>
            <a:r>
              <a:rPr lang="pt-BR" sz="1800" dirty="0" err="1"/>
              <a:t>Partnership</a:t>
            </a:r>
            <a:r>
              <a:rPr lang="pt-BR" sz="1800" dirty="0"/>
              <a:t>, com apoio ANA e Unesco</a:t>
            </a:r>
          </a:p>
          <a:p>
            <a:pPr marL="285750" lvl="0" indent="-285750" algn="l">
              <a:lnSpc>
                <a:spcPct val="7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pt-BR" sz="1800" dirty="0"/>
          </a:p>
          <a:p>
            <a:pPr lvl="0" algn="l">
              <a:lnSpc>
                <a:spcPct val="70000"/>
              </a:lnSpc>
              <a:spcBef>
                <a:spcPts val="400"/>
              </a:spcBef>
            </a:pPr>
            <a:r>
              <a:rPr lang="pt-BR" sz="1800" b="1" dirty="0"/>
              <a:t>2020: </a:t>
            </a:r>
          </a:p>
          <a:p>
            <a:pPr marL="285750" lvl="0" indent="-285750" algn="l">
              <a:lnSpc>
                <a:spcPct val="7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sz="1800" dirty="0" err="1"/>
              <a:t>Webinario</a:t>
            </a:r>
            <a:r>
              <a:rPr lang="pt-BR" sz="1800" dirty="0"/>
              <a:t> Introdução online  IWRM Toolbox em São Tomé e Príncipe, 19/11/2020</a:t>
            </a:r>
          </a:p>
          <a:p>
            <a:pPr marL="285750" lvl="0" indent="-285750" algn="l">
              <a:lnSpc>
                <a:spcPct val="7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pt-BR" sz="18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1424" y="548680"/>
            <a:ext cx="10363200" cy="936103"/>
          </a:xfrm>
        </p:spPr>
        <p:txBody>
          <a:bodyPr/>
          <a:lstStyle/>
          <a:p>
            <a:r>
              <a:rPr lang="pt-BR" sz="3600" b="1" dirty="0"/>
              <a:t>GWP-Brasil</a:t>
            </a:r>
            <a:br>
              <a:rPr lang="pt-BR" sz="4400" b="1" dirty="0"/>
            </a:br>
            <a:r>
              <a:rPr lang="pt-BR" sz="3600" b="1" dirty="0"/>
              <a:t>Parceria Brasileira pela Água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51783696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/>
          <p:cNvSpPr>
            <a:spLocks noGrp="1"/>
          </p:cNvSpPr>
          <p:nvPr>
            <p:ph type="pic" sz="half" idx="21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sz="quarter" idx="1"/>
          </p:nvPr>
        </p:nvSpPr>
        <p:spPr>
          <a:xfrm>
            <a:off x="5880100" y="2708920"/>
            <a:ext cx="5421313" cy="2736303"/>
          </a:xfrm>
        </p:spPr>
        <p:txBody>
          <a:bodyPr>
            <a:normAutofit/>
          </a:bodyPr>
          <a:lstStyle/>
          <a:p>
            <a:pPr algn="ctr"/>
            <a:r>
              <a:rPr lang="pt-BR" b="1" dirty="0"/>
              <a:t>GWP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Instrumentos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7635395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704087">
              <a:defRPr sz="4158" b="1"/>
            </a:lvl1pPr>
          </a:lstStyle>
          <a:p>
            <a:r>
              <a:rPr dirty="0"/>
              <a:t>GWP STRATEGY </a:t>
            </a:r>
            <a:endParaRPr lang="pt-BR" dirty="0"/>
          </a:p>
          <a:p>
            <a:r>
              <a:rPr dirty="0"/>
              <a:t>2020-2025</a:t>
            </a:r>
          </a:p>
        </p:txBody>
      </p:sp>
      <p:pic>
        <p:nvPicPr>
          <p:cNvPr id="162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34" y="1565063"/>
            <a:ext cx="3345964" cy="4732530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405959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1213" y="6600700"/>
            <a:ext cx="224023" cy="358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193" name="Linha"/>
          <p:cNvSpPr/>
          <p:nvPr/>
        </p:nvSpPr>
        <p:spPr>
          <a:xfrm>
            <a:off x="1155730" y="1516657"/>
            <a:ext cx="10281714" cy="1"/>
          </a:xfrm>
          <a:prstGeom prst="line">
            <a:avLst/>
          </a:prstGeom>
          <a:ln w="1270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4" name="1996…"/>
          <p:cNvSpPr txBox="1"/>
          <p:nvPr/>
        </p:nvSpPr>
        <p:spPr>
          <a:xfrm>
            <a:off x="963892" y="1738629"/>
            <a:ext cx="1389012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b="1"/>
            </a:pPr>
            <a:r>
              <a:t>1996</a:t>
            </a:r>
          </a:p>
          <a:p>
            <a:pPr algn="ctr">
              <a:defRPr b="1"/>
            </a:pPr>
            <a:r>
              <a:t>GWP is born</a:t>
            </a:r>
          </a:p>
        </p:txBody>
      </p:sp>
      <p:sp>
        <p:nvSpPr>
          <p:cNvPr id="195" name="GWP Strategy…"/>
          <p:cNvSpPr txBox="1"/>
          <p:nvPr/>
        </p:nvSpPr>
        <p:spPr>
          <a:xfrm>
            <a:off x="3327845" y="1681479"/>
            <a:ext cx="3245084" cy="2339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457200">
              <a:lnSpc>
                <a:spcPts val="3800"/>
              </a:lnSpc>
              <a:spcBef>
                <a:spcPts val="1200"/>
              </a:spcBef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t>GWP Strategy</a:t>
            </a:r>
          </a:p>
          <a:p>
            <a:pPr algn="ctr" defTabSz="457200">
              <a:lnSpc>
                <a:spcPts val="3800"/>
              </a:lnSpc>
              <a:spcBef>
                <a:spcPts val="1200"/>
              </a:spcBef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t>2014-2019 </a:t>
            </a:r>
          </a:p>
          <a:p>
            <a:pPr algn="ctr" defTabSz="457200">
              <a:lnSpc>
                <a:spcPts val="3800"/>
              </a:lnSpc>
              <a:spcBef>
                <a:spcPts val="1200"/>
              </a:spcBef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t>Towards 2020</a:t>
            </a:r>
          </a:p>
          <a:p>
            <a:pPr defTabSz="457200">
              <a:lnSpc>
                <a:spcPts val="3100"/>
              </a:lnSpc>
              <a:spcBef>
                <a:spcPts val="1200"/>
              </a:spcBef>
              <a:defRPr sz="1200"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t>Goal 1: Catalyse change in policies and practice </a:t>
            </a:r>
          </a:p>
          <a:p>
            <a:pPr defTabSz="457200">
              <a:lnSpc>
                <a:spcPts val="3100"/>
              </a:lnSpc>
              <a:spcBef>
                <a:spcPts val="1200"/>
              </a:spcBef>
              <a:defRPr sz="1200"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t>Goal 2: Generate and communicate knowledge </a:t>
            </a:r>
          </a:p>
          <a:p>
            <a:pPr defTabSz="457200">
              <a:lnSpc>
                <a:spcPts val="3100"/>
              </a:lnSpc>
              <a:spcBef>
                <a:spcPts val="1200"/>
              </a:spcBef>
              <a:defRPr sz="1200"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t>Goal 3: Strengthen partnerships </a:t>
            </a:r>
          </a:p>
        </p:txBody>
      </p:sp>
      <p:sp>
        <p:nvSpPr>
          <p:cNvPr id="196" name="GWP Strategy…"/>
          <p:cNvSpPr txBox="1"/>
          <p:nvPr/>
        </p:nvSpPr>
        <p:spPr>
          <a:xfrm>
            <a:off x="7418396" y="1637029"/>
            <a:ext cx="3485144" cy="3812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457200">
              <a:lnSpc>
                <a:spcPts val="3800"/>
              </a:lnSpc>
              <a:spcBef>
                <a:spcPts val="1200"/>
              </a:spcBef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t>GWP Strategy</a:t>
            </a:r>
          </a:p>
          <a:p>
            <a:pPr algn="ctr" defTabSz="457200">
              <a:lnSpc>
                <a:spcPts val="3800"/>
              </a:lnSpc>
              <a:spcBef>
                <a:spcPts val="1200"/>
              </a:spcBef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t>2020-2025</a:t>
            </a:r>
          </a:p>
          <a:p>
            <a:pPr algn="ctr" defTabSz="457200">
              <a:lnSpc>
                <a:spcPts val="3800"/>
              </a:lnSpc>
              <a:spcBef>
                <a:spcPts val="1200"/>
              </a:spcBef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t>Mobilise, Act, Learn</a:t>
            </a:r>
          </a:p>
          <a:p>
            <a:pPr defTabSz="457200">
              <a:lnSpc>
                <a:spcPts val="3100"/>
              </a:lnSpc>
              <a:spcBef>
                <a:spcPts val="1200"/>
              </a:spcBef>
              <a:defRPr sz="1200"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t>Goal 1: Engage diverse group of ‘voices on water </a:t>
            </a:r>
          </a:p>
          <a:p>
            <a:pPr defTabSz="457200">
              <a:lnSpc>
                <a:spcPts val="3100"/>
              </a:lnSpc>
              <a:spcBef>
                <a:spcPts val="1200"/>
              </a:spcBef>
              <a:defRPr sz="1200"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t>Goal 2: Ground efforts in concrete and coordinated </a:t>
            </a:r>
          </a:p>
          <a:p>
            <a:pPr defTabSz="457200">
              <a:lnSpc>
                <a:spcPts val="3100"/>
              </a:lnSpc>
              <a:spcBef>
                <a:spcPts val="1200"/>
              </a:spcBef>
              <a:defRPr sz="1200"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t>action to put IWRM into practice. </a:t>
            </a:r>
          </a:p>
          <a:p>
            <a:pPr defTabSz="457200">
              <a:lnSpc>
                <a:spcPts val="3100"/>
              </a:lnSpc>
              <a:spcBef>
                <a:spcPts val="1200"/>
              </a:spcBef>
              <a:defRPr sz="1200"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t>Goal 3: Work with stakeholders to turn learning </a:t>
            </a:r>
          </a:p>
          <a:p>
            <a:pPr defTabSz="457200">
              <a:lnSpc>
                <a:spcPts val="3100"/>
              </a:lnSpc>
              <a:spcBef>
                <a:spcPts val="1200"/>
              </a:spcBef>
              <a:defRPr sz="1200"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into ongoing improvements in water management</a:t>
            </a:r>
          </a:p>
          <a:p>
            <a:pPr algn="ctr" defTabSz="457200">
              <a:lnSpc>
                <a:spcPts val="3100"/>
              </a:lnSpc>
              <a:spcBef>
                <a:spcPts val="1200"/>
              </a:spcBef>
              <a:defRPr sz="1200" b="1"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1213" y="6600700"/>
            <a:ext cx="224023" cy="358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199" name="Linha"/>
          <p:cNvSpPr/>
          <p:nvPr/>
        </p:nvSpPr>
        <p:spPr>
          <a:xfrm>
            <a:off x="886299" y="1478557"/>
            <a:ext cx="8687083" cy="1"/>
          </a:xfrm>
          <a:prstGeom prst="line">
            <a:avLst/>
          </a:prstGeom>
          <a:ln w="1270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0" name="GWP Strategy…"/>
          <p:cNvSpPr txBox="1"/>
          <p:nvPr/>
        </p:nvSpPr>
        <p:spPr>
          <a:xfrm>
            <a:off x="2351512" y="192307"/>
            <a:ext cx="1631214" cy="1286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457200">
              <a:lnSpc>
                <a:spcPts val="2800"/>
              </a:lnSpc>
              <a:spcBef>
                <a:spcPts val="600"/>
              </a:spcBef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dirty="0"/>
              <a:t>GWP Strategy</a:t>
            </a:r>
          </a:p>
          <a:p>
            <a:pPr algn="ctr" defTabSz="457200">
              <a:lnSpc>
                <a:spcPts val="2800"/>
              </a:lnSpc>
              <a:spcBef>
                <a:spcPts val="600"/>
              </a:spcBef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dirty="0"/>
              <a:t>2014-2019 </a:t>
            </a:r>
          </a:p>
          <a:p>
            <a:pPr algn="ctr" defTabSz="457200">
              <a:lnSpc>
                <a:spcPts val="2800"/>
              </a:lnSpc>
              <a:spcBef>
                <a:spcPts val="600"/>
              </a:spcBef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dirty="0"/>
              <a:t>Towards 2020</a:t>
            </a:r>
          </a:p>
        </p:txBody>
      </p:sp>
      <p:sp>
        <p:nvSpPr>
          <p:cNvPr id="201" name="GWP Strategy…"/>
          <p:cNvSpPr txBox="1"/>
          <p:nvPr/>
        </p:nvSpPr>
        <p:spPr>
          <a:xfrm>
            <a:off x="5123863" y="189742"/>
            <a:ext cx="4054954" cy="1286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457200">
              <a:lnSpc>
                <a:spcPts val="2800"/>
              </a:lnSpc>
              <a:spcBef>
                <a:spcPts val="600"/>
              </a:spcBef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dirty="0"/>
              <a:t>GWP Strategy</a:t>
            </a:r>
          </a:p>
          <a:p>
            <a:pPr algn="ctr" defTabSz="457200">
              <a:lnSpc>
                <a:spcPts val="2800"/>
              </a:lnSpc>
              <a:spcBef>
                <a:spcPts val="600"/>
              </a:spcBef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dirty="0"/>
              <a:t>2020-2025</a:t>
            </a:r>
          </a:p>
          <a:p>
            <a:pPr algn="ctr" defTabSz="457200">
              <a:lnSpc>
                <a:spcPts val="2800"/>
              </a:lnSpc>
              <a:spcBef>
                <a:spcPts val="600"/>
              </a:spcBef>
              <a:defRPr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dirty="0" err="1"/>
              <a:t>Mobilising</a:t>
            </a:r>
            <a:r>
              <a:rPr dirty="0"/>
              <a:t> for a Water Secure World</a:t>
            </a:r>
          </a:p>
        </p:txBody>
      </p:sp>
      <p:pic>
        <p:nvPicPr>
          <p:cNvPr id="202" name="GWP-strategy2020.tiff" descr="GWP-strategy2020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522" y="1665574"/>
            <a:ext cx="4307194" cy="4494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Captura de Tela 2019-09-02 às 22.09.54.png" descr="Captura de Tela 2019-09-02 às 22.09.5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534" y="2330571"/>
            <a:ext cx="5568417" cy="28986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407546"/>
            <a:ext cx="5641897" cy="5968533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695400" y="1229722"/>
            <a:ext cx="316835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Technical Committee (TEC)</a:t>
            </a:r>
          </a:p>
          <a:p>
            <a:endParaRPr lang="en-US" sz="3200" b="1" dirty="0">
              <a:solidFill>
                <a:srgbClr val="00B050"/>
              </a:solidFill>
            </a:endParaRPr>
          </a:p>
          <a:p>
            <a:r>
              <a:rPr lang="en-US" sz="3200" b="1" dirty="0">
                <a:solidFill>
                  <a:srgbClr val="00B050"/>
                </a:solidFill>
              </a:rPr>
              <a:t>The global resources: produced or peer reviewed by GWP's TEC.</a:t>
            </a:r>
            <a:endParaRPr lang="pt-BR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76214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55440" y="620688"/>
            <a:ext cx="835292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00B050"/>
                </a:solidFill>
              </a:rPr>
              <a:t>IWRM Toolbox</a:t>
            </a:r>
            <a:endParaRPr lang="pt-BR" sz="4000" dirty="0">
              <a:solidFill>
                <a:prstClr val="black"/>
              </a:solidFill>
            </a:endParaRPr>
          </a:p>
          <a:p>
            <a:r>
              <a:rPr lang="pt-BR" b="1" dirty="0">
                <a:solidFill>
                  <a:prstClr val="black"/>
                </a:solidFill>
              </a:rPr>
              <a:t>É um repositório </a:t>
            </a:r>
            <a:r>
              <a:rPr lang="pt-BR" b="1" i="1" dirty="0">
                <a:solidFill>
                  <a:prstClr val="black"/>
                </a:solidFill>
              </a:rPr>
              <a:t>on-line </a:t>
            </a:r>
            <a:r>
              <a:rPr lang="pt-BR" b="1" dirty="0">
                <a:solidFill>
                  <a:prstClr val="black"/>
                </a:solidFill>
              </a:rPr>
              <a:t>de conhecimento mantido regularmente pela GWP. </a:t>
            </a:r>
          </a:p>
          <a:p>
            <a:r>
              <a:rPr lang="pt-BR" b="1" dirty="0">
                <a:solidFill>
                  <a:prstClr val="black"/>
                </a:solidFill>
              </a:rPr>
              <a:t>É um banco de dados de acesso livre e gratuito, desde 2000.</a:t>
            </a:r>
          </a:p>
          <a:p>
            <a:r>
              <a:rPr lang="pt-BR" b="1" dirty="0">
                <a:solidFill>
                  <a:prstClr val="black"/>
                </a:solidFill>
              </a:rPr>
              <a:t>Tem uma estrutura de armazenamento hierarquicamente indexada</a:t>
            </a:r>
          </a:p>
        </p:txBody>
      </p:sp>
      <p:sp>
        <p:nvSpPr>
          <p:cNvPr id="3" name="Retângulo 2"/>
          <p:cNvSpPr/>
          <p:nvPr/>
        </p:nvSpPr>
        <p:spPr>
          <a:xfrm>
            <a:off x="1055440" y="2054522"/>
            <a:ext cx="770485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B050"/>
                </a:solidFill>
              </a:rPr>
              <a:t>Onde encontrar?</a:t>
            </a:r>
            <a:endParaRPr lang="en-US" sz="2800" b="1" dirty="0">
              <a:solidFill>
                <a:srgbClr val="00B050"/>
              </a:solidFill>
            </a:endParaRPr>
          </a:p>
          <a:p>
            <a:r>
              <a:rPr lang="en-US" b="1" dirty="0">
                <a:solidFill>
                  <a:prstClr val="black"/>
                </a:solidFill>
              </a:rPr>
              <a:t>https://www.gwp.org/en/learn/iwrm-toolbox/About_IWRM_ToolBox/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3068960"/>
            <a:ext cx="7515080" cy="286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1406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D7BFE71-D5B8-459F-921C-C12E97659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855647"/>
            <a:ext cx="9721080" cy="543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7179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/>
          <p:cNvSpPr>
            <a:spLocks noGrp="1"/>
          </p:cNvSpPr>
          <p:nvPr>
            <p:ph type="pic" sz="half" idx="21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sz="quarter" idx="1"/>
          </p:nvPr>
        </p:nvSpPr>
        <p:spPr>
          <a:xfrm>
            <a:off x="5880100" y="2708920"/>
            <a:ext cx="5421313" cy="2736303"/>
          </a:xfrm>
        </p:spPr>
        <p:txBody>
          <a:bodyPr>
            <a:normAutofit/>
          </a:bodyPr>
          <a:lstStyle/>
          <a:p>
            <a:pPr algn="ctr"/>
            <a:r>
              <a:rPr lang="pt-BR" b="1" dirty="0"/>
              <a:t>GWP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Proposta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7870675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748" y="1130705"/>
            <a:ext cx="6590184" cy="4584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908720" y="4196421"/>
            <a:ext cx="1997968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PT" sz="1400" dirty="0">
                <a:solidFill>
                  <a:prstClr val="black"/>
                </a:solidFill>
              </a:rPr>
              <a:t>C) auxiliam no processo de tomada de decisão para a gestão dos recursos hídricos.  </a:t>
            </a:r>
          </a:p>
        </p:txBody>
      </p:sp>
      <p:sp>
        <p:nvSpPr>
          <p:cNvPr id="4" name="Retângulo 3"/>
          <p:cNvSpPr/>
          <p:nvPr/>
        </p:nvSpPr>
        <p:spPr>
          <a:xfrm>
            <a:off x="5940152" y="908720"/>
            <a:ext cx="2701752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PT" sz="1400" dirty="0">
                <a:solidFill>
                  <a:prstClr val="black"/>
                </a:solidFill>
              </a:rPr>
              <a:t>A) Incorpora as políticas, estrutura legislativa e as estruturas de financiamento e incentivo na gestão de recursos hídricos; </a:t>
            </a:r>
          </a:p>
        </p:txBody>
      </p:sp>
      <p:sp>
        <p:nvSpPr>
          <p:cNvPr id="5" name="Retângulo 4"/>
          <p:cNvSpPr/>
          <p:nvPr/>
        </p:nvSpPr>
        <p:spPr>
          <a:xfrm>
            <a:off x="7415808" y="4365104"/>
            <a:ext cx="1476672" cy="16004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PT" sz="1400" dirty="0">
                <a:solidFill>
                  <a:prstClr val="black"/>
                </a:solidFill>
              </a:rPr>
              <a:t>B) auxiliam na construção de uma estrutura organizacional, assim como na capacitação institucional;</a:t>
            </a:r>
          </a:p>
        </p:txBody>
      </p:sp>
    </p:spTree>
    <p:extLst>
      <p:ext uri="{BB962C8B-B14F-4D97-AF65-F5344CB8AC3E}">
        <p14:creationId xmlns:p14="http://schemas.microsoft.com/office/powerpoint/2010/main" val="25866612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07368" y="599300"/>
            <a:ext cx="238809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5C8D43"/>
                </a:solidFill>
              </a:rPr>
              <a:t>A – AMBIENTE FACILITADOR </a:t>
            </a:r>
          </a:p>
          <a:p>
            <a:endParaRPr lang="en-US" sz="1200" b="1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1200" b="1" dirty="0"/>
              <a:t>A1 - POLÍTICAS </a:t>
            </a:r>
          </a:p>
          <a:p>
            <a:r>
              <a:rPr lang="pt-BR" sz="1200" b="1" dirty="0"/>
              <a:t>A1.01 - Preparação de uma Política Nacional de Recursos Hídricos </a:t>
            </a:r>
          </a:p>
          <a:p>
            <a:r>
              <a:rPr lang="pt-BR" sz="1200" b="1" dirty="0"/>
              <a:t>A1.02 - Políticas Relacionadas aos Recursos Hídricos </a:t>
            </a:r>
          </a:p>
          <a:p>
            <a:r>
              <a:rPr lang="pt-BR" sz="1200" b="1" dirty="0"/>
              <a:t>A1.03 - Políticas de Adaptação às Mudanças Climáticas </a:t>
            </a:r>
          </a:p>
          <a:p>
            <a:endParaRPr lang="pt-BR" sz="1200" b="1" dirty="0"/>
          </a:p>
          <a:p>
            <a:r>
              <a:rPr lang="en-US" sz="1200" b="1" dirty="0"/>
              <a:t>A2 – MARCO LEGAL </a:t>
            </a:r>
          </a:p>
          <a:p>
            <a:r>
              <a:rPr lang="pt-BR" sz="1200" b="1" dirty="0"/>
              <a:t>A2.01 - Elementos do Direito de Águas </a:t>
            </a:r>
          </a:p>
          <a:p>
            <a:r>
              <a:rPr lang="en-US" sz="1200" b="1" dirty="0"/>
              <a:t>A2.02 - </a:t>
            </a:r>
            <a:r>
              <a:rPr lang="en-US" sz="1200" b="1" dirty="0" err="1"/>
              <a:t>Implementação</a:t>
            </a:r>
            <a:r>
              <a:rPr lang="en-US" sz="1200" b="1" dirty="0"/>
              <a:t> e </a:t>
            </a:r>
            <a:r>
              <a:rPr lang="en-US" sz="1200" b="1" dirty="0" err="1"/>
              <a:t>Cumprimento</a:t>
            </a:r>
            <a:r>
              <a:rPr lang="en-US" sz="1200" b="1" dirty="0"/>
              <a:t> </a:t>
            </a:r>
          </a:p>
          <a:p>
            <a:r>
              <a:rPr lang="pt-BR" sz="1200" b="1" dirty="0"/>
              <a:t>A2.03 - O Papel do Direito Consuetudinário na GIRH </a:t>
            </a:r>
          </a:p>
          <a:p>
            <a:r>
              <a:rPr lang="pt-BR" sz="1200" b="1" dirty="0"/>
              <a:t>A2.04 Integração de Marcos Legais para a GIRH </a:t>
            </a:r>
          </a:p>
          <a:p>
            <a:endParaRPr lang="pt-BR" sz="1200" b="1" dirty="0"/>
          </a:p>
          <a:p>
            <a:r>
              <a:rPr lang="pt-BR" sz="1200" b="1" dirty="0"/>
              <a:t>A3 - ESTRUTURAS DE INVESTIMENTO E FINANCIAMENTO </a:t>
            </a:r>
          </a:p>
          <a:p>
            <a:r>
              <a:rPr lang="en-US" sz="1200" b="1" dirty="0"/>
              <a:t>A3.01 - </a:t>
            </a:r>
            <a:r>
              <a:rPr lang="en-US" sz="1200" b="1" dirty="0" err="1"/>
              <a:t>Estruturas</a:t>
            </a:r>
            <a:r>
              <a:rPr lang="en-US" sz="1200" b="1" dirty="0"/>
              <a:t> de </a:t>
            </a:r>
            <a:r>
              <a:rPr lang="en-US" sz="1200" b="1" dirty="0" err="1"/>
              <a:t>Investimento</a:t>
            </a:r>
            <a:r>
              <a:rPr lang="en-US" sz="1200" b="1" dirty="0"/>
              <a:t> </a:t>
            </a:r>
          </a:p>
          <a:p>
            <a:r>
              <a:rPr lang="en-US" sz="1200" b="1" dirty="0"/>
              <a:t>A3.02 - </a:t>
            </a:r>
            <a:r>
              <a:rPr lang="en-US" sz="1200" b="1" dirty="0" err="1"/>
              <a:t>Planejamento</a:t>
            </a:r>
            <a:r>
              <a:rPr lang="en-US" sz="1200" b="1" dirty="0"/>
              <a:t> </a:t>
            </a:r>
            <a:r>
              <a:rPr lang="en-US" sz="1200" b="1" dirty="0" err="1"/>
              <a:t>Financeiro</a:t>
            </a:r>
            <a:r>
              <a:rPr lang="en-US" sz="1200" b="1" dirty="0"/>
              <a:t> </a:t>
            </a:r>
            <a:r>
              <a:rPr lang="en-US" sz="1200" b="1" dirty="0" err="1"/>
              <a:t>Estratégico</a:t>
            </a:r>
            <a:r>
              <a:rPr lang="en-US" sz="1200" b="1" dirty="0"/>
              <a:t> </a:t>
            </a:r>
          </a:p>
          <a:p>
            <a:r>
              <a:rPr lang="pt-BR" sz="1200" b="1" dirty="0"/>
              <a:t>A3.03 - Gerando Receitas Básicas Para a Água </a:t>
            </a:r>
          </a:p>
          <a:p>
            <a:r>
              <a:rPr lang="en-US" sz="1200" b="1" dirty="0"/>
              <a:t>A3.04 </a:t>
            </a:r>
            <a:r>
              <a:rPr lang="en-US" sz="1200" b="1" dirty="0" err="1"/>
              <a:t>Fontes</a:t>
            </a:r>
            <a:r>
              <a:rPr lang="en-US" sz="1200" b="1" dirty="0"/>
              <a:t> </a:t>
            </a:r>
            <a:r>
              <a:rPr lang="en-US" sz="1200" b="1" dirty="0" err="1"/>
              <a:t>Reembolsáveis</a:t>
            </a:r>
            <a:r>
              <a:rPr lang="en-US" sz="1200" b="1" dirty="0"/>
              <a:t> de </a:t>
            </a:r>
          </a:p>
          <a:p>
            <a:r>
              <a:rPr lang="en-US" sz="1200" b="1" dirty="0" err="1"/>
              <a:t>Financiamento</a:t>
            </a:r>
            <a:r>
              <a:rPr lang="en-US" sz="1200" b="1" dirty="0"/>
              <a:t> para a </a:t>
            </a:r>
            <a:r>
              <a:rPr lang="en-US" sz="1200" b="1" dirty="0" err="1"/>
              <a:t>Água</a:t>
            </a:r>
            <a:r>
              <a:rPr lang="en-US" sz="1200" b="1" dirty="0"/>
              <a:t> </a:t>
            </a:r>
          </a:p>
        </p:txBody>
      </p:sp>
      <p:sp>
        <p:nvSpPr>
          <p:cNvPr id="3" name="Retângulo 2"/>
          <p:cNvSpPr/>
          <p:nvPr/>
        </p:nvSpPr>
        <p:spPr>
          <a:xfrm>
            <a:off x="2954048" y="599299"/>
            <a:ext cx="319975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B – ARRANJOS INSTITUCIONAIS </a:t>
            </a:r>
          </a:p>
          <a:p>
            <a:endParaRPr lang="en-US" sz="1200" b="1" dirty="0"/>
          </a:p>
          <a:p>
            <a:r>
              <a:rPr lang="en-US" sz="1200" b="1" dirty="0"/>
              <a:t>B1 - REGULAÇÃO E CONFORMIDADE </a:t>
            </a:r>
          </a:p>
          <a:p>
            <a:r>
              <a:rPr lang="pt-BR" sz="1200" b="1" dirty="0"/>
              <a:t>B1.01 - Órgãos Reguladores e Agências de Fiscalização </a:t>
            </a:r>
          </a:p>
          <a:p>
            <a:r>
              <a:rPr lang="pt-BR" sz="1200" b="1" dirty="0"/>
              <a:t>B1.02 - Autoridades Locais B1.03 – Órgãos de Monitoramento e Avaliação </a:t>
            </a:r>
          </a:p>
          <a:p>
            <a:r>
              <a:rPr lang="pt-BR" sz="1200" b="1" dirty="0"/>
              <a:t>B1.04 Comitês de Avaliação de Impacto </a:t>
            </a:r>
          </a:p>
          <a:p>
            <a:endParaRPr lang="pt-BR" sz="1200" b="1" dirty="0"/>
          </a:p>
          <a:p>
            <a:r>
              <a:rPr lang="pt-BR" sz="1200" b="1" dirty="0"/>
              <a:t>B2 - SERVIÇOS DE ABASTECIMENTO DE ÁGUA E SANEAMENTO </a:t>
            </a:r>
          </a:p>
          <a:p>
            <a:r>
              <a:rPr lang="pt-BR" sz="1200" b="1" dirty="0"/>
              <a:t>B2.01 - Serviços de Utilidade Pública no Setor Hídrico </a:t>
            </a:r>
          </a:p>
          <a:p>
            <a:r>
              <a:rPr lang="pt-BR" sz="1200" b="1" dirty="0"/>
              <a:t>B2.02 - Provedores de Serviços Hídricos no Setor Privado </a:t>
            </a:r>
          </a:p>
          <a:p>
            <a:r>
              <a:rPr lang="pt-BR" sz="1200" b="1" dirty="0"/>
              <a:t>B2.03 - Organizações de abastecimento e gestão da água comunitárias </a:t>
            </a:r>
          </a:p>
          <a:p>
            <a:endParaRPr lang="pt-BR" sz="1200" b="1" dirty="0"/>
          </a:p>
          <a:p>
            <a:r>
              <a:rPr lang="en-US" sz="1200" b="1" dirty="0"/>
              <a:t>B3 - COORDENAÇÃO E FACILITAÇÃO </a:t>
            </a:r>
          </a:p>
          <a:p>
            <a:r>
              <a:rPr lang="en-US" sz="1200" b="1" dirty="0"/>
              <a:t>B3.01 - </a:t>
            </a:r>
            <a:r>
              <a:rPr lang="en-US" sz="1200" b="1" dirty="0" err="1"/>
              <a:t>Organizações</a:t>
            </a:r>
            <a:r>
              <a:rPr lang="en-US" sz="1200" b="1" dirty="0"/>
              <a:t> </a:t>
            </a:r>
          </a:p>
          <a:p>
            <a:r>
              <a:rPr lang="en-US" sz="1200" b="1" dirty="0" err="1"/>
              <a:t>Transfronteiriças</a:t>
            </a:r>
            <a:r>
              <a:rPr lang="en-US" sz="1200" b="1" dirty="0"/>
              <a:t> </a:t>
            </a:r>
          </a:p>
          <a:p>
            <a:r>
              <a:rPr lang="en-US" sz="1200" b="1" dirty="0"/>
              <a:t>B3.02 - </a:t>
            </a:r>
            <a:r>
              <a:rPr lang="en-US" sz="1200" b="1" dirty="0" err="1"/>
              <a:t>Conselhos</a:t>
            </a:r>
            <a:r>
              <a:rPr lang="en-US" sz="1200" b="1" dirty="0"/>
              <a:t> </a:t>
            </a:r>
            <a:r>
              <a:rPr lang="en-US" sz="1200" b="1" dirty="0" err="1"/>
              <a:t>Nacionais</a:t>
            </a:r>
            <a:r>
              <a:rPr lang="en-US" sz="1200" b="1" dirty="0"/>
              <a:t> </a:t>
            </a:r>
          </a:p>
          <a:p>
            <a:r>
              <a:rPr lang="pt-BR" sz="1200" b="1" dirty="0"/>
              <a:t>B3.03 - Organizações da Sociedade Civil </a:t>
            </a:r>
          </a:p>
          <a:p>
            <a:r>
              <a:rPr lang="en-US" sz="1200" b="1" dirty="0"/>
              <a:t>B3.04 - </a:t>
            </a:r>
            <a:r>
              <a:rPr lang="en-US" sz="1200" b="1" dirty="0" err="1"/>
              <a:t>Organizações</a:t>
            </a:r>
            <a:r>
              <a:rPr lang="en-US" sz="1200" b="1" dirty="0"/>
              <a:t> de </a:t>
            </a:r>
            <a:r>
              <a:rPr lang="en-US" sz="1200" b="1" dirty="0" err="1"/>
              <a:t>Bacia</a:t>
            </a:r>
            <a:r>
              <a:rPr lang="en-US" sz="1200" b="1" dirty="0"/>
              <a:t> </a:t>
            </a:r>
          </a:p>
          <a:p>
            <a:endParaRPr lang="en-US" sz="1200" b="1" dirty="0"/>
          </a:p>
          <a:p>
            <a:r>
              <a:rPr lang="en-US" sz="1200" b="1" dirty="0"/>
              <a:t>B4 – DESENVOLVENDO CAPACIDADES </a:t>
            </a:r>
          </a:p>
          <a:p>
            <a:r>
              <a:rPr lang="pt-BR" sz="1200" b="1" dirty="0"/>
              <a:t>B4.01 – Coleta de Informação e Redes de Compartilhamento </a:t>
            </a:r>
          </a:p>
          <a:p>
            <a:r>
              <a:rPr lang="pt-BR" sz="1200" b="1" dirty="0"/>
              <a:t>B4.02 - Treinando Profissionais da Água </a:t>
            </a:r>
          </a:p>
          <a:p>
            <a:r>
              <a:rPr lang="en-US" sz="1200" b="1" dirty="0"/>
              <a:t>B4.03 - </a:t>
            </a:r>
            <a:r>
              <a:rPr lang="en-US" sz="1200" b="1" dirty="0" err="1"/>
              <a:t>Construindo</a:t>
            </a:r>
            <a:r>
              <a:rPr lang="en-US" sz="1200" b="1" dirty="0"/>
              <a:t> </a:t>
            </a:r>
            <a:r>
              <a:rPr lang="en-US" sz="1200" b="1" dirty="0" err="1"/>
              <a:t>Parcerias</a:t>
            </a:r>
            <a:r>
              <a:rPr lang="en-US" sz="1200" b="1" dirty="0"/>
              <a:t> </a:t>
            </a:r>
          </a:p>
          <a:p>
            <a:r>
              <a:rPr lang="pt-BR" sz="1200" b="1" dirty="0"/>
              <a:t>B4.04 - Integridade da Água e </a:t>
            </a:r>
            <a:r>
              <a:rPr lang="pt-BR" sz="1200" b="1" dirty="0" err="1"/>
              <a:t>Anti-Corrupção</a:t>
            </a:r>
            <a:r>
              <a:rPr lang="pt-BR" sz="1200" b="1" dirty="0"/>
              <a:t> </a:t>
            </a:r>
            <a:endParaRPr lang="en-US" sz="1200" b="1" dirty="0"/>
          </a:p>
        </p:txBody>
      </p:sp>
      <p:sp>
        <p:nvSpPr>
          <p:cNvPr id="4" name="Retângulo 3"/>
          <p:cNvSpPr/>
          <p:nvPr/>
        </p:nvSpPr>
        <p:spPr>
          <a:xfrm>
            <a:off x="6153798" y="620402"/>
            <a:ext cx="324035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7030A0"/>
                </a:solidFill>
              </a:rPr>
              <a:t>C - INSTRUMENTOS DE GESTÃO </a:t>
            </a:r>
          </a:p>
          <a:p>
            <a:endParaRPr lang="en-US" sz="1200" b="1" dirty="0"/>
          </a:p>
          <a:p>
            <a:r>
              <a:rPr lang="pt-BR" sz="1200" b="1" dirty="0"/>
              <a:t>C1 – COMPREENDENDO O VALOR AGREGADO DA ÁGUA </a:t>
            </a:r>
          </a:p>
          <a:p>
            <a:r>
              <a:rPr lang="en-US" sz="1200" b="1" dirty="0"/>
              <a:t>C1.01 - </a:t>
            </a:r>
            <a:r>
              <a:rPr lang="en-US" sz="1200" b="1" dirty="0" err="1"/>
              <a:t>Demanda</a:t>
            </a:r>
            <a:r>
              <a:rPr lang="en-US" sz="1200" b="1" dirty="0"/>
              <a:t> e </a:t>
            </a:r>
            <a:r>
              <a:rPr lang="en-US" sz="1200" b="1" dirty="0" err="1"/>
              <a:t>Oferta</a:t>
            </a:r>
            <a:r>
              <a:rPr lang="en-US" sz="1200" b="1" dirty="0"/>
              <a:t> </a:t>
            </a:r>
          </a:p>
          <a:p>
            <a:r>
              <a:rPr lang="en-US" sz="1200" b="1" dirty="0"/>
              <a:t>C1.02 - </a:t>
            </a:r>
            <a:r>
              <a:rPr lang="en-US" sz="1200" b="1" dirty="0" err="1"/>
              <a:t>Coleta</a:t>
            </a:r>
            <a:r>
              <a:rPr lang="en-US" sz="1200" b="1" dirty="0"/>
              <a:t> de Dados </a:t>
            </a:r>
          </a:p>
          <a:p>
            <a:r>
              <a:rPr lang="pt-BR" sz="1200" b="1" dirty="0"/>
              <a:t>C1.03 - Sistemas de Monitoramento e Avaliação </a:t>
            </a:r>
          </a:p>
          <a:p>
            <a:endParaRPr lang="pt-BR" sz="1200" b="1" dirty="0"/>
          </a:p>
          <a:p>
            <a:r>
              <a:rPr lang="en-US" sz="1200" b="1" dirty="0"/>
              <a:t>C2 - INSTRUMENTOS DE AVALIAÇÃO </a:t>
            </a:r>
          </a:p>
          <a:p>
            <a:r>
              <a:rPr lang="en-US" sz="1200" b="1" dirty="0"/>
              <a:t>C2.01 - </a:t>
            </a:r>
            <a:r>
              <a:rPr lang="en-US" sz="1200" b="1" dirty="0" err="1"/>
              <a:t>Avaliação</a:t>
            </a:r>
            <a:r>
              <a:rPr lang="en-US" sz="1200" b="1" dirty="0"/>
              <a:t> de </a:t>
            </a:r>
            <a:r>
              <a:rPr lang="en-US" sz="1200" b="1" dirty="0" err="1"/>
              <a:t>Risco</a:t>
            </a:r>
            <a:r>
              <a:rPr lang="en-US" sz="1200" b="1" dirty="0"/>
              <a:t> </a:t>
            </a:r>
          </a:p>
          <a:p>
            <a:r>
              <a:rPr lang="en-US" sz="1200" b="1" dirty="0"/>
              <a:t>C2.02 - </a:t>
            </a:r>
            <a:r>
              <a:rPr lang="en-US" sz="1200" b="1" dirty="0" err="1"/>
              <a:t>Avaliação</a:t>
            </a:r>
            <a:r>
              <a:rPr lang="en-US" sz="1200" b="1" dirty="0"/>
              <a:t> de </a:t>
            </a:r>
            <a:r>
              <a:rPr lang="en-US" sz="1200" b="1" dirty="0" err="1"/>
              <a:t>Vulnerabilidade</a:t>
            </a:r>
            <a:r>
              <a:rPr lang="en-US" sz="1200" b="1" dirty="0"/>
              <a:t> </a:t>
            </a:r>
          </a:p>
          <a:p>
            <a:r>
              <a:rPr lang="en-US" sz="1200" b="1" dirty="0"/>
              <a:t>C2.03 - </a:t>
            </a:r>
            <a:r>
              <a:rPr lang="en-US" sz="1200" b="1" dirty="0" err="1"/>
              <a:t>Avaliação</a:t>
            </a:r>
            <a:r>
              <a:rPr lang="en-US" sz="1200" b="1" dirty="0"/>
              <a:t> Social </a:t>
            </a:r>
          </a:p>
          <a:p>
            <a:r>
              <a:rPr lang="en-US" sz="1200" b="1" dirty="0"/>
              <a:t>C2.04 - </a:t>
            </a:r>
            <a:r>
              <a:rPr lang="en-US" sz="1200" b="1" dirty="0" err="1"/>
              <a:t>Avaliação</a:t>
            </a:r>
            <a:r>
              <a:rPr lang="en-US" sz="1200" b="1" dirty="0"/>
              <a:t> do </a:t>
            </a:r>
            <a:r>
              <a:rPr lang="en-US" sz="1200" b="1" dirty="0" err="1"/>
              <a:t>Ecossistema</a:t>
            </a:r>
            <a:r>
              <a:rPr lang="en-US" sz="1200" b="1" dirty="0"/>
              <a:t> </a:t>
            </a:r>
          </a:p>
          <a:p>
            <a:r>
              <a:rPr lang="pt-BR" sz="1200" b="1" dirty="0"/>
              <a:t>C2.05 - Avaliação de Impacto Ambiental </a:t>
            </a:r>
          </a:p>
          <a:p>
            <a:r>
              <a:rPr lang="en-US" sz="1200" b="1" dirty="0"/>
              <a:t>C2.06 - </a:t>
            </a:r>
            <a:r>
              <a:rPr lang="en-US" sz="1200" b="1" dirty="0" err="1"/>
              <a:t>Avaliação</a:t>
            </a:r>
            <a:r>
              <a:rPr lang="en-US" sz="1200" b="1" dirty="0"/>
              <a:t> </a:t>
            </a:r>
            <a:r>
              <a:rPr lang="en-US" sz="1200" b="1" dirty="0" err="1"/>
              <a:t>Econômica</a:t>
            </a:r>
            <a:r>
              <a:rPr lang="en-US" sz="1200" b="1" dirty="0"/>
              <a:t> </a:t>
            </a:r>
          </a:p>
          <a:p>
            <a:endParaRPr lang="en-US" sz="1200" b="1" dirty="0"/>
          </a:p>
          <a:p>
            <a:r>
              <a:rPr lang="pt-BR" sz="1200" b="1" dirty="0"/>
              <a:t>C3 - MODELAGEM E TOMADA DE DECISÕES </a:t>
            </a:r>
          </a:p>
          <a:p>
            <a:r>
              <a:rPr lang="pt-BR" sz="1200" b="1" dirty="0"/>
              <a:t>C3.01 - Sistema de Informação Geográfica </a:t>
            </a:r>
          </a:p>
          <a:p>
            <a:r>
              <a:rPr lang="pt-BR" sz="1200" b="1" dirty="0"/>
              <a:t>C3.02 - Análise dos atores sociais </a:t>
            </a:r>
          </a:p>
          <a:p>
            <a:r>
              <a:rPr lang="pt-BR" sz="1200" b="1" dirty="0"/>
              <a:t>C3.03 - Planejamento de visão compartilhada </a:t>
            </a:r>
          </a:p>
          <a:p>
            <a:r>
              <a:rPr lang="pt-BR" sz="1200" b="1" dirty="0"/>
              <a:t>C3.04 - Sistemas de apoio à decisão</a:t>
            </a:r>
          </a:p>
          <a:p>
            <a:r>
              <a:rPr lang="pt-BR" sz="1200" b="1" dirty="0"/>
              <a:t> </a:t>
            </a:r>
          </a:p>
          <a:p>
            <a:r>
              <a:rPr lang="en-US" sz="1200" b="1" dirty="0"/>
              <a:t>C4 - PLANEJAMENTO PARA A GIRH </a:t>
            </a:r>
          </a:p>
          <a:p>
            <a:r>
              <a:rPr lang="pt-BR" sz="1200" b="1" dirty="0"/>
              <a:t>C4.01 - Planos Nacionais de GIRH </a:t>
            </a:r>
          </a:p>
          <a:p>
            <a:r>
              <a:rPr lang="en-US" sz="1200" b="1" dirty="0"/>
              <a:t>C4.02 - </a:t>
            </a:r>
            <a:r>
              <a:rPr lang="en-US" sz="1200" b="1" dirty="0" err="1"/>
              <a:t>Planos</a:t>
            </a:r>
            <a:r>
              <a:rPr lang="en-US" sz="1200" b="1" dirty="0"/>
              <a:t> de </a:t>
            </a:r>
            <a:r>
              <a:rPr lang="en-US" sz="1200" b="1" dirty="0" err="1"/>
              <a:t>Manejo</a:t>
            </a:r>
            <a:r>
              <a:rPr lang="en-US" sz="1200" b="1" dirty="0"/>
              <a:t> de </a:t>
            </a:r>
            <a:r>
              <a:rPr lang="en-US" sz="1200" b="1" dirty="0" err="1"/>
              <a:t>Bacia</a:t>
            </a:r>
            <a:r>
              <a:rPr lang="en-US" sz="1200" b="1" dirty="0"/>
              <a:t> </a:t>
            </a:r>
          </a:p>
          <a:p>
            <a:r>
              <a:rPr lang="pt-BR" sz="1200" b="1" dirty="0"/>
              <a:t>C4.03 - Planos de Gestão de Águas Subterrâneas </a:t>
            </a:r>
          </a:p>
          <a:p>
            <a:r>
              <a:rPr lang="pt-BR" sz="1200" b="1" dirty="0"/>
              <a:t>C4.04 - Planos de Gestão da Zona Costeira </a:t>
            </a:r>
          </a:p>
          <a:p>
            <a:r>
              <a:rPr lang="pt-BR" sz="1200" b="1" dirty="0"/>
              <a:t>C4.05 - Planos de Gestão Integrada da Água Urbana </a:t>
            </a:r>
          </a:p>
          <a:p>
            <a:r>
              <a:rPr lang="pt-BR" sz="1200" b="1" dirty="0"/>
              <a:t>C4.06 - Planos de Gestão Integrada de Risco de Desastre </a:t>
            </a:r>
          </a:p>
          <a:p>
            <a:r>
              <a:rPr lang="pt-BR" sz="1200" b="1" dirty="0"/>
              <a:t>C4.07 - Planos Nacionais de Adaptação </a:t>
            </a:r>
          </a:p>
        </p:txBody>
      </p:sp>
      <p:sp>
        <p:nvSpPr>
          <p:cNvPr id="5" name="Retângulo 4"/>
          <p:cNvSpPr/>
          <p:nvPr/>
        </p:nvSpPr>
        <p:spPr>
          <a:xfrm>
            <a:off x="9405695" y="1129282"/>
            <a:ext cx="253211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C5 - COMUNICAÇÃO </a:t>
            </a:r>
          </a:p>
          <a:p>
            <a:r>
              <a:rPr lang="en-US" sz="1200" b="1" dirty="0"/>
              <a:t>C5.01 - </a:t>
            </a:r>
            <a:r>
              <a:rPr lang="en-US" sz="1200" b="1" dirty="0" err="1"/>
              <a:t>Canais</a:t>
            </a:r>
            <a:r>
              <a:rPr lang="en-US" sz="1200" b="1" dirty="0"/>
              <a:t> de </a:t>
            </a:r>
            <a:r>
              <a:rPr lang="en-US" sz="1200" b="1" dirty="0" err="1"/>
              <a:t>Comunicação</a:t>
            </a:r>
            <a:r>
              <a:rPr lang="en-US" sz="1200" b="1" dirty="0"/>
              <a:t> </a:t>
            </a:r>
          </a:p>
          <a:p>
            <a:r>
              <a:rPr lang="en-US" sz="1200" b="1" dirty="0"/>
              <a:t>C5.02 – </a:t>
            </a:r>
            <a:r>
              <a:rPr lang="en-US" sz="1200" b="1" dirty="0" err="1"/>
              <a:t>Construção</a:t>
            </a:r>
            <a:r>
              <a:rPr lang="en-US" sz="1200" b="1" dirty="0"/>
              <a:t> de </a:t>
            </a:r>
            <a:r>
              <a:rPr lang="en-US" sz="1200" b="1" dirty="0" err="1"/>
              <a:t>consensos</a:t>
            </a:r>
            <a:r>
              <a:rPr lang="en-US" sz="1200" b="1" dirty="0"/>
              <a:t> </a:t>
            </a:r>
          </a:p>
          <a:p>
            <a:r>
              <a:rPr lang="en-US" sz="1200" b="1" dirty="0"/>
              <a:t>C5.03 - </a:t>
            </a:r>
            <a:r>
              <a:rPr lang="en-US" sz="1200" b="1" dirty="0" err="1"/>
              <a:t>Gestão</a:t>
            </a:r>
            <a:r>
              <a:rPr lang="en-US" sz="1200" b="1" dirty="0"/>
              <a:t> de </a:t>
            </a:r>
            <a:r>
              <a:rPr lang="en-US" sz="1200" b="1" dirty="0" err="1"/>
              <a:t>Conflitos</a:t>
            </a:r>
            <a:r>
              <a:rPr lang="en-US" sz="1200" b="1" dirty="0"/>
              <a:t> </a:t>
            </a:r>
          </a:p>
          <a:p>
            <a:endParaRPr lang="pt-BR" sz="1200" b="1" dirty="0"/>
          </a:p>
          <a:p>
            <a:r>
              <a:rPr lang="pt-BR" sz="1200" b="1" dirty="0"/>
              <a:t>C6 - EFICIÊNCIA NA GESTÃO DA ÁGUA </a:t>
            </a:r>
          </a:p>
          <a:p>
            <a:r>
              <a:rPr lang="en-US" sz="1200" b="1" dirty="0"/>
              <a:t>C6.01 - </a:t>
            </a:r>
            <a:r>
              <a:rPr lang="en-US" sz="1200" b="1" dirty="0" err="1"/>
              <a:t>Eficiência</a:t>
            </a:r>
            <a:r>
              <a:rPr lang="en-US" sz="1200" b="1" dirty="0"/>
              <a:t> da </a:t>
            </a:r>
            <a:r>
              <a:rPr lang="en-US" sz="1200" b="1" dirty="0" err="1"/>
              <a:t>demanda</a:t>
            </a:r>
            <a:r>
              <a:rPr lang="en-US" sz="1200" b="1" dirty="0"/>
              <a:t> </a:t>
            </a:r>
          </a:p>
          <a:p>
            <a:r>
              <a:rPr lang="en-US" sz="1200" b="1" dirty="0"/>
              <a:t>C6.02 - </a:t>
            </a:r>
            <a:r>
              <a:rPr lang="en-US" sz="1200" b="1" dirty="0" err="1"/>
              <a:t>Eficiência</a:t>
            </a:r>
            <a:r>
              <a:rPr lang="en-US" sz="1200" b="1" dirty="0"/>
              <a:t> da </a:t>
            </a:r>
            <a:r>
              <a:rPr lang="en-US" sz="1200" b="1" dirty="0" err="1"/>
              <a:t>oferta</a:t>
            </a:r>
            <a:r>
              <a:rPr lang="en-US" sz="1200" b="1" dirty="0"/>
              <a:t> </a:t>
            </a:r>
          </a:p>
          <a:p>
            <a:r>
              <a:rPr lang="en-US" sz="1200" b="1" dirty="0"/>
              <a:t>C6.03 - </a:t>
            </a:r>
            <a:r>
              <a:rPr lang="en-US" sz="1200" b="1" dirty="0" err="1"/>
              <a:t>Reciclagem</a:t>
            </a:r>
            <a:r>
              <a:rPr lang="en-US" sz="1200" b="1" dirty="0"/>
              <a:t> e </a:t>
            </a:r>
            <a:r>
              <a:rPr lang="en-US" sz="1200" b="1" dirty="0" err="1"/>
              <a:t>reuso</a:t>
            </a:r>
            <a:r>
              <a:rPr lang="en-US" sz="1200" b="1" dirty="0"/>
              <a:t> </a:t>
            </a:r>
          </a:p>
          <a:p>
            <a:endParaRPr lang="en-US" sz="1200" b="1" dirty="0"/>
          </a:p>
          <a:p>
            <a:r>
              <a:rPr lang="en-US" sz="1200" b="1" dirty="0"/>
              <a:t>C7 - INSTRUMENTOS ECONÔMICOS </a:t>
            </a:r>
          </a:p>
          <a:p>
            <a:r>
              <a:rPr lang="pt-BR" sz="1200" b="1" dirty="0"/>
              <a:t>C7.01 – Precificação para água e para serviços hídricos </a:t>
            </a:r>
          </a:p>
          <a:p>
            <a:r>
              <a:rPr lang="en-US" sz="1200" b="1" dirty="0"/>
              <a:t>C7.02 - </a:t>
            </a:r>
            <a:r>
              <a:rPr lang="en-US" sz="1200" b="1" dirty="0" err="1"/>
              <a:t>Mercados</a:t>
            </a:r>
            <a:r>
              <a:rPr lang="en-US" sz="1200" b="1" dirty="0"/>
              <a:t> de </a:t>
            </a:r>
            <a:r>
              <a:rPr lang="en-US" sz="1200" b="1" dirty="0" err="1"/>
              <a:t>Água</a:t>
            </a:r>
            <a:r>
              <a:rPr lang="en-US" sz="1200" b="1" dirty="0"/>
              <a:t> </a:t>
            </a:r>
          </a:p>
          <a:p>
            <a:r>
              <a:rPr lang="pt-BR" sz="1200" b="1" dirty="0"/>
              <a:t>C7.03 - Permissões de poluição comercializáveis </a:t>
            </a:r>
          </a:p>
          <a:p>
            <a:r>
              <a:rPr lang="en-US" sz="1200" b="1" dirty="0"/>
              <a:t>C7.04 - </a:t>
            </a:r>
            <a:r>
              <a:rPr lang="en-US" sz="1200" b="1" dirty="0" err="1"/>
              <a:t>Taxas</a:t>
            </a:r>
            <a:r>
              <a:rPr lang="en-US" sz="1200" b="1" dirty="0"/>
              <a:t> de </a:t>
            </a:r>
            <a:r>
              <a:rPr lang="en-US" sz="1200" b="1" dirty="0" err="1"/>
              <a:t>poluição</a:t>
            </a:r>
            <a:r>
              <a:rPr lang="en-US" sz="1200" b="1" dirty="0"/>
              <a:t> </a:t>
            </a:r>
          </a:p>
          <a:p>
            <a:r>
              <a:rPr lang="en-US" sz="1200" b="1" dirty="0"/>
              <a:t>C7.05 - </a:t>
            </a:r>
            <a:r>
              <a:rPr lang="en-US" sz="1200" b="1" dirty="0" err="1"/>
              <a:t>Subsídios</a:t>
            </a:r>
            <a:r>
              <a:rPr lang="en-US" sz="1200" b="1" dirty="0"/>
              <a:t> </a:t>
            </a:r>
          </a:p>
          <a:p>
            <a:r>
              <a:rPr lang="pt-BR" sz="1200" b="1" dirty="0"/>
              <a:t>C7.06 - Pagamentos por Serviços Ambientais </a:t>
            </a:r>
          </a:p>
          <a:p>
            <a:endParaRPr lang="en-US" sz="1200" b="1" dirty="0"/>
          </a:p>
          <a:p>
            <a:r>
              <a:rPr lang="en-US" sz="1200" b="1" dirty="0"/>
              <a:t>C8 – PROMOVEENDO MUDANÇAS SOCIAIS </a:t>
            </a:r>
          </a:p>
          <a:p>
            <a:r>
              <a:rPr lang="en-US" sz="1200" b="1" dirty="0"/>
              <a:t>C8.01 – </a:t>
            </a:r>
            <a:r>
              <a:rPr lang="en-US" sz="1200" b="1" dirty="0" err="1"/>
              <a:t>Educação</a:t>
            </a:r>
            <a:r>
              <a:rPr lang="en-US" sz="1200" b="1" dirty="0"/>
              <a:t> de </a:t>
            </a:r>
            <a:r>
              <a:rPr lang="en-US" sz="1200" b="1" dirty="0" err="1"/>
              <a:t>jovens</a:t>
            </a:r>
            <a:r>
              <a:rPr lang="en-US" sz="1200" b="1" dirty="0"/>
              <a:t> </a:t>
            </a:r>
          </a:p>
          <a:p>
            <a:r>
              <a:rPr lang="pt-BR" sz="1200" b="1" dirty="0"/>
              <a:t>C8.02 – Fomentando a conscientização pública </a:t>
            </a:r>
          </a:p>
          <a:p>
            <a:r>
              <a:rPr lang="en-US" sz="1200" b="1" dirty="0"/>
              <a:t>C8.03 - </a:t>
            </a:r>
            <a:r>
              <a:rPr lang="en-US" sz="1200" b="1" dirty="0" err="1"/>
              <a:t>Pegada</a:t>
            </a:r>
            <a:r>
              <a:rPr lang="en-US" sz="1200" b="1" dirty="0"/>
              <a:t> </a:t>
            </a:r>
            <a:r>
              <a:rPr lang="en-US" sz="1200" b="1" dirty="0" err="1"/>
              <a:t>Hídrica</a:t>
            </a:r>
            <a:r>
              <a:rPr lang="en-US" sz="1200" b="1" dirty="0"/>
              <a:t> </a:t>
            </a:r>
          </a:p>
          <a:p>
            <a:r>
              <a:rPr lang="en-US" sz="1200" b="1" dirty="0"/>
              <a:t>C8.04 - </a:t>
            </a:r>
            <a:r>
              <a:rPr lang="en-US" sz="1200" b="1" dirty="0" err="1"/>
              <a:t>Água</a:t>
            </a:r>
            <a:r>
              <a:rPr lang="en-US" sz="1200" b="1" dirty="0"/>
              <a:t> Virtual</a:t>
            </a:r>
          </a:p>
        </p:txBody>
      </p:sp>
      <p:sp>
        <p:nvSpPr>
          <p:cNvPr id="6" name="Retângulo 5"/>
          <p:cNvSpPr/>
          <p:nvPr/>
        </p:nvSpPr>
        <p:spPr>
          <a:xfrm>
            <a:off x="1041229" y="46175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00B050"/>
                </a:solidFill>
              </a:rPr>
              <a:t>IWRM Toolbox</a:t>
            </a:r>
            <a:endParaRPr lang="pt-BR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8720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78715EB-5521-4BB6-89CE-5C0D871B2ACC}"/>
              </a:ext>
            </a:extLst>
          </p:cNvPr>
          <p:cNvSpPr txBox="1"/>
          <p:nvPr/>
        </p:nvSpPr>
        <p:spPr>
          <a:xfrm>
            <a:off x="1415480" y="548680"/>
            <a:ext cx="75963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00B0F0"/>
                </a:solidFill>
                <a:cs typeface="Aharoni" panose="02010803020104030203" pitchFamily="2" charset="-79"/>
              </a:rPr>
              <a:t>LEVANTAMENTO ESTUDOS DE CASOS DISPONÍVEIS POR CONTINENTE NO TOOLBOX GWP (2018)</a:t>
            </a:r>
            <a:endParaRPr lang="pt-BR" dirty="0">
              <a:solidFill>
                <a:prstClr val="black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2A742C0-69A4-451F-BD8F-0403E46C30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68" t="33965" r="15349" b="16401"/>
          <a:stretch/>
        </p:blipFill>
        <p:spPr>
          <a:xfrm>
            <a:off x="1422260" y="1195011"/>
            <a:ext cx="9144000" cy="519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1879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1" name="Shape 281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2" name="image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88" y="404664"/>
            <a:ext cx="5182584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83603013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/>
          <p:cNvSpPr>
            <a:spLocks noGrp="1"/>
          </p:cNvSpPr>
          <p:nvPr>
            <p:ph type="pic" sz="half" idx="21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sz="quarter" idx="1"/>
          </p:nvPr>
        </p:nvSpPr>
        <p:spPr>
          <a:xfrm>
            <a:off x="5880100" y="2708920"/>
            <a:ext cx="5421313" cy="2736303"/>
          </a:xfrm>
        </p:spPr>
        <p:txBody>
          <a:bodyPr>
            <a:normAutofit/>
          </a:bodyPr>
          <a:lstStyle/>
          <a:p>
            <a:pPr algn="ctr"/>
            <a:r>
              <a:rPr lang="pt-BR" b="1" dirty="0"/>
              <a:t>GWP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Desafios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8279210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"/>
          </p:nvPr>
        </p:nvSpPr>
        <p:spPr>
          <a:xfrm>
            <a:off x="5880100" y="2708920"/>
            <a:ext cx="5421313" cy="2736303"/>
          </a:xfrm>
        </p:spPr>
        <p:txBody>
          <a:bodyPr>
            <a:normAutofit/>
          </a:bodyPr>
          <a:lstStyle/>
          <a:p>
            <a:pPr algn="ctr"/>
            <a:r>
              <a:rPr lang="pt-BR" b="1" dirty="0"/>
              <a:t>GWP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Desafios</a:t>
            </a:r>
            <a:endParaRPr lang="en-US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623392" y="3531298"/>
            <a:ext cx="3524361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40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Desafios globais</a:t>
            </a:r>
            <a:endParaRPr kumimoji="0" lang="en-US" sz="40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913097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Box 20"/>
          <p:cNvSpPr txBox="1">
            <a:spLocks noGrp="1"/>
          </p:cNvSpPr>
          <p:nvPr>
            <p:ph type="sldNum" sz="quarter" idx="2"/>
          </p:nvPr>
        </p:nvSpPr>
        <p:spPr>
          <a:xfrm>
            <a:off x="1201213" y="6600700"/>
            <a:ext cx="18406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187" name="Rectangle 3"/>
          <p:cNvSpPr txBox="1"/>
          <p:nvPr/>
        </p:nvSpPr>
        <p:spPr>
          <a:xfrm>
            <a:off x="551384" y="2060848"/>
            <a:ext cx="6912768" cy="4013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GWP STRATEGY  2020-2025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b="1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b="1" dirty="0"/>
              <a:t>Water is a fundamental human right and is essential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b="1" dirty="0"/>
              <a:t>for sustainable development - and it is under threat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pt-BR" sz="2400" b="1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b="1" dirty="0">
                <a:solidFill>
                  <a:srgbClr val="00B050"/>
                </a:solidFill>
              </a:rPr>
              <a:t>We see great urgency to act.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b="1" dirty="0"/>
              <a:t>If the world remains off-track to deliver on its goal do bring sustainable water to all, we will </a:t>
            </a:r>
            <a:r>
              <a:rPr lang="en-US" sz="2400" b="1" dirty="0" err="1"/>
              <a:t>jeopardise</a:t>
            </a:r>
            <a:r>
              <a:rPr lang="en-US" sz="2400" b="1" dirty="0"/>
              <a:t> the entire 2030 Agenda for Sustainable Development </a:t>
            </a:r>
          </a:p>
        </p:txBody>
      </p:sp>
      <p:sp>
        <p:nvSpPr>
          <p:cNvPr id="188" name="Rectangle: Rounded Corners 4"/>
          <p:cNvSpPr/>
          <p:nvPr/>
        </p:nvSpPr>
        <p:spPr>
          <a:xfrm>
            <a:off x="574871" y="170019"/>
            <a:ext cx="8007395" cy="1603353"/>
          </a:xfrm>
          <a:prstGeom prst="roundRect">
            <a:avLst>
              <a:gd name="adj" fmla="val 16667"/>
            </a:avLst>
          </a:prstGeom>
          <a:solidFill>
            <a:srgbClr val="217D8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9" name="Rectangle 2"/>
          <p:cNvSpPr txBox="1"/>
          <p:nvPr/>
        </p:nvSpPr>
        <p:spPr>
          <a:xfrm>
            <a:off x="703172" y="547821"/>
            <a:ext cx="7703819" cy="1225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 err="1"/>
              <a:t>Mobilising</a:t>
            </a:r>
            <a:r>
              <a:rPr dirty="0"/>
              <a:t> for a Water Secure World</a:t>
            </a:r>
          </a:p>
        </p:txBody>
      </p:sp>
      <p:pic>
        <p:nvPicPr>
          <p:cNvPr id="190" name="Picture Placeholder 5" descr="Picture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136" y="643277"/>
            <a:ext cx="4329720" cy="5518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9" y="0"/>
                </a:moveTo>
                <a:cubicBezTo>
                  <a:pt x="1611" y="0"/>
                  <a:pt x="0" y="1264"/>
                  <a:pt x="0" y="2824"/>
                </a:cubicBezTo>
                <a:lnTo>
                  <a:pt x="0" y="18776"/>
                </a:lnTo>
                <a:cubicBezTo>
                  <a:pt x="0" y="20336"/>
                  <a:pt x="1611" y="21600"/>
                  <a:pt x="3599" y="21600"/>
                </a:cubicBezTo>
                <a:lnTo>
                  <a:pt x="17999" y="21600"/>
                </a:lnTo>
                <a:cubicBezTo>
                  <a:pt x="19987" y="21600"/>
                  <a:pt x="21600" y="20336"/>
                  <a:pt x="21600" y="18776"/>
                </a:cubicBezTo>
                <a:lnTo>
                  <a:pt x="21600" y="2824"/>
                </a:lnTo>
                <a:cubicBezTo>
                  <a:pt x="21600" y="1264"/>
                  <a:pt x="19987" y="0"/>
                  <a:pt x="17999" y="0"/>
                </a:cubicBezTo>
                <a:lnTo>
                  <a:pt x="3599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1" build="p" bldLvl="5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extBox 20"/>
          <p:cNvSpPr txBox="1">
            <a:spLocks noGrp="1"/>
          </p:cNvSpPr>
          <p:nvPr>
            <p:ph type="sldNum" sz="quarter" idx="2"/>
          </p:nvPr>
        </p:nvSpPr>
        <p:spPr>
          <a:xfrm>
            <a:off x="1201213" y="6600700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27</a:t>
            </a:fld>
            <a:endParaRPr/>
          </a:p>
        </p:txBody>
      </p:sp>
      <p:pic>
        <p:nvPicPr>
          <p:cNvPr id="285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7208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TextBox 15"/>
          <p:cNvSpPr txBox="1"/>
          <p:nvPr/>
        </p:nvSpPr>
        <p:spPr>
          <a:xfrm>
            <a:off x="9753600" y="117986"/>
            <a:ext cx="4650658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808080"/>
                </a:solidFill>
              </a:defRPr>
            </a:lvl1pPr>
          </a:lstStyle>
          <a:p>
            <a:r>
              <a:t>ANCHOR AREAS</a:t>
            </a:r>
          </a:p>
        </p:txBody>
      </p:sp>
      <p:sp>
        <p:nvSpPr>
          <p:cNvPr id="287" name="Rectangle 8"/>
          <p:cNvSpPr txBox="1"/>
          <p:nvPr/>
        </p:nvSpPr>
        <p:spPr>
          <a:xfrm>
            <a:off x="5676176" y="814452"/>
            <a:ext cx="2627434" cy="426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 baseline="30000"/>
            </a:pPr>
            <a:r>
              <a:t>Foster coordination on water across the Sustainable Development Goals </a:t>
            </a:r>
          </a:p>
          <a:p>
            <a:pPr>
              <a:defRPr sz="2400" b="1" baseline="30000"/>
            </a:pPr>
            <a:endParaRPr/>
          </a:p>
          <a:p>
            <a:pPr>
              <a:defRPr sz="2400" b="1" baseline="30000"/>
            </a:pPr>
            <a:r>
              <a:t>Value water for development</a:t>
            </a:r>
          </a:p>
          <a:p>
            <a:pPr>
              <a:defRPr sz="2400" b="1" baseline="30000"/>
            </a:pPr>
            <a:endParaRPr/>
          </a:p>
          <a:p>
            <a:pPr>
              <a:defRPr sz="2400" b="1" baseline="30000"/>
            </a:pPr>
            <a:r>
              <a:t>Leverage the SDG target 6.5 on integrated water resources management     </a:t>
            </a:r>
          </a:p>
          <a:p>
            <a:pPr>
              <a:defRPr baseline="30000">
                <a:solidFill>
                  <a:srgbClr val="FFFFFF"/>
                </a:solidFill>
              </a:defRPr>
            </a:pPr>
            <a:r>
              <a:t>     </a:t>
            </a:r>
          </a:p>
        </p:txBody>
      </p:sp>
      <p:pic>
        <p:nvPicPr>
          <p:cNvPr id="288" name="Picture 18" descr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425" y="818626"/>
            <a:ext cx="173235" cy="176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Picture 19" descr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398" y="1797619"/>
            <a:ext cx="173235" cy="176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Picture 20" descr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956" y="2495835"/>
            <a:ext cx="173235" cy="176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Picture 23" descr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4678" y="1278913"/>
            <a:ext cx="787477" cy="746167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Rectangle 24"/>
          <p:cNvSpPr txBox="1"/>
          <p:nvPr/>
        </p:nvSpPr>
        <p:spPr>
          <a:xfrm>
            <a:off x="9084678" y="2415432"/>
            <a:ext cx="2808663" cy="597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 baseline="30000">
                <a:solidFill>
                  <a:srgbClr val="0092C0"/>
                </a:solidFill>
                <a:latin typeface="MetaBoldLF-Roman"/>
                <a:ea typeface="MetaBoldLF-Roman"/>
                <a:cs typeface="MetaBoldLF-Roman"/>
                <a:sym typeface="MetaBoldLF-Roman"/>
              </a:defRPr>
            </a:pPr>
            <a:r>
              <a:t>300+ water-related policies, laws, institutional arrangements, and related management instruments </a:t>
            </a:r>
            <a:r>
              <a:rPr sz="2000" b="0">
                <a:solidFill>
                  <a:srgbClr val="000000"/>
                </a:solidFill>
                <a:latin typeface="MetaNormalLF-Roman"/>
                <a:ea typeface="MetaNormalLF-Roman"/>
                <a:cs typeface="MetaNormalLF-Roman"/>
                <a:sym typeface="MetaNormalLF-Roman"/>
              </a:rPr>
              <a:t>incorporating IWRM principles adopted at regional, national, and local levels.</a:t>
            </a:r>
          </a:p>
          <a:p>
            <a:pPr>
              <a:defRPr sz="2400" baseline="30000">
                <a:latin typeface="MetaNormalLF-Roman"/>
                <a:ea typeface="MetaNormalLF-Roman"/>
                <a:cs typeface="MetaNormalLF-Roman"/>
                <a:sym typeface="MetaNormalLF-Roman"/>
              </a:defRPr>
            </a:pPr>
            <a:endParaRPr sz="2000" b="0">
              <a:solidFill>
                <a:srgbClr val="000000"/>
              </a:solidFill>
              <a:latin typeface="MetaNormalLF-Roman"/>
              <a:ea typeface="MetaNormalLF-Roman"/>
              <a:cs typeface="MetaNormalLF-Roman"/>
              <a:sym typeface="MetaNormalLF-Roman"/>
            </a:endParaRPr>
          </a:p>
          <a:p>
            <a:pPr>
              <a:defRPr sz="2400" b="1" baseline="30000">
                <a:solidFill>
                  <a:srgbClr val="0092C0"/>
                </a:solidFill>
                <a:latin typeface="MetaBoldLF-Roman"/>
                <a:ea typeface="MetaBoldLF-Roman"/>
                <a:cs typeface="MetaBoldLF-Roman"/>
                <a:sym typeface="MetaBoldLF-Roman"/>
              </a:defRPr>
            </a:pPr>
            <a:r>
              <a:t>80+ approved investment plans and budget commitments </a:t>
            </a:r>
            <a:br/>
            <a:r>
              <a:rPr sz="2000" b="0">
                <a:solidFill>
                  <a:srgbClr val="000000"/>
                </a:solidFill>
                <a:latin typeface="MetaNormalLF-Roman"/>
                <a:ea typeface="MetaNormalLF-Roman"/>
                <a:cs typeface="MetaNormalLF-Roman"/>
                <a:sym typeface="MetaNormalLF-Roman"/>
              </a:rPr>
              <a:t>associated with policies, plans, and strategies that integrate water secure development.</a:t>
            </a:r>
          </a:p>
          <a:p>
            <a:pPr>
              <a:defRPr sz="2400" baseline="30000">
                <a:latin typeface="MetaNormalLF-Roman"/>
                <a:ea typeface="MetaNormalLF-Roman"/>
                <a:cs typeface="MetaNormalLF-Roman"/>
                <a:sym typeface="MetaNormalLF-Roman"/>
              </a:defRPr>
            </a:pPr>
            <a:endParaRPr sz="2000" b="0">
              <a:solidFill>
                <a:srgbClr val="000000"/>
              </a:solidFill>
              <a:latin typeface="MetaNormalLF-Roman"/>
              <a:ea typeface="MetaNormalLF-Roman"/>
              <a:cs typeface="MetaNormalLF-Roman"/>
              <a:sym typeface="MetaNormalLF-Roman"/>
            </a:endParaRPr>
          </a:p>
          <a:p>
            <a:pPr>
              <a:defRPr sz="2400" baseline="30000">
                <a:latin typeface="MetaNormalLF-Roman"/>
                <a:ea typeface="MetaNormalLF-Roman"/>
                <a:cs typeface="MetaNormalLF-Roman"/>
                <a:sym typeface="MetaNormalLF-Roman"/>
              </a:defRPr>
            </a:pPr>
            <a:endParaRPr sz="2000" b="0">
              <a:solidFill>
                <a:srgbClr val="000000"/>
              </a:solidFill>
              <a:latin typeface="MetaNormalLF-Roman"/>
              <a:ea typeface="MetaNormalLF-Roman"/>
              <a:cs typeface="MetaNormalLF-Roman"/>
              <a:sym typeface="MetaNormalLF-Roman"/>
            </a:endParaRPr>
          </a:p>
          <a:p>
            <a:pPr>
              <a:defRPr sz="2400" baseline="30000">
                <a:latin typeface="MetaNormalLF-Roman"/>
                <a:ea typeface="MetaNormalLF-Roman"/>
                <a:cs typeface="MetaNormalLF-Roman"/>
                <a:sym typeface="MetaNormalLF-Roman"/>
              </a:defRPr>
            </a:pPr>
            <a:r>
              <a:t>  </a:t>
            </a:r>
          </a:p>
        </p:txBody>
      </p:sp>
      <p:sp>
        <p:nvSpPr>
          <p:cNvPr id="293" name="TextBox 26"/>
          <p:cNvSpPr txBox="1"/>
          <p:nvPr/>
        </p:nvSpPr>
        <p:spPr>
          <a:xfrm>
            <a:off x="9960492" y="1360271"/>
            <a:ext cx="107950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 b="1">
                <a:solidFill>
                  <a:srgbClr val="FFFFFF"/>
                </a:solidFill>
              </a:defRPr>
            </a:lvl1pPr>
          </a:lstStyle>
          <a:p>
            <a:r>
              <a:t>SUCCESS WILL BE…</a:t>
            </a:r>
          </a:p>
        </p:txBody>
      </p:sp>
      <p:pic>
        <p:nvPicPr>
          <p:cNvPr id="294" name="Picture 11" descr="Picture 11"/>
          <p:cNvPicPr>
            <a:picLocks noChangeAspect="1"/>
          </p:cNvPicPr>
          <p:nvPr/>
        </p:nvPicPr>
        <p:blipFill>
          <a:blip r:embed="rId5"/>
          <a:srcRect l="14380" r="13863"/>
          <a:stretch>
            <a:fillRect/>
          </a:stretch>
        </p:blipFill>
        <p:spPr>
          <a:xfrm>
            <a:off x="5269584" y="3637567"/>
            <a:ext cx="3081161" cy="32204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extBox 20"/>
          <p:cNvSpPr txBox="1">
            <a:spLocks noGrp="1"/>
          </p:cNvSpPr>
          <p:nvPr>
            <p:ph type="sldNum" sz="quarter" idx="2"/>
          </p:nvPr>
        </p:nvSpPr>
        <p:spPr>
          <a:xfrm>
            <a:off x="1201213" y="6600700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28</a:t>
            </a:fld>
            <a:endParaRPr/>
          </a:p>
        </p:txBody>
      </p:sp>
      <p:pic>
        <p:nvPicPr>
          <p:cNvPr id="297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72084" cy="6868160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Rectangle 4"/>
          <p:cNvSpPr txBox="1"/>
          <p:nvPr/>
        </p:nvSpPr>
        <p:spPr>
          <a:xfrm>
            <a:off x="5864947" y="1382285"/>
            <a:ext cx="2498001" cy="3939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 baseline="30000"/>
            </a:pPr>
            <a:r>
              <a:t>Advance national </a:t>
            </a:r>
          </a:p>
          <a:p>
            <a:pPr>
              <a:defRPr sz="2400" b="1" baseline="30000"/>
            </a:pPr>
            <a:r>
              <a:t>adaptation planning</a:t>
            </a:r>
          </a:p>
          <a:p>
            <a:pPr>
              <a:defRPr sz="2400" b="1" baseline="30000"/>
            </a:pPr>
            <a:endParaRPr/>
          </a:p>
          <a:p>
            <a:pPr>
              <a:defRPr sz="2400" b="1" baseline="30000"/>
            </a:pPr>
            <a:r>
              <a:t>Facilitate access </a:t>
            </a:r>
          </a:p>
          <a:p>
            <a:pPr>
              <a:defRPr sz="2400" b="1" baseline="30000"/>
            </a:pPr>
            <a:r>
              <a:t>to climate finance</a:t>
            </a:r>
          </a:p>
          <a:p>
            <a:pPr>
              <a:defRPr sz="2400" b="1" baseline="30000"/>
            </a:pPr>
            <a:endParaRPr/>
          </a:p>
          <a:p>
            <a:pPr>
              <a:defRPr sz="2400" b="1" baseline="30000"/>
            </a:pPr>
            <a:r>
              <a:t>Support integrated resilience planning, including for water infrastructure   </a:t>
            </a:r>
          </a:p>
          <a:p>
            <a:pPr algn="r">
              <a:defRPr sz="2000" b="1" baseline="30000">
                <a:solidFill>
                  <a:srgbClr val="FFFFFF"/>
                </a:solidFill>
              </a:defRPr>
            </a:pPr>
            <a:r>
              <a:t>     </a:t>
            </a:r>
          </a:p>
        </p:txBody>
      </p:sp>
      <p:sp>
        <p:nvSpPr>
          <p:cNvPr id="299" name="TextBox 9"/>
          <p:cNvSpPr txBox="1"/>
          <p:nvPr/>
        </p:nvSpPr>
        <p:spPr>
          <a:xfrm>
            <a:off x="9753600" y="117986"/>
            <a:ext cx="4650658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808080"/>
                </a:solidFill>
              </a:defRPr>
            </a:lvl1pPr>
          </a:lstStyle>
          <a:p>
            <a:r>
              <a:t>ANCHOR AREAS</a:t>
            </a:r>
          </a:p>
        </p:txBody>
      </p:sp>
      <p:pic>
        <p:nvPicPr>
          <p:cNvPr id="300" name="Picture 10" descr="Picture 10"/>
          <p:cNvPicPr>
            <a:picLocks noChangeAspect="1"/>
          </p:cNvPicPr>
          <p:nvPr/>
        </p:nvPicPr>
        <p:blipFill>
          <a:blip r:embed="rId3"/>
          <a:srcRect r="12964"/>
          <a:stretch>
            <a:fillRect/>
          </a:stretch>
        </p:blipFill>
        <p:spPr>
          <a:xfrm>
            <a:off x="5248273" y="4473919"/>
            <a:ext cx="3114677" cy="2384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Picture 11" descr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558" y="2113881"/>
            <a:ext cx="173235" cy="176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Picture 12" descr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558" y="1382285"/>
            <a:ext cx="173235" cy="176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Picture 13" descr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558" y="2806194"/>
            <a:ext cx="173235" cy="176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Picture 14" descr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4678" y="1278913"/>
            <a:ext cx="787477" cy="746167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Rectangle 15"/>
          <p:cNvSpPr txBox="1"/>
          <p:nvPr/>
        </p:nvSpPr>
        <p:spPr>
          <a:xfrm>
            <a:off x="9084678" y="2415432"/>
            <a:ext cx="2829955" cy="608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 baseline="30000">
                <a:solidFill>
                  <a:srgbClr val="0092C0"/>
                </a:solidFill>
                <a:latin typeface="MetaBoldLF-Roman"/>
                <a:ea typeface="MetaBoldLF-Roman"/>
                <a:cs typeface="MetaBoldLF-Roman"/>
                <a:sym typeface="MetaBoldLF-Roman"/>
              </a:defRPr>
            </a:pPr>
            <a:r>
              <a:t>30+ countries access climate finance</a:t>
            </a:r>
          </a:p>
          <a:p>
            <a:pPr>
              <a:defRPr sz="2000" baseline="30000">
                <a:latin typeface="MetaNormalLF-Roman"/>
                <a:ea typeface="MetaNormalLF-Roman"/>
                <a:cs typeface="MetaNormalLF-Roman"/>
                <a:sym typeface="MetaNormalLF-Roman"/>
              </a:defRPr>
            </a:pPr>
            <a:r>
              <a:t>to implement water-informed National Adaptation Plans and integrated flood and drought management policies and measures.</a:t>
            </a:r>
          </a:p>
          <a:p>
            <a:pPr>
              <a:defRPr sz="2400" baseline="30000">
                <a:latin typeface="MetaNormalLF-Roman"/>
                <a:ea typeface="MetaNormalLF-Roman"/>
                <a:cs typeface="MetaNormalLF-Roman"/>
                <a:sym typeface="MetaNormalLF-Roman"/>
              </a:defRPr>
            </a:pPr>
            <a:endParaRPr/>
          </a:p>
          <a:p>
            <a:pPr>
              <a:defRPr sz="2400" b="1" baseline="30000">
                <a:solidFill>
                  <a:srgbClr val="0092C0"/>
                </a:solidFill>
                <a:latin typeface="MetaBoldLF-Roman"/>
                <a:ea typeface="MetaBoldLF-Roman"/>
                <a:cs typeface="MetaBoldLF-Roman"/>
                <a:sym typeface="MetaBoldLF-Roman"/>
              </a:defRPr>
            </a:pPr>
            <a:r>
              <a:t>Investments of more than </a:t>
            </a:r>
            <a:br/>
            <a:r>
              <a:t>€1 billion </a:t>
            </a:r>
            <a:br/>
            <a:r>
              <a:rPr sz="2000" b="0">
                <a:solidFill>
                  <a:srgbClr val="000000"/>
                </a:solidFill>
                <a:latin typeface="MetaNormalLF-Roman"/>
                <a:ea typeface="MetaNormalLF-Roman"/>
                <a:cs typeface="MetaNormalLF-Roman"/>
                <a:sym typeface="MetaNormalLF-Roman"/>
              </a:rPr>
              <a:t>directly supported in climate-resilient water management and infrastructure founded on robust, inclusive, and </a:t>
            </a:r>
          </a:p>
          <a:p>
            <a:pPr>
              <a:defRPr sz="2000" baseline="30000">
                <a:latin typeface="MetaNormalLF-Roman"/>
                <a:ea typeface="MetaNormalLF-Roman"/>
                <a:cs typeface="MetaNormalLF-Roman"/>
                <a:sym typeface="MetaNormalLF-Roman"/>
              </a:defRPr>
            </a:pPr>
            <a:r>
              <a:t>effective water governance systems.</a:t>
            </a:r>
            <a:endParaRPr baseline="30200"/>
          </a:p>
          <a:p>
            <a:pPr>
              <a:defRPr sz="2400" baseline="30000">
                <a:latin typeface="MetaNormalLF-Roman"/>
                <a:ea typeface="MetaNormalLF-Roman"/>
                <a:cs typeface="MetaNormalLF-Roman"/>
                <a:sym typeface="MetaNormalLF-Roman"/>
              </a:defRPr>
            </a:pPr>
            <a:endParaRPr baseline="30200"/>
          </a:p>
          <a:p>
            <a:pPr>
              <a:defRPr sz="2400" baseline="30000">
                <a:latin typeface="MetaNormalLF-Roman"/>
                <a:ea typeface="MetaNormalLF-Roman"/>
                <a:cs typeface="MetaNormalLF-Roman"/>
                <a:sym typeface="MetaNormalLF-Roman"/>
              </a:defRPr>
            </a:pPr>
            <a:endParaRPr baseline="30200"/>
          </a:p>
          <a:p>
            <a:pPr>
              <a:defRPr sz="2400" baseline="30000">
                <a:latin typeface="MetaNormalLF-Roman"/>
                <a:ea typeface="MetaNormalLF-Roman"/>
                <a:cs typeface="MetaNormalLF-Roman"/>
                <a:sym typeface="MetaNormalLF-Roman"/>
              </a:defRPr>
            </a:pPr>
            <a:r>
              <a:t>  </a:t>
            </a:r>
          </a:p>
        </p:txBody>
      </p:sp>
      <p:sp>
        <p:nvSpPr>
          <p:cNvPr id="306" name="TextBox 16"/>
          <p:cNvSpPr txBox="1"/>
          <p:nvPr/>
        </p:nvSpPr>
        <p:spPr>
          <a:xfrm>
            <a:off x="9960492" y="1360271"/>
            <a:ext cx="107950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 b="1">
                <a:solidFill>
                  <a:srgbClr val="FFFFFF"/>
                </a:solidFill>
              </a:defRPr>
            </a:lvl1pPr>
          </a:lstStyle>
          <a:p>
            <a:r>
              <a:t>SUCCESS WILL BE…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extBox 20"/>
          <p:cNvSpPr txBox="1">
            <a:spLocks noGrp="1"/>
          </p:cNvSpPr>
          <p:nvPr>
            <p:ph type="sldNum" sz="quarter" idx="2"/>
          </p:nvPr>
        </p:nvSpPr>
        <p:spPr>
          <a:xfrm>
            <a:off x="1201213" y="6600700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29</a:t>
            </a:fld>
            <a:endParaRPr/>
          </a:p>
        </p:txBody>
      </p:sp>
      <p:pic>
        <p:nvPicPr>
          <p:cNvPr id="309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85290" cy="6865205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Rectangle 3"/>
          <p:cNvSpPr txBox="1"/>
          <p:nvPr/>
        </p:nvSpPr>
        <p:spPr>
          <a:xfrm>
            <a:off x="5714996" y="1146567"/>
            <a:ext cx="2229195" cy="435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 baseline="30000"/>
            </a:pPr>
            <a:r>
              <a:t>Improve transboundary </a:t>
            </a:r>
          </a:p>
          <a:p>
            <a:pPr>
              <a:defRPr sz="2400" b="1" baseline="30000"/>
            </a:pPr>
            <a:r>
              <a:t>water governance </a:t>
            </a:r>
          </a:p>
          <a:p>
            <a:pPr>
              <a:defRPr sz="2400" b="1" baseline="30000"/>
            </a:pPr>
            <a:endParaRPr/>
          </a:p>
          <a:p>
            <a:pPr>
              <a:defRPr sz="2400" b="1" baseline="30000"/>
            </a:pPr>
            <a:r>
              <a:t>Engage in learning on water governance and international water law</a:t>
            </a:r>
          </a:p>
          <a:p>
            <a:pPr>
              <a:defRPr sz="2400" b="1" baseline="30000"/>
            </a:pPr>
            <a:endParaRPr/>
          </a:p>
          <a:p>
            <a:pPr>
              <a:defRPr sz="2400" b="1" baseline="30000"/>
            </a:pPr>
            <a:r>
              <a:t>Facilitate dialogue across political jurisdictions</a:t>
            </a:r>
          </a:p>
        </p:txBody>
      </p:sp>
      <p:sp>
        <p:nvSpPr>
          <p:cNvPr id="311" name="TextBox 9"/>
          <p:cNvSpPr txBox="1"/>
          <p:nvPr/>
        </p:nvSpPr>
        <p:spPr>
          <a:xfrm>
            <a:off x="9753600" y="117986"/>
            <a:ext cx="4650658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808080"/>
                </a:solidFill>
              </a:defRPr>
            </a:lvl1pPr>
          </a:lstStyle>
          <a:p>
            <a:r>
              <a:t>ANCHOR AREAS</a:t>
            </a:r>
          </a:p>
        </p:txBody>
      </p:sp>
      <p:pic>
        <p:nvPicPr>
          <p:cNvPr id="312" name="Picture 10" descr="Picture 10"/>
          <p:cNvPicPr>
            <a:picLocks noChangeAspect="1"/>
          </p:cNvPicPr>
          <p:nvPr/>
        </p:nvPicPr>
        <p:blipFill>
          <a:blip r:embed="rId3"/>
          <a:srcRect t="30094" b="6667"/>
          <a:stretch>
            <a:fillRect/>
          </a:stretch>
        </p:blipFill>
        <p:spPr>
          <a:xfrm>
            <a:off x="5258137" y="3876673"/>
            <a:ext cx="3142913" cy="2981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Picture 11" descr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462" y="1146567"/>
            <a:ext cx="173235" cy="176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Picture 12" descr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462" y="1862639"/>
            <a:ext cx="173235" cy="176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Picture 13" descr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162" y="2842766"/>
            <a:ext cx="173235" cy="176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Picture 14" descr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4678" y="1278913"/>
            <a:ext cx="787477" cy="746167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Rectangle 15"/>
          <p:cNvSpPr txBox="1"/>
          <p:nvPr/>
        </p:nvSpPr>
        <p:spPr>
          <a:xfrm>
            <a:off x="9084678" y="2415432"/>
            <a:ext cx="2808663" cy="590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 baseline="30000">
                <a:solidFill>
                  <a:srgbClr val="0092C0"/>
                </a:solidFill>
                <a:latin typeface="MetaBoldLF-Roman"/>
                <a:ea typeface="MetaBoldLF-Roman"/>
                <a:cs typeface="MetaBoldLF-Roman"/>
                <a:sym typeface="MetaBoldLF-Roman"/>
              </a:defRPr>
            </a:pPr>
            <a:r>
              <a:t>20+ new transboundary agreements, commitments, and arrangements </a:t>
            </a:r>
            <a:r>
              <a:rPr sz="2000" b="0">
                <a:solidFill>
                  <a:srgbClr val="000000"/>
                </a:solidFill>
                <a:latin typeface="MetaNormalLF-Roman"/>
                <a:ea typeface="MetaNormalLF-Roman"/>
                <a:cs typeface="MetaNormalLF-Roman"/>
                <a:sym typeface="MetaNormalLF-Roman"/>
              </a:rPr>
              <a:t>supported through GWP’s role as a neutral convener and facilitator of cross-border dialogue. </a:t>
            </a:r>
            <a:endParaRPr sz="2000" baseline="29600"/>
          </a:p>
          <a:p>
            <a:pPr>
              <a:defRPr sz="2400" b="1" baseline="30000">
                <a:solidFill>
                  <a:srgbClr val="0092C0"/>
                </a:solidFill>
                <a:latin typeface="MetaNormalLF-Roman"/>
                <a:ea typeface="MetaNormalLF-Roman"/>
                <a:cs typeface="MetaNormalLF-Roman"/>
                <a:sym typeface="MetaNormalLF-Roman"/>
              </a:defRPr>
            </a:pPr>
            <a:endParaRPr sz="2000" baseline="29600"/>
          </a:p>
          <a:p>
            <a:pPr>
              <a:defRPr sz="2400" b="1" baseline="30000">
                <a:solidFill>
                  <a:srgbClr val="0092C0"/>
                </a:solidFill>
                <a:latin typeface="MetaBoldLF-Roman"/>
                <a:ea typeface="MetaBoldLF-Roman"/>
                <a:cs typeface="MetaBoldLF-Roman"/>
                <a:sym typeface="MetaBoldLF-Roman"/>
              </a:defRPr>
            </a:pPr>
            <a:r>
              <a:t>20+ transboundary institutions strengthened or established </a:t>
            </a:r>
            <a:r>
              <a:rPr sz="2000" b="0">
                <a:solidFill>
                  <a:srgbClr val="000000"/>
                </a:solidFill>
                <a:latin typeface="MetaNormalLF-Roman"/>
                <a:ea typeface="MetaNormalLF-Roman"/>
                <a:cs typeface="MetaNormalLF-Roman"/>
                <a:sym typeface="MetaNormalLF-Roman"/>
              </a:rPr>
              <a:t>with support from GWP teams, with a mandate to coordinate cross-border water resources management planning and investment.</a:t>
            </a:r>
          </a:p>
          <a:p>
            <a:pPr>
              <a:defRPr sz="2400" baseline="30000">
                <a:latin typeface="MetaNormalLF-Roman"/>
                <a:ea typeface="MetaNormalLF-Roman"/>
                <a:cs typeface="MetaNormalLF-Roman"/>
                <a:sym typeface="MetaNormalLF-Roman"/>
              </a:defRPr>
            </a:pPr>
            <a:endParaRPr sz="2000" b="0">
              <a:solidFill>
                <a:srgbClr val="000000"/>
              </a:solidFill>
              <a:latin typeface="MetaNormalLF-Roman"/>
              <a:ea typeface="MetaNormalLF-Roman"/>
              <a:cs typeface="MetaNormalLF-Roman"/>
              <a:sym typeface="MetaNormalLF-Roman"/>
            </a:endParaRPr>
          </a:p>
          <a:p>
            <a:pPr>
              <a:defRPr sz="2400" baseline="30000">
                <a:latin typeface="MetaNormalLF-Roman"/>
                <a:ea typeface="MetaNormalLF-Roman"/>
                <a:cs typeface="MetaNormalLF-Roman"/>
                <a:sym typeface="MetaNormalLF-Roman"/>
              </a:defRPr>
            </a:pPr>
            <a:endParaRPr sz="2000" b="0">
              <a:solidFill>
                <a:srgbClr val="000000"/>
              </a:solidFill>
              <a:latin typeface="MetaNormalLF-Roman"/>
              <a:ea typeface="MetaNormalLF-Roman"/>
              <a:cs typeface="MetaNormalLF-Roman"/>
              <a:sym typeface="MetaNormalLF-Roman"/>
            </a:endParaRPr>
          </a:p>
          <a:p>
            <a:pPr>
              <a:defRPr sz="2400" baseline="30000">
                <a:latin typeface="MetaNormalLF-Roman"/>
                <a:ea typeface="MetaNormalLF-Roman"/>
                <a:cs typeface="MetaNormalLF-Roman"/>
                <a:sym typeface="MetaNormalLF-Roman"/>
              </a:defRPr>
            </a:pPr>
            <a:r>
              <a:t>  </a:t>
            </a:r>
          </a:p>
        </p:txBody>
      </p:sp>
      <p:sp>
        <p:nvSpPr>
          <p:cNvPr id="318" name="TextBox 16"/>
          <p:cNvSpPr txBox="1"/>
          <p:nvPr/>
        </p:nvSpPr>
        <p:spPr>
          <a:xfrm>
            <a:off x="9960492" y="1360271"/>
            <a:ext cx="107950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 b="1">
                <a:solidFill>
                  <a:srgbClr val="FFFFFF"/>
                </a:solidFill>
              </a:defRPr>
            </a:lvl1pPr>
          </a:lstStyle>
          <a:p>
            <a:r>
              <a:t>SUCCESS WILL BE…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Breve Histórico"/>
          <p:cNvSpPr txBox="1">
            <a:spLocks noGrp="1"/>
          </p:cNvSpPr>
          <p:nvPr>
            <p:ph type="ctrTitle"/>
          </p:nvPr>
        </p:nvSpPr>
        <p:spPr>
          <a:xfrm>
            <a:off x="911424" y="764704"/>
            <a:ext cx="10363200" cy="772161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1F4E79"/>
                </a:solidFill>
              </a:defRPr>
            </a:lvl1pPr>
          </a:lstStyle>
          <a:p>
            <a:r>
              <a:rPr b="1" dirty="0"/>
              <a:t>Breve </a:t>
            </a:r>
            <a:r>
              <a:rPr b="1" dirty="0" err="1"/>
              <a:t>Histórico</a:t>
            </a:r>
            <a:endParaRPr b="1" dirty="0"/>
          </a:p>
        </p:txBody>
      </p:sp>
      <p:sp>
        <p:nvSpPr>
          <p:cNvPr id="130" name="1995 -…"/>
          <p:cNvSpPr txBox="1">
            <a:spLocks noGrp="1"/>
          </p:cNvSpPr>
          <p:nvPr>
            <p:ph type="subTitle" sz="half" idx="1"/>
          </p:nvPr>
        </p:nvSpPr>
        <p:spPr>
          <a:xfrm>
            <a:off x="767408" y="1700808"/>
            <a:ext cx="10873208" cy="4680519"/>
          </a:xfrm>
          <a:prstGeom prst="rect">
            <a:avLst/>
          </a:prstGeom>
        </p:spPr>
        <p:txBody>
          <a:bodyPr/>
          <a:lstStyle/>
          <a:p>
            <a:pPr lvl="0" defTabSz="859536">
              <a:lnSpc>
                <a:spcPct val="81000"/>
              </a:lnSpc>
              <a:spcBef>
                <a:spcPts val="900"/>
              </a:spcBef>
              <a:buSzPct val="100000"/>
              <a:buFontTx/>
              <a:buChar char="-"/>
              <a:defRPr sz="1879" b="1">
                <a:solidFill>
                  <a:srgbClr val="2F5597"/>
                </a:solidFill>
              </a:defRPr>
            </a:pPr>
            <a:r>
              <a:rPr lang="pt-BR" sz="1879" b="1" dirty="0">
                <a:solidFill>
                  <a:srgbClr val="2F5597"/>
                </a:solidFill>
              </a:rPr>
              <a:t> 1992</a:t>
            </a:r>
            <a:r>
              <a:rPr lang="pt-BR" sz="1879" dirty="0">
                <a:solidFill>
                  <a:srgbClr val="2F5597"/>
                </a:solidFill>
              </a:rPr>
              <a:t> -</a:t>
            </a:r>
          </a:p>
          <a:p>
            <a:pPr marL="322325" lvl="0" indent="-322325" algn="just" defTabSz="859536">
              <a:lnSpc>
                <a:spcPct val="81000"/>
              </a:lnSpc>
              <a:spcBef>
                <a:spcPts val="900"/>
              </a:spcBef>
              <a:buSzPct val="100000"/>
              <a:buFontTx/>
              <a:buChar char="✓"/>
              <a:defRPr sz="1879">
                <a:solidFill>
                  <a:srgbClr val="2F5597"/>
                </a:solidFill>
              </a:defRPr>
            </a:pPr>
            <a:r>
              <a:rPr lang="pt-BR" sz="1879" b="1" dirty="0">
                <a:solidFill>
                  <a:srgbClr val="2F5597"/>
                </a:solidFill>
              </a:rPr>
              <a:t>Conferencia Internacional sobre a Água e o Meio Ambiente publicou a Declaração sobre a Agua e o  Desenvolvimento Sustentável de Dublin, com diretrizes associadas, os Princípios de Dublin.</a:t>
            </a:r>
          </a:p>
          <a:p>
            <a:pPr marL="322325" lvl="0" indent="-322325" algn="just" defTabSz="859536">
              <a:lnSpc>
                <a:spcPct val="81000"/>
              </a:lnSpc>
              <a:spcBef>
                <a:spcPts val="900"/>
              </a:spcBef>
              <a:buSzPct val="100000"/>
              <a:buFontTx/>
              <a:buChar char="✓"/>
              <a:defRPr sz="1879">
                <a:solidFill>
                  <a:srgbClr val="2F5597"/>
                </a:solidFill>
              </a:defRPr>
            </a:pPr>
            <a:r>
              <a:rPr lang="pt-BR" sz="1879" b="1" dirty="0">
                <a:solidFill>
                  <a:srgbClr val="2F5597"/>
                </a:solidFill>
              </a:rPr>
              <a:t>Conferência da ONU sobre o Meio Ambiente e o Desenvolvimento (Rio de Janeiro) pleiteou mecanismos de execução e coordenação eficazes para promover a Gestão Integrada de Recursos Hídricos baseada na participação social.</a:t>
            </a:r>
            <a:endParaRPr lang="pt-BR" b="1" dirty="0"/>
          </a:p>
          <a:p>
            <a:pPr defTabSz="859536">
              <a:lnSpc>
                <a:spcPct val="81000"/>
              </a:lnSpc>
              <a:spcBef>
                <a:spcPts val="900"/>
              </a:spcBef>
              <a:buSzPct val="100000"/>
              <a:buChar char="-"/>
              <a:defRPr sz="1879" b="1">
                <a:solidFill>
                  <a:srgbClr val="2F5597"/>
                </a:solidFill>
              </a:defRPr>
            </a:pPr>
            <a:r>
              <a:rPr b="1" dirty="0"/>
              <a:t> 1995 -</a:t>
            </a:r>
          </a:p>
          <a:p>
            <a:pPr marL="322325" indent="-322325" algn="just" defTabSz="859536">
              <a:lnSpc>
                <a:spcPct val="81000"/>
              </a:lnSpc>
              <a:spcBef>
                <a:spcPts val="900"/>
              </a:spcBef>
              <a:buSzPct val="100000"/>
              <a:buChar char="✓"/>
              <a:defRPr sz="1879">
                <a:solidFill>
                  <a:srgbClr val="2F5597"/>
                </a:solidFill>
              </a:defRPr>
            </a:pPr>
            <a:r>
              <a:rPr b="1" dirty="0"/>
              <a:t> O PNUD e o Banco Mundial f</a:t>
            </a:r>
            <a:r>
              <a:rPr lang="pt-BR" b="1" dirty="0" err="1"/>
              <a:t>izeram</a:t>
            </a:r>
            <a:r>
              <a:rPr b="1" dirty="0"/>
              <a:t> um </a:t>
            </a:r>
            <a:r>
              <a:rPr b="1" dirty="0" err="1"/>
              <a:t>convite</a:t>
            </a:r>
            <a:r>
              <a:rPr b="1" dirty="0"/>
              <a:t> para a </a:t>
            </a:r>
            <a:r>
              <a:rPr b="1" dirty="0" err="1"/>
              <a:t>comunidade</a:t>
            </a:r>
            <a:r>
              <a:rPr b="1" dirty="0"/>
              <a:t> </a:t>
            </a:r>
            <a:r>
              <a:rPr b="1" dirty="0" err="1"/>
              <a:t>internacional</a:t>
            </a:r>
            <a:r>
              <a:rPr b="1" dirty="0"/>
              <a:t> </a:t>
            </a:r>
            <a:r>
              <a:rPr b="1" dirty="0" err="1"/>
              <a:t>contribuir</a:t>
            </a:r>
            <a:r>
              <a:rPr b="1" dirty="0"/>
              <a:t> para o </a:t>
            </a:r>
            <a:r>
              <a:rPr b="1" dirty="0" err="1"/>
              <a:t>desenvolvimento</a:t>
            </a:r>
            <a:r>
              <a:rPr b="1" dirty="0"/>
              <a:t> de </a:t>
            </a:r>
            <a:r>
              <a:rPr b="1" dirty="0" err="1"/>
              <a:t>uma</a:t>
            </a:r>
            <a:r>
              <a:rPr b="1" dirty="0"/>
              <a:t> </a:t>
            </a:r>
            <a:r>
              <a:rPr b="1" dirty="0" err="1"/>
              <a:t>Associação</a:t>
            </a:r>
            <a:r>
              <a:rPr b="1" dirty="0"/>
              <a:t> Mundial pela </a:t>
            </a:r>
            <a:r>
              <a:rPr b="1" dirty="0" err="1"/>
              <a:t>Água</a:t>
            </a:r>
            <a:r>
              <a:rPr b="1" dirty="0"/>
              <a:t> (Global Water Partnership – GWP) .</a:t>
            </a:r>
          </a:p>
          <a:p>
            <a:pPr defTabSz="859536">
              <a:lnSpc>
                <a:spcPct val="81000"/>
              </a:lnSpc>
              <a:spcBef>
                <a:spcPts val="900"/>
              </a:spcBef>
              <a:defRPr sz="1879" b="1">
                <a:solidFill>
                  <a:srgbClr val="2F5597"/>
                </a:solidFill>
              </a:defRPr>
            </a:pPr>
            <a:r>
              <a:rPr b="1" dirty="0"/>
              <a:t>- 1996 -</a:t>
            </a:r>
          </a:p>
          <a:p>
            <a:pPr marL="322325" indent="-322325" algn="just" defTabSz="859536">
              <a:lnSpc>
                <a:spcPct val="81000"/>
              </a:lnSpc>
              <a:spcBef>
                <a:spcPts val="900"/>
              </a:spcBef>
              <a:buSzPct val="100000"/>
              <a:buChar char="✓"/>
              <a:defRPr sz="1879">
                <a:solidFill>
                  <a:srgbClr val="2F5597"/>
                </a:solidFill>
              </a:defRPr>
            </a:pPr>
            <a:r>
              <a:rPr lang="pt-BR" b="1" dirty="0"/>
              <a:t>Comitê Diretivo foi estabelecido com a tarefa de criar o marco analítico para o setor de água e promover a gestão sustentável de recursos hídricos. </a:t>
            </a:r>
          </a:p>
          <a:p>
            <a:pPr marL="322325" indent="-322325" algn="just" defTabSz="859536">
              <a:lnSpc>
                <a:spcPct val="81000"/>
              </a:lnSpc>
              <a:spcBef>
                <a:spcPts val="900"/>
              </a:spcBef>
              <a:buSzPct val="100000"/>
              <a:buChar char="✓"/>
              <a:defRPr sz="1879">
                <a:solidFill>
                  <a:srgbClr val="2F5597"/>
                </a:solidFill>
              </a:defRPr>
            </a:pPr>
            <a:r>
              <a:rPr lang="pt-BR" b="1" dirty="0"/>
              <a:t>Sede GWP foi inaugurado em Estocolmo, Suécia, em agosto</a:t>
            </a:r>
            <a:endParaRPr b="1" dirty="0"/>
          </a:p>
          <a:p>
            <a:pPr marL="322325" indent="-322325" algn="just" defTabSz="859536">
              <a:lnSpc>
                <a:spcPct val="81000"/>
              </a:lnSpc>
              <a:spcBef>
                <a:spcPts val="900"/>
              </a:spcBef>
              <a:buSzPct val="100000"/>
              <a:buChar char="✓"/>
              <a:defRPr sz="1879">
                <a:solidFill>
                  <a:srgbClr val="2F5597"/>
                </a:solidFill>
              </a:defRPr>
            </a:pPr>
            <a:r>
              <a:rPr b="1" dirty="0"/>
              <a:t> </a:t>
            </a:r>
            <a:r>
              <a:rPr b="1" dirty="0" err="1"/>
              <a:t>Inicialmente</a:t>
            </a:r>
            <a:r>
              <a:rPr b="1" dirty="0"/>
              <a:t> as </a:t>
            </a:r>
            <a:r>
              <a:rPr b="1" dirty="0" err="1"/>
              <a:t>atividades</a:t>
            </a:r>
            <a:r>
              <a:rPr b="1" dirty="0"/>
              <a:t> da GWP </a:t>
            </a:r>
            <a:r>
              <a:rPr b="1" dirty="0" err="1"/>
              <a:t>foram</a:t>
            </a:r>
            <a:r>
              <a:rPr b="1" dirty="0"/>
              <a:t> </a:t>
            </a:r>
            <a:r>
              <a:rPr b="1" dirty="0" err="1"/>
              <a:t>centradas</a:t>
            </a:r>
            <a:r>
              <a:rPr b="1" dirty="0"/>
              <a:t> no </a:t>
            </a:r>
            <a:r>
              <a:rPr b="1" dirty="0" err="1"/>
              <a:t>desenvolvimento</a:t>
            </a:r>
            <a:r>
              <a:rPr b="1" dirty="0"/>
              <a:t> d</a:t>
            </a:r>
            <a:r>
              <a:rPr lang="pt-BR" b="1" dirty="0"/>
              <a:t>e</a:t>
            </a:r>
            <a:r>
              <a:rPr b="1" dirty="0"/>
              <a:t> </a:t>
            </a:r>
            <a:r>
              <a:rPr b="1" dirty="0" err="1"/>
              <a:t>marco</a:t>
            </a:r>
            <a:r>
              <a:rPr b="1" dirty="0"/>
              <a:t> </a:t>
            </a:r>
            <a:r>
              <a:rPr b="1" dirty="0" err="1"/>
              <a:t>conceitual</a:t>
            </a:r>
            <a:r>
              <a:rPr b="1" dirty="0"/>
              <a:t> da </a:t>
            </a:r>
            <a:r>
              <a:rPr b="1" dirty="0" err="1"/>
              <a:t>Gestão</a:t>
            </a:r>
            <a:r>
              <a:rPr b="1" dirty="0"/>
              <a:t> </a:t>
            </a:r>
            <a:r>
              <a:rPr b="1" dirty="0" err="1"/>
              <a:t>Integrada</a:t>
            </a:r>
            <a:r>
              <a:rPr b="1" dirty="0"/>
              <a:t> de </a:t>
            </a:r>
            <a:r>
              <a:rPr b="1" dirty="0" err="1"/>
              <a:t>Recursos</a:t>
            </a:r>
            <a:r>
              <a:rPr b="1" dirty="0"/>
              <a:t> </a:t>
            </a:r>
            <a:r>
              <a:rPr b="1" dirty="0" err="1"/>
              <a:t>Hídricos</a:t>
            </a:r>
            <a:r>
              <a:rPr b="1" dirty="0"/>
              <a:t> (GIRH), </a:t>
            </a:r>
            <a:r>
              <a:rPr b="1" dirty="0" err="1"/>
              <a:t>basada</a:t>
            </a:r>
            <a:r>
              <a:rPr b="1" dirty="0"/>
              <a:t> </a:t>
            </a:r>
            <a:r>
              <a:rPr b="1" dirty="0" err="1"/>
              <a:t>nos</a:t>
            </a:r>
            <a:r>
              <a:rPr b="1" dirty="0"/>
              <a:t> </a:t>
            </a:r>
            <a:r>
              <a:rPr b="1" dirty="0" err="1"/>
              <a:t>Principios</a:t>
            </a:r>
            <a:r>
              <a:rPr b="1" dirty="0"/>
              <a:t> de Dublin</a:t>
            </a:r>
          </a:p>
        </p:txBody>
      </p:sp>
    </p:spTree>
    <p:extLst>
      <p:ext uri="{BB962C8B-B14F-4D97-AF65-F5344CB8AC3E}">
        <p14:creationId xmlns:p14="http://schemas.microsoft.com/office/powerpoint/2010/main" val="409533169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extBox 20"/>
          <p:cNvSpPr txBox="1">
            <a:spLocks noGrp="1"/>
          </p:cNvSpPr>
          <p:nvPr>
            <p:ph type="sldNum" sz="quarter" idx="2"/>
          </p:nvPr>
        </p:nvSpPr>
        <p:spPr>
          <a:xfrm>
            <a:off x="1201213" y="6600700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30</a:t>
            </a:fld>
            <a:endParaRPr/>
          </a:p>
        </p:txBody>
      </p:sp>
      <p:pic>
        <p:nvPicPr>
          <p:cNvPr id="32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9" y="0"/>
            <a:ext cx="12572084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626" y="1289501"/>
            <a:ext cx="617151" cy="584776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TextBox 6"/>
          <p:cNvSpPr txBox="1"/>
          <p:nvPr/>
        </p:nvSpPr>
        <p:spPr>
          <a:xfrm>
            <a:off x="6170776" y="1289499"/>
            <a:ext cx="107950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 b="1">
                <a:solidFill>
                  <a:srgbClr val="FFFFFF"/>
                </a:solidFill>
              </a:defRPr>
            </a:lvl1pPr>
          </a:lstStyle>
          <a:p>
            <a:r>
              <a:t>SUCCESS WILL BE…</a:t>
            </a:r>
          </a:p>
        </p:txBody>
      </p:sp>
      <p:pic>
        <p:nvPicPr>
          <p:cNvPr id="324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626" y="2938455"/>
            <a:ext cx="617151" cy="584776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TextBox 8"/>
          <p:cNvSpPr txBox="1"/>
          <p:nvPr/>
        </p:nvSpPr>
        <p:spPr>
          <a:xfrm>
            <a:off x="6170776" y="2938455"/>
            <a:ext cx="107950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 b="1">
                <a:solidFill>
                  <a:srgbClr val="FFFFFF"/>
                </a:solidFill>
              </a:defRPr>
            </a:lvl1pPr>
          </a:lstStyle>
          <a:p>
            <a:r>
              <a:t>SUCCESS WILL BE…</a:t>
            </a:r>
          </a:p>
        </p:txBody>
      </p:sp>
      <p:pic>
        <p:nvPicPr>
          <p:cNvPr id="326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626" y="5007659"/>
            <a:ext cx="617151" cy="584776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TextBox 10"/>
          <p:cNvSpPr txBox="1"/>
          <p:nvPr/>
        </p:nvSpPr>
        <p:spPr>
          <a:xfrm>
            <a:off x="6170776" y="5007659"/>
            <a:ext cx="107950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 b="1">
                <a:solidFill>
                  <a:srgbClr val="FFFFFF"/>
                </a:solidFill>
              </a:defRPr>
            </a:lvl1pPr>
          </a:lstStyle>
          <a:p>
            <a:r>
              <a:t>SUCCESS WILL BE…</a:t>
            </a:r>
          </a:p>
        </p:txBody>
      </p:sp>
      <p:sp>
        <p:nvSpPr>
          <p:cNvPr id="328" name="Rectangle 11"/>
          <p:cNvSpPr txBox="1"/>
          <p:nvPr/>
        </p:nvSpPr>
        <p:spPr>
          <a:xfrm>
            <a:off x="7250276" y="1164139"/>
            <a:ext cx="4205249" cy="137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 baseline="30000">
                <a:solidFill>
                  <a:srgbClr val="FFFFFF"/>
                </a:solidFill>
                <a:latin typeface="MetaBoldLF-Roman"/>
                <a:ea typeface="MetaBoldLF-Roman"/>
                <a:cs typeface="MetaBoldLF-Roman"/>
                <a:sym typeface="MetaBoldLF-Roman"/>
              </a:defRPr>
            </a:pPr>
            <a:r>
              <a:t>20+ initiatives with private sector actors </a:t>
            </a:r>
          </a:p>
          <a:p>
            <a:pPr>
              <a:defRPr sz="2000" baseline="30000">
                <a:latin typeface="MetaNormalLF-Roman"/>
                <a:ea typeface="MetaNormalLF-Roman"/>
                <a:cs typeface="MetaNormalLF-Roman"/>
                <a:sym typeface="MetaNormalLF-Roman"/>
              </a:defRPr>
            </a:pPr>
            <a:r>
              <a:t>to mobilise investment, reduce impacts on water by key industries, and promote innovation and entrepreneurship.</a:t>
            </a:r>
          </a:p>
        </p:txBody>
      </p:sp>
      <p:sp>
        <p:nvSpPr>
          <p:cNvPr id="329" name="Rectangle 12"/>
          <p:cNvSpPr txBox="1"/>
          <p:nvPr/>
        </p:nvSpPr>
        <p:spPr>
          <a:xfrm>
            <a:off x="7266995" y="2832476"/>
            <a:ext cx="4486747" cy="137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 baseline="30000">
                <a:solidFill>
                  <a:srgbClr val="FFFFFF"/>
                </a:solidFill>
                <a:latin typeface="MetaBoldLF-Roman"/>
                <a:ea typeface="MetaBoldLF-Roman"/>
                <a:cs typeface="MetaBoldLF-Roman"/>
                <a:sym typeface="MetaBoldLF-Roman"/>
              </a:defRPr>
            </a:pPr>
            <a:r>
              <a:t>20+ countries implement </a:t>
            </a:r>
          </a:p>
          <a:p>
            <a:pPr>
              <a:defRPr sz="2000" baseline="30000">
                <a:latin typeface="MetaNormalLF-Roman"/>
                <a:ea typeface="MetaNormalLF-Roman"/>
                <a:cs typeface="MetaNormalLF-Roman"/>
                <a:sym typeface="MetaNormalLF-Roman"/>
              </a:defRPr>
            </a:pPr>
            <a:r>
              <a:t>development plans, strategies, and formal commitments that aim to contribute to gender inclusion and/or equality through water secure development. </a:t>
            </a:r>
          </a:p>
        </p:txBody>
      </p:sp>
      <p:sp>
        <p:nvSpPr>
          <p:cNvPr id="330" name="Rectangle 13"/>
          <p:cNvSpPr txBox="1"/>
          <p:nvPr/>
        </p:nvSpPr>
        <p:spPr>
          <a:xfrm>
            <a:off x="7275759" y="4755993"/>
            <a:ext cx="4179766" cy="137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 baseline="30000">
                <a:solidFill>
                  <a:srgbClr val="FFFFFF"/>
                </a:solidFill>
                <a:latin typeface="MetaBoldLF-Roman"/>
                <a:ea typeface="MetaBoldLF-Roman"/>
                <a:cs typeface="MetaBoldLF-Roman"/>
                <a:sym typeface="MetaBoldLF-Roman"/>
              </a:defRPr>
            </a:pPr>
            <a:r>
              <a:t>20+ youth-centric initiatives </a:t>
            </a:r>
          </a:p>
          <a:p>
            <a:pPr>
              <a:defRPr sz="2000" baseline="30000">
                <a:latin typeface="MetaNormalLF-Roman"/>
                <a:ea typeface="MetaNormalLF-Roman"/>
                <a:cs typeface="MetaNormalLF-Roman"/>
                <a:sym typeface="MetaNormalLF-Roman"/>
              </a:defRPr>
            </a:pPr>
            <a:r>
              <a:t>that mobilise youth to engage with water management and governance processes and systems and to participate in decision making.</a:t>
            </a:r>
          </a:p>
        </p:txBody>
      </p:sp>
      <p:sp>
        <p:nvSpPr>
          <p:cNvPr id="331" name="TextBox 14"/>
          <p:cNvSpPr txBox="1"/>
          <p:nvPr/>
        </p:nvSpPr>
        <p:spPr>
          <a:xfrm>
            <a:off x="8187655" y="139519"/>
            <a:ext cx="4650659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808080"/>
                </a:solidFill>
              </a:defRPr>
            </a:lvl1pPr>
          </a:lstStyle>
          <a:p>
            <a:r>
              <a:t>ACROSS ANCHOR AREAS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"/>
          </p:nvPr>
        </p:nvSpPr>
        <p:spPr>
          <a:xfrm>
            <a:off x="5880100" y="2708920"/>
            <a:ext cx="5421313" cy="2736303"/>
          </a:xfrm>
        </p:spPr>
        <p:txBody>
          <a:bodyPr>
            <a:normAutofit/>
          </a:bodyPr>
          <a:lstStyle/>
          <a:p>
            <a:pPr algn="ctr"/>
            <a:r>
              <a:rPr lang="pt-BR" b="1" dirty="0"/>
              <a:t>GWP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Desafios</a:t>
            </a:r>
            <a:endParaRPr lang="en-US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407368" y="3517135"/>
            <a:ext cx="3965186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40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Desafios regionais</a:t>
            </a:r>
            <a:endParaRPr kumimoji="0" lang="en-US" sz="40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802850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39416" y="2060848"/>
            <a:ext cx="1044116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1" dirty="0" err="1"/>
              <a:t>Águas</a:t>
            </a:r>
            <a:r>
              <a:rPr lang="en-US" sz="2600" b="1" dirty="0"/>
              <a:t> </a:t>
            </a:r>
            <a:r>
              <a:rPr lang="en-US" sz="2600" b="1" dirty="0" err="1"/>
              <a:t>Transfronteiriças</a:t>
            </a:r>
            <a:endParaRPr lang="en-US" sz="2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600" b="1" dirty="0"/>
              <a:t>Água e Clima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600" b="1" dirty="0"/>
              <a:t>Objetivos de Desenvolvimento Sustentável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600" b="1" dirty="0"/>
              <a:t>Toolbox &amp; Educação</a:t>
            </a:r>
          </a:p>
          <a:p>
            <a:endParaRPr lang="pt-BR" sz="2600" b="1" dirty="0"/>
          </a:p>
          <a:p>
            <a:r>
              <a:rPr lang="pt-BR" sz="2600" b="1" dirty="0"/>
              <a:t>Abordagem transversal a todos os 4 temas prioritários: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600" b="1" dirty="0">
                <a:solidFill>
                  <a:srgbClr val="00B050"/>
                </a:solidFill>
              </a:rPr>
              <a:t>respeito à diversidade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600" b="1" dirty="0">
                <a:solidFill>
                  <a:srgbClr val="00B050"/>
                </a:solidFill>
              </a:rPr>
              <a:t>combate às desigualdades sociais</a:t>
            </a:r>
          </a:p>
        </p:txBody>
      </p:sp>
      <p:sp>
        <p:nvSpPr>
          <p:cNvPr id="3" name="Retângulo 2"/>
          <p:cNvSpPr/>
          <p:nvPr/>
        </p:nvSpPr>
        <p:spPr>
          <a:xfrm>
            <a:off x="839416" y="488875"/>
            <a:ext cx="725390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</a:rPr>
              <a:t>Temas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prioritários</a:t>
            </a:r>
            <a:r>
              <a:rPr lang="en-US" sz="3200" b="1" dirty="0">
                <a:solidFill>
                  <a:srgbClr val="00B050"/>
                </a:solidFill>
              </a:rPr>
              <a:t> de </a:t>
            </a:r>
            <a:r>
              <a:rPr lang="en-US" sz="3200" b="1" dirty="0" err="1">
                <a:solidFill>
                  <a:srgbClr val="00B050"/>
                </a:solidFill>
              </a:rPr>
              <a:t>interesse</a:t>
            </a:r>
            <a:r>
              <a:rPr lang="en-US" sz="3200" b="1" dirty="0">
                <a:solidFill>
                  <a:srgbClr val="00B050"/>
                </a:solidFill>
              </a:rPr>
              <a:t> regional</a:t>
            </a:r>
          </a:p>
          <a:p>
            <a:r>
              <a:rPr lang="en-US" sz="3200" b="1" dirty="0" err="1">
                <a:solidFill>
                  <a:srgbClr val="00B050"/>
                </a:solidFill>
              </a:rPr>
              <a:t>Conforme</a:t>
            </a:r>
            <a:r>
              <a:rPr lang="en-US" sz="3200" b="1" dirty="0">
                <a:solidFill>
                  <a:srgbClr val="00B050"/>
                </a:solidFill>
              </a:rPr>
              <a:t> Assembleia </a:t>
            </a:r>
            <a:r>
              <a:rPr lang="en-US" sz="3200" b="1" dirty="0" err="1">
                <a:solidFill>
                  <a:srgbClr val="00B050"/>
                </a:solidFill>
              </a:rPr>
              <a:t>Geral</a:t>
            </a:r>
            <a:r>
              <a:rPr lang="en-US" sz="3200" b="1" dirty="0">
                <a:solidFill>
                  <a:srgbClr val="00B050"/>
                </a:solidFill>
              </a:rPr>
              <a:t> Bogotá 2019</a:t>
            </a:r>
            <a:r>
              <a:rPr lang="en-US" sz="3200" dirty="0">
                <a:solidFill>
                  <a:srgbClr val="00B05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6198263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19"/>
          <p:cNvSpPr txBox="1">
            <a:spLocks noGrp="1"/>
          </p:cNvSpPr>
          <p:nvPr>
            <p:ph type="title"/>
          </p:nvPr>
        </p:nvSpPr>
        <p:spPr>
          <a:xfrm>
            <a:off x="2082796" y="836712"/>
            <a:ext cx="8507999" cy="1152128"/>
          </a:xfrm>
          <a:prstGeom prst="rect">
            <a:avLst/>
          </a:prstGeom>
        </p:spPr>
        <p:txBody>
          <a:bodyPr anchor="ctr"/>
          <a:lstStyle/>
          <a:p>
            <a:pPr defTabSz="804672">
              <a:defRPr sz="2400" b="1" i="1">
                <a:solidFill>
                  <a:srgbClr val="2F5597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dirty="0"/>
              <a:t>GLOBAL WATER PARTNERSHIP</a:t>
            </a:r>
            <a:br>
              <a:rPr dirty="0"/>
            </a:br>
            <a:r>
              <a:rPr i="0" dirty="0"/>
              <a:t>South America</a:t>
            </a:r>
          </a:p>
        </p:txBody>
      </p:sp>
      <p:pic>
        <p:nvPicPr>
          <p:cNvPr id="168" name="Captura de Tela 2018-09-22 às 11.37.00.png" descr="Captura de Tela 2018-09-22 às 11.37.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570" y="1934999"/>
            <a:ext cx="4457786" cy="4428852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22"/>
          <p:cNvSpPr txBox="1"/>
          <p:nvPr/>
        </p:nvSpPr>
        <p:spPr>
          <a:xfrm>
            <a:off x="4468171" y="3324647"/>
            <a:ext cx="563612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marL="457200" indent="-457200" defTabSz="457200">
              <a:tabLst>
                <a:tab pos="139700" algn="l"/>
                <a:tab pos="457200" algn="l"/>
              </a:tabLst>
              <a:defRPr sz="1600" b="1"/>
            </a:lvl1pPr>
          </a:lstStyle>
          <a:p>
            <a:r>
              <a:t>Brazil</a:t>
            </a:r>
          </a:p>
        </p:txBody>
      </p:sp>
      <p:sp>
        <p:nvSpPr>
          <p:cNvPr id="170" name="Shape 123"/>
          <p:cNvSpPr txBox="1"/>
          <p:nvPr/>
        </p:nvSpPr>
        <p:spPr>
          <a:xfrm>
            <a:off x="3816071" y="5035741"/>
            <a:ext cx="933906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marL="457200" indent="-457200" defTabSz="457200">
              <a:tabLst>
                <a:tab pos="139700" algn="l"/>
                <a:tab pos="457200" algn="l"/>
              </a:tabLst>
              <a:defRPr sz="1600" b="1"/>
            </a:lvl1pPr>
          </a:lstStyle>
          <a:p>
            <a:r>
              <a:rPr dirty="0"/>
              <a:t>Argentina</a:t>
            </a:r>
          </a:p>
        </p:txBody>
      </p:sp>
      <p:sp>
        <p:nvSpPr>
          <p:cNvPr id="171" name="Shape 124"/>
          <p:cNvSpPr txBox="1"/>
          <p:nvPr/>
        </p:nvSpPr>
        <p:spPr>
          <a:xfrm>
            <a:off x="3119508" y="4176499"/>
            <a:ext cx="513919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marL="457200" indent="-457200" defTabSz="457200">
              <a:tabLst>
                <a:tab pos="139700" algn="l"/>
                <a:tab pos="457200" algn="l"/>
              </a:tabLst>
              <a:defRPr sz="1600" b="1"/>
            </a:lvl1pPr>
          </a:lstStyle>
          <a:p>
            <a:r>
              <a:rPr dirty="0"/>
              <a:t>Chile</a:t>
            </a:r>
          </a:p>
        </p:txBody>
      </p:sp>
      <p:sp>
        <p:nvSpPr>
          <p:cNvPr id="172" name="Shape 125"/>
          <p:cNvSpPr txBox="1"/>
          <p:nvPr/>
        </p:nvSpPr>
        <p:spPr>
          <a:xfrm>
            <a:off x="2460684" y="2564904"/>
            <a:ext cx="900242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marL="457200" indent="-457200" defTabSz="457200">
              <a:tabLst>
                <a:tab pos="139700" algn="l"/>
                <a:tab pos="457200" algn="l"/>
              </a:tabLst>
              <a:defRPr sz="1600" b="1"/>
            </a:lvl1pPr>
          </a:lstStyle>
          <a:p>
            <a:r>
              <a:rPr dirty="0"/>
              <a:t>Colombia</a:t>
            </a:r>
          </a:p>
        </p:txBody>
      </p:sp>
      <p:sp>
        <p:nvSpPr>
          <p:cNvPr id="173" name="Shape 126"/>
          <p:cNvSpPr txBox="1"/>
          <p:nvPr/>
        </p:nvSpPr>
        <p:spPr>
          <a:xfrm>
            <a:off x="2872655" y="3284984"/>
            <a:ext cx="488271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marL="457200" indent="-457200" defTabSz="457200">
              <a:tabLst>
                <a:tab pos="139700" algn="l"/>
                <a:tab pos="457200" algn="l"/>
              </a:tabLst>
              <a:defRPr sz="1600" b="1"/>
            </a:lvl1pPr>
          </a:lstStyle>
          <a:p>
            <a:r>
              <a:t>Peru</a:t>
            </a:r>
          </a:p>
        </p:txBody>
      </p:sp>
      <p:sp>
        <p:nvSpPr>
          <p:cNvPr id="174" name="Shape 127"/>
          <p:cNvSpPr txBox="1"/>
          <p:nvPr/>
        </p:nvSpPr>
        <p:spPr>
          <a:xfrm>
            <a:off x="4468171" y="4754748"/>
            <a:ext cx="818490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marL="457200" indent="-457200" defTabSz="457200">
              <a:tabLst>
                <a:tab pos="139700" algn="l"/>
                <a:tab pos="457200" algn="l"/>
              </a:tabLst>
              <a:defRPr sz="1600" b="1"/>
            </a:lvl1pPr>
          </a:lstStyle>
          <a:p>
            <a:r>
              <a:rPr dirty="0"/>
              <a:t>Uruguay</a:t>
            </a:r>
          </a:p>
        </p:txBody>
      </p:sp>
      <p:sp>
        <p:nvSpPr>
          <p:cNvPr id="175" name="Shape 128"/>
          <p:cNvSpPr txBox="1"/>
          <p:nvPr/>
        </p:nvSpPr>
        <p:spPr>
          <a:xfrm>
            <a:off x="3059326" y="2065701"/>
            <a:ext cx="97558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marL="457200" indent="-457200" defTabSz="457200">
              <a:tabLst>
                <a:tab pos="139700" algn="l"/>
                <a:tab pos="457200" algn="l"/>
              </a:tabLst>
              <a:defRPr sz="1600" b="1"/>
            </a:lvl1pPr>
          </a:lstStyle>
          <a:p>
            <a:r>
              <a:rPr dirty="0"/>
              <a:t>Venezuela</a:t>
            </a:r>
          </a:p>
        </p:txBody>
      </p:sp>
      <p:sp>
        <p:nvSpPr>
          <p:cNvPr id="176" name="Shape 129"/>
          <p:cNvSpPr txBox="1"/>
          <p:nvPr/>
        </p:nvSpPr>
        <p:spPr>
          <a:xfrm>
            <a:off x="6528048" y="2638653"/>
            <a:ext cx="4752528" cy="1631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b="1">
                <a:solidFill>
                  <a:schemeClr val="accent5">
                    <a:satOff val="-3547"/>
                    <a:lumOff val="-10352"/>
                  </a:schemeClr>
                </a:solidFill>
              </a:defRPr>
            </a:pPr>
            <a:r>
              <a:rPr lang="pt-BR" sz="2000" dirty="0"/>
              <a:t>Novos CWP?</a:t>
            </a:r>
          </a:p>
          <a:p>
            <a:pPr>
              <a:defRPr b="1">
                <a:solidFill>
                  <a:schemeClr val="accent5">
                    <a:satOff val="-3547"/>
                    <a:lumOff val="-10352"/>
                  </a:schemeClr>
                </a:solidFill>
              </a:defRPr>
            </a:pPr>
            <a:endParaRPr lang="pt-BR" sz="2000" dirty="0"/>
          </a:p>
          <a:p>
            <a:pPr>
              <a:defRPr b="1">
                <a:solidFill>
                  <a:schemeClr val="accent5">
                    <a:satOff val="-3547"/>
                    <a:lumOff val="-10352"/>
                  </a:schemeClr>
                </a:solidFill>
              </a:defRPr>
            </a:pPr>
            <a:r>
              <a:rPr lang="pt-BR" sz="2000" dirty="0"/>
              <a:t>Bolívia</a:t>
            </a:r>
          </a:p>
          <a:p>
            <a:pPr>
              <a:defRPr b="1">
                <a:solidFill>
                  <a:schemeClr val="accent5">
                    <a:satOff val="-3547"/>
                    <a:lumOff val="-10352"/>
                  </a:schemeClr>
                </a:solidFill>
              </a:defRPr>
            </a:pPr>
            <a:r>
              <a:rPr lang="pt-BR" sz="2000" dirty="0"/>
              <a:t>Equador</a:t>
            </a:r>
          </a:p>
          <a:p>
            <a:pPr>
              <a:defRPr b="1">
                <a:solidFill>
                  <a:schemeClr val="accent5">
                    <a:satOff val="-3547"/>
                    <a:lumOff val="-10352"/>
                  </a:schemeClr>
                </a:solidFill>
              </a:defRPr>
            </a:pPr>
            <a:r>
              <a:rPr lang="pt-BR" sz="2000" dirty="0"/>
              <a:t>Paraguai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10447620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19"/>
          <p:cNvSpPr txBox="1">
            <a:spLocks noGrp="1"/>
          </p:cNvSpPr>
          <p:nvPr>
            <p:ph type="title"/>
          </p:nvPr>
        </p:nvSpPr>
        <p:spPr>
          <a:xfrm>
            <a:off x="2082796" y="836712"/>
            <a:ext cx="8507999" cy="1152128"/>
          </a:xfrm>
          <a:prstGeom prst="rect">
            <a:avLst/>
          </a:prstGeom>
        </p:spPr>
        <p:txBody>
          <a:bodyPr anchor="ctr"/>
          <a:lstStyle/>
          <a:p>
            <a:pPr defTabSz="804672">
              <a:defRPr sz="2400" b="1" i="1">
                <a:solidFill>
                  <a:srgbClr val="2F5597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dirty="0"/>
              <a:t>GLOBAL WATER PARTNERSHIP</a:t>
            </a:r>
            <a:br>
              <a:rPr dirty="0"/>
            </a:br>
            <a:r>
              <a:rPr i="0" dirty="0"/>
              <a:t>South America</a:t>
            </a:r>
          </a:p>
        </p:txBody>
      </p:sp>
      <p:sp>
        <p:nvSpPr>
          <p:cNvPr id="176" name="Shape 129"/>
          <p:cNvSpPr txBox="1"/>
          <p:nvPr/>
        </p:nvSpPr>
        <p:spPr>
          <a:xfrm>
            <a:off x="4402894" y="3079545"/>
            <a:ext cx="4752528" cy="2246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b="1">
                <a:solidFill>
                  <a:schemeClr val="accent5">
                    <a:satOff val="-3547"/>
                    <a:lumOff val="-10352"/>
                  </a:schemeClr>
                </a:solidFill>
              </a:defRPr>
            </a:pPr>
            <a:r>
              <a:rPr lang="pt-BR" sz="2000" dirty="0"/>
              <a:t>Mecanismo de gestão regional ?</a:t>
            </a:r>
          </a:p>
          <a:p>
            <a:pPr>
              <a:defRPr b="1">
                <a:solidFill>
                  <a:schemeClr val="accent5">
                    <a:satOff val="-3547"/>
                    <a:lumOff val="-10352"/>
                  </a:schemeClr>
                </a:solidFill>
              </a:defRPr>
            </a:pPr>
            <a:endParaRPr lang="pt-BR" sz="2000" dirty="0"/>
          </a:p>
          <a:p>
            <a:pPr>
              <a:defRPr b="1">
                <a:solidFill>
                  <a:schemeClr val="accent5">
                    <a:satOff val="-3547"/>
                    <a:lumOff val="-10352"/>
                  </a:schemeClr>
                </a:solidFill>
              </a:defRPr>
            </a:pPr>
            <a:endParaRPr lang="pt-BR" sz="2000" dirty="0"/>
          </a:p>
          <a:p>
            <a:pPr>
              <a:defRPr b="1">
                <a:solidFill>
                  <a:schemeClr val="accent5">
                    <a:satOff val="-3547"/>
                    <a:lumOff val="-10352"/>
                  </a:schemeClr>
                </a:solidFill>
              </a:defRPr>
            </a:pPr>
            <a:r>
              <a:rPr lang="pt-BR" sz="2000" dirty="0"/>
              <a:t>Águas superficiais </a:t>
            </a:r>
            <a:r>
              <a:rPr lang="pt-BR" sz="2000" dirty="0" err="1"/>
              <a:t>transfronteiriças</a:t>
            </a:r>
            <a:endParaRPr lang="pt-BR" sz="2000" dirty="0"/>
          </a:p>
          <a:p>
            <a:pPr>
              <a:defRPr b="1">
                <a:solidFill>
                  <a:schemeClr val="accent5">
                    <a:satOff val="-3547"/>
                    <a:lumOff val="-10352"/>
                  </a:schemeClr>
                </a:solidFill>
              </a:defRPr>
            </a:pPr>
            <a:endParaRPr lang="pt-BR" sz="2000" dirty="0"/>
          </a:p>
          <a:p>
            <a:pPr>
              <a:defRPr b="1">
                <a:solidFill>
                  <a:schemeClr val="accent5">
                    <a:satOff val="-3547"/>
                    <a:lumOff val="-10352"/>
                  </a:schemeClr>
                </a:solidFill>
              </a:defRPr>
            </a:pPr>
            <a:r>
              <a:rPr lang="pt-BR" sz="2000" dirty="0"/>
              <a:t>              Aquíferos </a:t>
            </a:r>
            <a:r>
              <a:rPr lang="pt-BR" sz="2000" dirty="0" err="1"/>
              <a:t>transfronteiriços</a:t>
            </a:r>
            <a:endParaRPr lang="pt-BR" sz="2000" dirty="0"/>
          </a:p>
          <a:p>
            <a:pPr>
              <a:defRPr b="1">
                <a:solidFill>
                  <a:schemeClr val="accent5">
                    <a:satOff val="-3547"/>
                    <a:lumOff val="-10352"/>
                  </a:schemeClr>
                </a:solidFill>
              </a:defRPr>
            </a:pPr>
            <a:endParaRPr sz="20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723112"/>
            <a:ext cx="3824157" cy="469633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3" y="1723112"/>
            <a:ext cx="3511301" cy="4681734"/>
          </a:xfrm>
          <a:prstGeom prst="rect">
            <a:avLst/>
          </a:prstGeom>
        </p:spPr>
      </p:pic>
      <p:sp>
        <p:nvSpPr>
          <p:cNvPr id="4" name="Seta para a direita 3"/>
          <p:cNvSpPr/>
          <p:nvPr/>
        </p:nvSpPr>
        <p:spPr>
          <a:xfrm rot="10800000">
            <a:off x="3753938" y="3986904"/>
            <a:ext cx="576064" cy="432048"/>
          </a:xfrm>
          <a:prstGeom prst="rightArrow">
            <a:avLst/>
          </a:prstGeom>
          <a:solidFill>
            <a:srgbClr val="00B05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5" name="Seta para a direita 14"/>
          <p:cNvSpPr/>
          <p:nvPr/>
        </p:nvSpPr>
        <p:spPr>
          <a:xfrm>
            <a:off x="8093254" y="4653136"/>
            <a:ext cx="576064" cy="432048"/>
          </a:xfrm>
          <a:prstGeom prst="rightArrow">
            <a:avLst/>
          </a:prstGeom>
          <a:solidFill>
            <a:srgbClr val="00B05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124705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"/>
          </p:nvPr>
        </p:nvSpPr>
        <p:spPr>
          <a:xfrm>
            <a:off x="5880100" y="2708920"/>
            <a:ext cx="5421313" cy="2736303"/>
          </a:xfrm>
        </p:spPr>
        <p:txBody>
          <a:bodyPr>
            <a:normAutofit/>
          </a:bodyPr>
          <a:lstStyle/>
          <a:p>
            <a:pPr algn="ctr"/>
            <a:r>
              <a:rPr lang="pt-BR" b="1" dirty="0"/>
              <a:t>GWP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Desafios</a:t>
            </a:r>
            <a:endParaRPr lang="en-US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407368" y="3517135"/>
            <a:ext cx="4024498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40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Desafios nacionais</a:t>
            </a:r>
            <a:endParaRPr kumimoji="0" lang="en-US" sz="40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751099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/>
          </p:cNvSpPr>
          <p:nvPr>
            <p:ph type="ctrTitle"/>
          </p:nvPr>
        </p:nvSpPr>
        <p:spPr>
          <a:xfrm>
            <a:off x="811850" y="1626565"/>
            <a:ext cx="10363201" cy="1398648"/>
          </a:xfrm>
          <a:prstGeom prst="rect">
            <a:avLst/>
          </a:prstGeom>
        </p:spPr>
        <p:txBody>
          <a:bodyPr/>
          <a:lstStyle>
            <a:lvl1pPr marL="240029" indent="-240029" defTabSz="768094">
              <a:spcBef>
                <a:spcPts val="500"/>
              </a:spcBef>
              <a:defRPr sz="4500">
                <a:solidFill>
                  <a:srgbClr val="2F5597"/>
                </a:solidFill>
              </a:defRPr>
            </a:lvl1pPr>
          </a:lstStyle>
          <a:p>
            <a:br/>
            <a:endParaRPr/>
          </a:p>
        </p:txBody>
      </p:sp>
      <p:sp>
        <p:nvSpPr>
          <p:cNvPr id="293" name="Shape 293"/>
          <p:cNvSpPr/>
          <p:nvPr/>
        </p:nvSpPr>
        <p:spPr>
          <a:xfrm>
            <a:off x="3186943" y="904944"/>
            <a:ext cx="6198168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3200" b="1">
                <a:solidFill>
                  <a:srgbClr val="2F5597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lang="pt-BR" dirty="0"/>
              <a:t>Fortalecimento de revista científica</a:t>
            </a:r>
            <a:endParaRPr dirty="0"/>
          </a:p>
        </p:txBody>
      </p:sp>
      <p:pic>
        <p:nvPicPr>
          <p:cNvPr id="294" name="Captura de Tela 2018-08-24 às 07.29.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35" y="1916832"/>
            <a:ext cx="5323035" cy="3325611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Shape 295"/>
          <p:cNvSpPr/>
          <p:nvPr/>
        </p:nvSpPr>
        <p:spPr>
          <a:xfrm>
            <a:off x="591673" y="5807539"/>
            <a:ext cx="7469348" cy="677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457200">
              <a:defRPr sz="1900" b="1">
                <a:solidFill>
                  <a:srgbClr val="006699"/>
                </a:solidFill>
              </a:defRPr>
            </a:pPr>
            <a:r>
              <a:t>REGA - Revista de Gestão de Água da América Latina - ISSN 2359-1919</a:t>
            </a:r>
          </a:p>
          <a:p>
            <a:pPr defTabSz="457200">
              <a:defRPr sz="1900" b="1">
                <a:solidFill>
                  <a:srgbClr val="006699"/>
                </a:solidFill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https://www.abrh.org.br/SGCv3/index.php?PUB=2&amp;PUBLICACAO=REGA</a:t>
            </a:r>
          </a:p>
        </p:txBody>
      </p:sp>
      <p:pic>
        <p:nvPicPr>
          <p:cNvPr id="296" name="Captura de Tela 2018-08-24 às 08.33.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080" y="2069444"/>
            <a:ext cx="5854587" cy="2065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Captura de Tela 2018-08-24 às 08.33.2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0551" y="4200880"/>
            <a:ext cx="5981647" cy="15404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88282151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40" y="1052736"/>
            <a:ext cx="9631119" cy="510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07319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7801F9D-03E9-4070-AA25-7DDB2E048B28}"/>
              </a:ext>
            </a:extLst>
          </p:cNvPr>
          <p:cNvSpPr txBox="1"/>
          <p:nvPr/>
        </p:nvSpPr>
        <p:spPr>
          <a:xfrm>
            <a:off x="1127448" y="692696"/>
            <a:ext cx="9001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Manual de Ensino IWRM Toolbox</a:t>
            </a:r>
          </a:p>
          <a:p>
            <a:pPr algn="ctr"/>
            <a:r>
              <a:rPr lang="pt-BR" sz="24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(</a:t>
            </a:r>
            <a:r>
              <a:rPr lang="pt-BR" sz="2400" b="1" dirty="0" err="1">
                <a:solidFill>
                  <a:srgbClr val="1F497D">
                    <a:lumMod val="60000"/>
                    <a:lumOff val="40000"/>
                  </a:srgbClr>
                </a:solidFill>
              </a:rPr>
              <a:t>Danka</a:t>
            </a:r>
            <a:r>
              <a:rPr lang="pt-BR" sz="24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 </a:t>
            </a:r>
            <a:r>
              <a:rPr lang="pt-BR" sz="2400" b="1" dirty="0" err="1">
                <a:solidFill>
                  <a:srgbClr val="1F497D">
                    <a:lumMod val="60000"/>
                    <a:lumOff val="40000"/>
                  </a:srgbClr>
                </a:solidFill>
              </a:rPr>
              <a:t>Thalmeinerova</a:t>
            </a:r>
            <a:r>
              <a:rPr lang="pt-BR" sz="24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, José R. </a:t>
            </a:r>
            <a:r>
              <a:rPr lang="pt-BR" sz="2400" b="1" dirty="0" err="1">
                <a:solidFill>
                  <a:srgbClr val="1F497D">
                    <a:lumMod val="60000"/>
                    <a:lumOff val="40000"/>
                  </a:srgbClr>
                </a:solidFill>
              </a:rPr>
              <a:t>Fábrega</a:t>
            </a:r>
            <a:r>
              <a:rPr lang="pt-BR" sz="24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 D., </a:t>
            </a:r>
            <a:r>
              <a:rPr lang="pt-BR" sz="2400" b="1" dirty="0" err="1">
                <a:solidFill>
                  <a:srgbClr val="1F497D">
                    <a:lumMod val="60000"/>
                    <a:lumOff val="40000"/>
                  </a:srgbClr>
                </a:solidFill>
              </a:rPr>
              <a:t>Yiqing</a:t>
            </a:r>
            <a:r>
              <a:rPr lang="pt-BR" sz="24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 </a:t>
            </a:r>
            <a:r>
              <a:rPr lang="pt-BR" sz="2400" b="1" dirty="0" err="1">
                <a:solidFill>
                  <a:srgbClr val="1F497D">
                    <a:lumMod val="60000"/>
                    <a:lumOff val="40000"/>
                  </a:srgbClr>
                </a:solidFill>
              </a:rPr>
              <a:t>Guan</a:t>
            </a:r>
            <a:r>
              <a:rPr lang="pt-BR" sz="24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, Barbara </a:t>
            </a:r>
            <a:r>
              <a:rPr lang="pt-BR" sz="2400" b="1" dirty="0" err="1">
                <a:solidFill>
                  <a:srgbClr val="1F497D">
                    <a:lumMod val="60000"/>
                    <a:lumOff val="40000"/>
                  </a:srgbClr>
                </a:solidFill>
              </a:rPr>
              <a:t>Janusz-Pawletta</a:t>
            </a:r>
            <a:r>
              <a:rPr lang="pt-BR" sz="24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, Jean-Marie </a:t>
            </a:r>
            <a:r>
              <a:rPr lang="pt-BR" sz="2400" b="1" dirty="0" err="1">
                <a:solidFill>
                  <a:srgbClr val="1F497D">
                    <a:lumMod val="60000"/>
                    <a:lumOff val="40000"/>
                  </a:srgbClr>
                </a:solidFill>
              </a:rPr>
              <a:t>Kileshye-Onema</a:t>
            </a:r>
            <a:r>
              <a:rPr lang="pt-BR" sz="24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, Carlos </a:t>
            </a:r>
            <a:r>
              <a:rPr lang="pt-BR" sz="2400" b="1" dirty="0" err="1">
                <a:solidFill>
                  <a:srgbClr val="1F497D">
                    <a:lumMod val="60000"/>
                    <a:lumOff val="40000"/>
                  </a:srgbClr>
                </a:solidFill>
              </a:rPr>
              <a:t>Hiroo</a:t>
            </a:r>
            <a:r>
              <a:rPr lang="pt-BR" sz="24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 Saito, 2017)</a:t>
            </a:r>
          </a:p>
          <a:p>
            <a:pPr algn="ctr"/>
            <a:endParaRPr lang="pt-BR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 GERAL: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pt-BR" sz="2000" i="1" dirty="0">
                <a:solidFill>
                  <a:prstClr val="black"/>
                </a:solidFill>
              </a:rPr>
              <a:t>Orientar os professores na incorporação da Caixa de Ferramentas da GIRH em seus cursos;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pt-BR" sz="2000" i="1" dirty="0">
                <a:solidFill>
                  <a:prstClr val="black"/>
                </a:solidFill>
              </a:rPr>
              <a:t>Inspirar e unir professores de GIRH, compartilhando lições aprendidas e métodos de ensino úteis;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pt-BR" sz="2000" i="1" dirty="0">
                <a:solidFill>
                  <a:prstClr val="black"/>
                </a:solidFill>
              </a:rPr>
              <a:t>Fornecer uma visão geral das disciplinas comuns de GIRH e seus assuntos relacionados que podem ser integrados em uma ampla gama de cursos relacionados aos recursos hídricos;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pt-BR" sz="2000" i="1" dirty="0">
                <a:solidFill>
                  <a:prstClr val="black"/>
                </a:solidFill>
              </a:rPr>
              <a:t>Fornecer Aulas-Exemplo “prontas-para-uso” para facilitar a integração de disciplinas de GIRH;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pt-BR" sz="2000" i="1" dirty="0">
                <a:solidFill>
                  <a:prstClr val="black"/>
                </a:solidFill>
              </a:rPr>
              <a:t>Promover conexões com recursos de ensino interativos;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pt-BR" sz="2000" i="1" dirty="0">
                <a:solidFill>
                  <a:prstClr val="black"/>
                </a:solidFill>
              </a:rPr>
              <a:t>Facilitar a transferência de conhecimento atualizado dentro do setor hídrico.</a:t>
            </a:r>
            <a:endParaRPr lang="pt-BR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9380870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703512" y="244953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Um manual para professores utilizarem o IWRM Toolbox </a:t>
            </a:r>
          </a:p>
          <a:p>
            <a:pPr algn="ctr"/>
            <a:r>
              <a:rPr lang="pt-BR" sz="2400" b="1" dirty="0"/>
              <a:t>na formação de estudantes na Universidade</a:t>
            </a:r>
            <a:endParaRPr lang="en-US" sz="24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3047477" y="6030569"/>
            <a:ext cx="715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2017</a:t>
            </a:r>
            <a:endParaRPr lang="en-US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964" y="1139374"/>
            <a:ext cx="3442159" cy="48619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696" y="1104775"/>
            <a:ext cx="3483282" cy="48965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CaixaDeTexto 8"/>
          <p:cNvSpPr txBox="1"/>
          <p:nvPr/>
        </p:nvSpPr>
        <p:spPr>
          <a:xfrm>
            <a:off x="8087786" y="6030569"/>
            <a:ext cx="715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2018</a:t>
            </a:r>
          </a:p>
        </p:txBody>
      </p:sp>
      <p:sp>
        <p:nvSpPr>
          <p:cNvPr id="10" name="CaixaDeTexto 9"/>
          <p:cNvSpPr txBox="1"/>
          <p:nvPr/>
        </p:nvSpPr>
        <p:spPr>
          <a:xfrm flipH="1">
            <a:off x="5010598" y="3839937"/>
            <a:ext cx="144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tradução</a:t>
            </a:r>
            <a:endParaRPr lang="en-US" sz="2400" b="1" dirty="0"/>
          </a:p>
        </p:txBody>
      </p:sp>
      <p:sp>
        <p:nvSpPr>
          <p:cNvPr id="11" name="Seta para a direita 10"/>
          <p:cNvSpPr/>
          <p:nvPr/>
        </p:nvSpPr>
        <p:spPr>
          <a:xfrm>
            <a:off x="5006230" y="4374792"/>
            <a:ext cx="1498859" cy="640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4439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roupe"/>
          <p:cNvGrpSpPr/>
          <p:nvPr/>
        </p:nvGrpSpPr>
        <p:grpSpPr>
          <a:xfrm>
            <a:off x="872461" y="1208774"/>
            <a:ext cx="8300673" cy="5309403"/>
            <a:chOff x="0" y="0"/>
            <a:chExt cx="7346451" cy="5545050"/>
          </a:xfrm>
        </p:grpSpPr>
        <p:pic>
          <p:nvPicPr>
            <p:cNvPr id="139" name="image6.tif" descr="image6.t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346451" cy="55450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0" name="Uma rede internacional em crescimento desde 1996"/>
            <p:cNvSpPr txBox="1"/>
            <p:nvPr/>
          </p:nvSpPr>
          <p:spPr>
            <a:xfrm>
              <a:off x="0" y="233850"/>
              <a:ext cx="2666709" cy="51090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85000"/>
                </a:lnSpc>
                <a:spcBef>
                  <a:spcPts val="900"/>
                </a:spcBef>
                <a:defRPr sz="1600">
                  <a:solidFill>
                    <a:srgbClr val="2F5597"/>
                  </a:solidFill>
                </a:defRPr>
              </a:lvl1pPr>
            </a:lstStyle>
            <a:p>
              <a:r>
                <a:t>Uma rede internacional em crescimento desde 1996</a:t>
              </a:r>
            </a:p>
          </p:txBody>
        </p:sp>
        <p:sp>
          <p:nvSpPr>
            <p:cNvPr id="141" name="13 parcerias regionais  - Caribe, América do Sul, América Central, África Ocidental , África Central, África do Sul, África Oriental, Mediterrâneo, Europa Central e Oriental, Ásia Central e Cáucaso, Sul da Ásia, China e Sudoeste da Ásia.…"/>
            <p:cNvSpPr txBox="1"/>
            <p:nvPr/>
          </p:nvSpPr>
          <p:spPr>
            <a:xfrm>
              <a:off x="1101575" y="3349745"/>
              <a:ext cx="6218397" cy="199695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lnSpc>
                  <a:spcPct val="85000"/>
                </a:lnSpc>
                <a:spcBef>
                  <a:spcPts val="1000"/>
                </a:spcBef>
                <a:buSzPct val="100000"/>
                <a:buFont typeface="Arial"/>
                <a:buChar char="•"/>
                <a:defRPr b="1">
                  <a:solidFill>
                    <a:srgbClr val="2F5597"/>
                  </a:solidFill>
                </a:defRPr>
              </a:pPr>
              <a:r>
                <a:rPr dirty="0"/>
                <a:t>  13 </a:t>
              </a:r>
              <a:r>
                <a:rPr dirty="0" err="1"/>
                <a:t>parcerias</a:t>
              </a:r>
              <a:r>
                <a:rPr dirty="0"/>
                <a:t> </a:t>
              </a:r>
              <a:r>
                <a:rPr dirty="0" err="1"/>
                <a:t>regionais</a:t>
              </a:r>
              <a:r>
                <a:rPr dirty="0"/>
                <a:t>  </a:t>
              </a:r>
              <a:r>
                <a:rPr b="0" dirty="0"/>
                <a:t>- Caribe, </a:t>
              </a:r>
              <a:r>
                <a:rPr b="0" dirty="0" err="1"/>
                <a:t>América</a:t>
              </a:r>
              <a:r>
                <a:rPr b="0" dirty="0"/>
                <a:t> do </a:t>
              </a:r>
              <a:r>
                <a:rPr b="0" dirty="0" err="1"/>
                <a:t>Sul</a:t>
              </a:r>
              <a:r>
                <a:rPr b="0" dirty="0"/>
                <a:t>, </a:t>
              </a:r>
              <a:r>
                <a:rPr b="0" dirty="0" err="1"/>
                <a:t>América</a:t>
              </a:r>
              <a:r>
                <a:rPr b="0" dirty="0"/>
                <a:t> Central, </a:t>
              </a:r>
              <a:r>
                <a:rPr b="0" dirty="0" err="1"/>
                <a:t>África</a:t>
              </a:r>
              <a:r>
                <a:rPr b="0" dirty="0"/>
                <a:t> </a:t>
              </a:r>
              <a:r>
                <a:rPr b="0" dirty="0" err="1"/>
                <a:t>Ocidental</a:t>
              </a:r>
              <a:r>
                <a:rPr b="0" dirty="0"/>
                <a:t> , </a:t>
              </a:r>
              <a:r>
                <a:rPr b="0" dirty="0" err="1"/>
                <a:t>África</a:t>
              </a:r>
              <a:r>
                <a:rPr b="0" dirty="0"/>
                <a:t> Central, </a:t>
              </a:r>
              <a:r>
                <a:rPr b="0" dirty="0" err="1"/>
                <a:t>África</a:t>
              </a:r>
              <a:r>
                <a:rPr b="0" dirty="0"/>
                <a:t> do </a:t>
              </a:r>
              <a:r>
                <a:rPr b="0" dirty="0" err="1"/>
                <a:t>Sul</a:t>
              </a:r>
              <a:r>
                <a:rPr b="0" dirty="0"/>
                <a:t>, </a:t>
              </a:r>
              <a:r>
                <a:rPr b="0" dirty="0" err="1"/>
                <a:t>África</a:t>
              </a:r>
              <a:r>
                <a:rPr b="0" dirty="0"/>
                <a:t> Oriental, </a:t>
              </a:r>
              <a:r>
                <a:rPr b="0" dirty="0" err="1"/>
                <a:t>Mediterrâneo</a:t>
              </a:r>
              <a:r>
                <a:rPr b="0" dirty="0"/>
                <a:t>, Europa Central e Oriental, </a:t>
              </a:r>
              <a:r>
                <a:rPr b="0" dirty="0" err="1"/>
                <a:t>Ásia</a:t>
              </a:r>
              <a:r>
                <a:rPr b="0" dirty="0"/>
                <a:t> Central e </a:t>
              </a:r>
              <a:r>
                <a:rPr b="0" dirty="0" err="1"/>
                <a:t>Cáucaso</a:t>
              </a:r>
              <a:r>
                <a:rPr b="0" dirty="0"/>
                <a:t>, </a:t>
              </a:r>
              <a:r>
                <a:rPr b="0" dirty="0" err="1"/>
                <a:t>Sul</a:t>
              </a:r>
              <a:r>
                <a:rPr b="0" dirty="0"/>
                <a:t> da </a:t>
              </a:r>
              <a:r>
                <a:rPr b="0" dirty="0" err="1"/>
                <a:t>Ásia</a:t>
              </a:r>
              <a:r>
                <a:rPr b="0" dirty="0"/>
                <a:t>, China e </a:t>
              </a:r>
              <a:r>
                <a:rPr b="0" dirty="0" err="1"/>
                <a:t>Sudoeste</a:t>
              </a:r>
              <a:r>
                <a:rPr b="0" dirty="0"/>
                <a:t> da </a:t>
              </a:r>
              <a:r>
                <a:rPr b="0" dirty="0" err="1"/>
                <a:t>Ásia</a:t>
              </a:r>
              <a:r>
                <a:rPr b="0" dirty="0"/>
                <a:t>.</a:t>
              </a:r>
            </a:p>
            <a:p>
              <a:pPr>
                <a:lnSpc>
                  <a:spcPct val="85000"/>
                </a:lnSpc>
                <a:spcBef>
                  <a:spcPts val="1000"/>
                </a:spcBef>
                <a:buSzPct val="100000"/>
                <a:buFont typeface="Arial"/>
                <a:buChar char="•"/>
                <a:defRPr b="1">
                  <a:solidFill>
                    <a:srgbClr val="2F5597"/>
                  </a:solidFill>
                </a:defRPr>
              </a:pPr>
              <a:r>
                <a:rPr dirty="0"/>
                <a:t>  6</a:t>
              </a:r>
              <a:r>
                <a:rPr lang="pt-BR" dirty="0"/>
                <a:t>9</a:t>
              </a:r>
              <a:r>
                <a:rPr dirty="0"/>
                <a:t> </a:t>
              </a:r>
              <a:r>
                <a:rPr dirty="0" err="1"/>
                <a:t>países</a:t>
              </a:r>
              <a:r>
                <a:rPr dirty="0"/>
                <a:t> </a:t>
              </a:r>
              <a:r>
                <a:rPr dirty="0" err="1"/>
                <a:t>contam</a:t>
              </a:r>
              <a:r>
                <a:rPr dirty="0"/>
                <a:t> com </a:t>
              </a:r>
              <a:r>
                <a:rPr dirty="0" err="1"/>
                <a:t>associações</a:t>
              </a:r>
              <a:r>
                <a:rPr dirty="0"/>
                <a:t> </a:t>
              </a:r>
              <a:r>
                <a:rPr dirty="0" err="1"/>
                <a:t>nacionais</a:t>
              </a:r>
              <a:r>
                <a:rPr dirty="0"/>
                <a:t> CWP (</a:t>
              </a:r>
              <a:r>
                <a:rPr i="1" dirty="0"/>
                <a:t>Country Water Partnerships</a:t>
              </a:r>
              <a:r>
                <a:rPr dirty="0"/>
                <a:t>)</a:t>
              </a:r>
              <a:r>
                <a:rPr lang="pt-BR" dirty="0"/>
                <a:t> </a:t>
              </a:r>
            </a:p>
            <a:p>
              <a:pPr>
                <a:lnSpc>
                  <a:spcPct val="85000"/>
                </a:lnSpc>
                <a:spcBef>
                  <a:spcPts val="1000"/>
                </a:spcBef>
                <a:buSzPct val="100000"/>
                <a:buFont typeface="Arial"/>
                <a:buChar char="•"/>
                <a:defRPr b="1">
                  <a:solidFill>
                    <a:srgbClr val="2F5597"/>
                  </a:solidFill>
                </a:defRPr>
              </a:pPr>
              <a:r>
                <a:rPr lang="pt-BR" dirty="0"/>
                <a:t>3.262 organizações membro em 183 países (dados de 2019) </a:t>
              </a:r>
            </a:p>
          </p:txBody>
        </p:sp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1287949"/>
            <a:ext cx="2880320" cy="505895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909276" y="428737"/>
            <a:ext cx="7065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ct val="100000"/>
              <a:defRPr>
                <a:solidFill>
                  <a:srgbClr val="2F5597"/>
                </a:solidFill>
              </a:defRPr>
            </a:pPr>
            <a:r>
              <a:rPr lang="pt-BR" b="1" dirty="0"/>
              <a:t>GWP: Uma rede de ação mundial formada por organizações associadas, sem fins lucrativos.</a:t>
            </a:r>
          </a:p>
        </p:txBody>
      </p:sp>
    </p:spTree>
    <p:extLst>
      <p:ext uri="{BB962C8B-B14F-4D97-AF65-F5344CB8AC3E}">
        <p14:creationId xmlns:p14="http://schemas.microsoft.com/office/powerpoint/2010/main" val="638700840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578184" y="419472"/>
            <a:ext cx="4877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/>
              <a:t>Manual de ensino do IWRM Toolbox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139552"/>
            <a:ext cx="8424936" cy="122661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688288" y="2608064"/>
            <a:ext cx="22095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Aulas sobre termos e conceitos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Estudos de caso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Mapas conceituais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Trabalhos em grupo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Jogo de papéis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Simulações</a:t>
            </a:r>
            <a:endParaRPr lang="en-US" b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2592932"/>
            <a:ext cx="6763954" cy="378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9987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438863" y="447055"/>
            <a:ext cx="4877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/>
              <a:t>Manual de ensino do IWRM Toolbox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36" y="1052736"/>
            <a:ext cx="7399980" cy="5401766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472264" y="2204864"/>
            <a:ext cx="3180184" cy="2520280"/>
          </a:xfrm>
        </p:spPr>
        <p:txBody>
          <a:bodyPr/>
          <a:lstStyle/>
          <a:p>
            <a:r>
              <a:rPr lang="pt-BR" sz="2800" b="1" dirty="0"/>
              <a:t>Experiências da disciplina GIRH no PPG Desenvolvimento Sustentável </a:t>
            </a:r>
            <a:br>
              <a:rPr lang="pt-BR" sz="2800" b="1" dirty="0"/>
            </a:br>
            <a:r>
              <a:rPr lang="pt-BR" sz="2800" b="1" dirty="0"/>
              <a:t>da UnB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36780481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"/>
          </p:nvPr>
        </p:nvSpPr>
        <p:spPr>
          <a:xfrm>
            <a:off x="6600056" y="1628800"/>
            <a:ext cx="5238651" cy="4464496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B050"/>
                </a:solidFill>
              </a:rPr>
              <a:t>Revisão da estrutura do IWRM Toolbox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B050"/>
                </a:solidFill>
              </a:rPr>
              <a:t>Revisão do Manual de Ensino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B050"/>
                </a:solidFill>
              </a:rPr>
              <a:t>Cooperação para constituição de redes de cooperação entre docentes universitários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B050"/>
                </a:solidFill>
              </a:rPr>
              <a:t>Ampliação das iniciativas de formação de recursos humanos e capacitação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B050"/>
                </a:solidFill>
              </a:rPr>
              <a:t>Desenvolvimento de projetos conjuntos para produção de material didático em ensino de GIRH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583832" y="356312"/>
            <a:ext cx="255614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Próximos</a:t>
            </a:r>
            <a:r>
              <a:rPr kumimoji="0" lang="pt-BR" sz="28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passos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6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7" y="1196752"/>
            <a:ext cx="6096041" cy="30057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8493207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83432" y="1556792"/>
            <a:ext cx="10363200" cy="3323705"/>
          </a:xfrm>
        </p:spPr>
        <p:txBody>
          <a:bodyPr/>
          <a:lstStyle/>
          <a:p>
            <a:r>
              <a:rPr lang="pt-BR" b="1" dirty="0"/>
              <a:t>E finalmente...</a:t>
            </a:r>
            <a:br>
              <a:rPr lang="pt-BR" b="1" dirty="0"/>
            </a:br>
            <a:br>
              <a:rPr lang="pt-BR" b="1" dirty="0"/>
            </a:br>
            <a:r>
              <a:rPr lang="pt-BR" b="1" dirty="0">
                <a:solidFill>
                  <a:srgbClr val="00B050"/>
                </a:solidFill>
              </a:rPr>
              <a:t>Fortalecer rede</a:t>
            </a:r>
            <a:br>
              <a:rPr lang="pt-BR" b="1" dirty="0">
                <a:solidFill>
                  <a:srgbClr val="00B050"/>
                </a:solidFill>
              </a:rPr>
            </a:br>
            <a:r>
              <a:rPr lang="pt-BR" b="1" dirty="0">
                <a:solidFill>
                  <a:srgbClr val="00B050"/>
                </a:solidFill>
              </a:rPr>
              <a:t>GWP-Brasil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518770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TextBox 20"/>
          <p:cNvSpPr txBox="1">
            <a:spLocks noGrp="1"/>
          </p:cNvSpPr>
          <p:nvPr>
            <p:ph type="sldNum" sz="quarter" idx="2"/>
          </p:nvPr>
        </p:nvSpPr>
        <p:spPr>
          <a:xfrm>
            <a:off x="1201213" y="6600700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44</a:t>
            </a:fld>
            <a:endParaRPr/>
          </a:p>
        </p:txBody>
      </p:sp>
      <p:pic>
        <p:nvPicPr>
          <p:cNvPr id="342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228" y="1484783"/>
            <a:ext cx="8684693" cy="496855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ixaDeTexto 1"/>
          <p:cNvSpPr txBox="1"/>
          <p:nvPr/>
        </p:nvSpPr>
        <p:spPr>
          <a:xfrm>
            <a:off x="1105063" y="521030"/>
            <a:ext cx="4292199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Obrigado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800" b="1" dirty="0">
                <a:solidFill>
                  <a:srgbClr val="00B050"/>
                </a:solidFill>
              </a:rPr>
              <a:t>carlos.h.saito@hotmail.com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Visão GWP: Um mundo com segurança hídrica."/>
          <p:cNvSpPr txBox="1"/>
          <p:nvPr/>
        </p:nvSpPr>
        <p:spPr>
          <a:xfrm>
            <a:off x="881273" y="2478380"/>
            <a:ext cx="10843484" cy="800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just">
              <a:defRPr sz="3200" b="1">
                <a:solidFill>
                  <a:srgbClr val="2F5597"/>
                </a:solidFill>
              </a:defRPr>
            </a:pPr>
            <a:endParaRPr lang="pt-BR" sz="1400" dirty="0"/>
          </a:p>
          <a:p>
            <a:pPr algn="just">
              <a:defRPr sz="3200" b="1">
                <a:solidFill>
                  <a:srgbClr val="2F5597"/>
                </a:solidFill>
              </a:defRPr>
            </a:pPr>
            <a:r>
              <a:rPr lang="pt-BR" dirty="0"/>
              <a:t>Visão GWP: </a:t>
            </a:r>
            <a:r>
              <a:rPr b="0" dirty="0"/>
              <a:t>Um </a:t>
            </a:r>
            <a:r>
              <a:rPr b="0" dirty="0" err="1"/>
              <a:t>mundo</a:t>
            </a:r>
            <a:r>
              <a:rPr b="0" dirty="0"/>
              <a:t> com </a:t>
            </a:r>
            <a:r>
              <a:rPr dirty="0" err="1"/>
              <a:t>segurança</a:t>
            </a:r>
            <a:r>
              <a:rPr dirty="0"/>
              <a:t> </a:t>
            </a:r>
            <a:r>
              <a:rPr dirty="0" err="1"/>
              <a:t>hídrica</a:t>
            </a:r>
            <a:r>
              <a:rPr dirty="0"/>
              <a:t>.</a:t>
            </a:r>
          </a:p>
        </p:txBody>
      </p:sp>
      <p:sp>
        <p:nvSpPr>
          <p:cNvPr id="146" name="Segurança hídrica: assegurar o acesso sustentável à água de qualidade em quantidades adequadas para a manutenção dos meios de vida, do bem-estar humano e do desenvolvimento socioeconômico; garantir proteção contra a poluição hídrica e desastres relaciona"/>
          <p:cNvSpPr txBox="1"/>
          <p:nvPr/>
        </p:nvSpPr>
        <p:spPr>
          <a:xfrm>
            <a:off x="1415480" y="3637582"/>
            <a:ext cx="7388517" cy="230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just">
              <a:defRPr sz="2400" b="1">
                <a:solidFill>
                  <a:srgbClr val="2F5597"/>
                </a:solidFill>
              </a:defRPr>
            </a:pPr>
            <a:r>
              <a:rPr b="1" dirty="0" err="1"/>
              <a:t>assegurar</a:t>
            </a:r>
            <a:r>
              <a:rPr b="1" dirty="0"/>
              <a:t> o </a:t>
            </a:r>
            <a:r>
              <a:rPr b="1" dirty="0" err="1"/>
              <a:t>acesso</a:t>
            </a:r>
            <a:r>
              <a:rPr b="1" dirty="0"/>
              <a:t> </a:t>
            </a:r>
            <a:r>
              <a:rPr b="1" dirty="0" err="1"/>
              <a:t>sustentável</a:t>
            </a:r>
            <a:r>
              <a:rPr b="1" dirty="0"/>
              <a:t> à </a:t>
            </a:r>
            <a:r>
              <a:rPr b="1" dirty="0" err="1"/>
              <a:t>água</a:t>
            </a:r>
            <a:r>
              <a:rPr b="1" dirty="0"/>
              <a:t> de </a:t>
            </a:r>
            <a:r>
              <a:rPr b="1" dirty="0" err="1"/>
              <a:t>qualidade</a:t>
            </a:r>
            <a:r>
              <a:rPr b="1" dirty="0"/>
              <a:t> </a:t>
            </a:r>
            <a:r>
              <a:rPr b="1" dirty="0" err="1"/>
              <a:t>em</a:t>
            </a:r>
            <a:r>
              <a:rPr b="1" dirty="0"/>
              <a:t> </a:t>
            </a:r>
            <a:r>
              <a:rPr b="1" dirty="0" err="1"/>
              <a:t>quantidades</a:t>
            </a:r>
            <a:r>
              <a:rPr b="1" dirty="0"/>
              <a:t> </a:t>
            </a:r>
            <a:r>
              <a:rPr b="1" dirty="0" err="1"/>
              <a:t>adequadas</a:t>
            </a:r>
            <a:r>
              <a:rPr b="1" dirty="0"/>
              <a:t> para a </a:t>
            </a:r>
            <a:r>
              <a:rPr b="1" dirty="0" err="1"/>
              <a:t>manutenção</a:t>
            </a:r>
            <a:r>
              <a:rPr b="1" dirty="0"/>
              <a:t> dos </a:t>
            </a:r>
            <a:r>
              <a:rPr b="1" dirty="0" err="1"/>
              <a:t>meios</a:t>
            </a:r>
            <a:r>
              <a:rPr b="1" dirty="0"/>
              <a:t> de </a:t>
            </a:r>
            <a:r>
              <a:rPr b="1" dirty="0" err="1"/>
              <a:t>vida</a:t>
            </a:r>
            <a:r>
              <a:rPr b="1" dirty="0"/>
              <a:t>, do </a:t>
            </a:r>
            <a:r>
              <a:rPr b="1" dirty="0" err="1"/>
              <a:t>bem-estar</a:t>
            </a:r>
            <a:r>
              <a:rPr b="1" dirty="0"/>
              <a:t> </a:t>
            </a:r>
            <a:r>
              <a:rPr b="1" dirty="0" err="1"/>
              <a:t>humano</a:t>
            </a:r>
            <a:r>
              <a:rPr b="1" dirty="0"/>
              <a:t> e do </a:t>
            </a:r>
            <a:r>
              <a:rPr b="1" dirty="0" err="1"/>
              <a:t>desenvolvimento</a:t>
            </a:r>
            <a:r>
              <a:rPr b="1" dirty="0"/>
              <a:t> </a:t>
            </a:r>
            <a:r>
              <a:rPr b="1" dirty="0" err="1"/>
              <a:t>socioeconômico</a:t>
            </a:r>
            <a:r>
              <a:rPr b="1" dirty="0"/>
              <a:t>; </a:t>
            </a:r>
            <a:r>
              <a:rPr b="1" dirty="0" err="1"/>
              <a:t>garantir</a:t>
            </a:r>
            <a:r>
              <a:rPr b="1" dirty="0"/>
              <a:t> </a:t>
            </a:r>
            <a:r>
              <a:rPr b="1" dirty="0" err="1"/>
              <a:t>proteção</a:t>
            </a:r>
            <a:r>
              <a:rPr b="1" dirty="0"/>
              <a:t> contra a </a:t>
            </a:r>
            <a:r>
              <a:rPr b="1" dirty="0" err="1"/>
              <a:t>poluição</a:t>
            </a:r>
            <a:r>
              <a:rPr b="1" dirty="0"/>
              <a:t> </a:t>
            </a:r>
            <a:r>
              <a:rPr b="1" dirty="0" err="1"/>
              <a:t>hídrica</a:t>
            </a:r>
            <a:r>
              <a:rPr b="1" dirty="0"/>
              <a:t> e </a:t>
            </a:r>
            <a:r>
              <a:rPr b="1" dirty="0" err="1"/>
              <a:t>desastres</a:t>
            </a:r>
            <a:r>
              <a:rPr b="1" dirty="0"/>
              <a:t> </a:t>
            </a:r>
            <a:r>
              <a:rPr b="1" dirty="0" err="1"/>
              <a:t>relacionados</a:t>
            </a:r>
            <a:r>
              <a:rPr b="1" dirty="0"/>
              <a:t> à </a:t>
            </a:r>
            <a:r>
              <a:rPr b="1" dirty="0" err="1"/>
              <a:t>água</a:t>
            </a:r>
            <a:r>
              <a:rPr b="1" dirty="0"/>
              <a:t>; </a:t>
            </a:r>
            <a:r>
              <a:rPr b="1" dirty="0" err="1"/>
              <a:t>preservar</a:t>
            </a:r>
            <a:r>
              <a:rPr b="1" dirty="0"/>
              <a:t> </a:t>
            </a:r>
            <a:r>
              <a:rPr b="1" dirty="0" err="1"/>
              <a:t>os</a:t>
            </a:r>
            <a:r>
              <a:rPr b="1" dirty="0"/>
              <a:t> </a:t>
            </a:r>
            <a:r>
              <a:rPr b="1" dirty="0" err="1"/>
              <a:t>ecossistemas</a:t>
            </a:r>
            <a:r>
              <a:rPr b="1" dirty="0"/>
              <a:t> </a:t>
            </a:r>
            <a:r>
              <a:rPr b="1" dirty="0" err="1"/>
              <a:t>em</a:t>
            </a:r>
            <a:r>
              <a:rPr b="1" dirty="0"/>
              <a:t> um </a:t>
            </a:r>
            <a:r>
              <a:rPr b="1" dirty="0" err="1"/>
              <a:t>clima</a:t>
            </a:r>
            <a:r>
              <a:rPr b="1" dirty="0"/>
              <a:t> de </a:t>
            </a:r>
            <a:r>
              <a:rPr b="1" dirty="0" err="1"/>
              <a:t>paz</a:t>
            </a:r>
            <a:r>
              <a:rPr b="1" dirty="0"/>
              <a:t> e </a:t>
            </a:r>
            <a:r>
              <a:rPr b="1" dirty="0" err="1"/>
              <a:t>estabilidade</a:t>
            </a:r>
            <a:r>
              <a:rPr b="1" dirty="0"/>
              <a:t> </a:t>
            </a:r>
            <a:r>
              <a:rPr b="1" dirty="0" err="1"/>
              <a:t>política</a:t>
            </a:r>
            <a:r>
              <a:rPr b="1" dirty="0"/>
              <a:t>.</a:t>
            </a:r>
          </a:p>
        </p:txBody>
      </p:sp>
      <p:pic>
        <p:nvPicPr>
          <p:cNvPr id="147" name="image7.tif" descr="image7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2169" y="3640974"/>
            <a:ext cx="2672739" cy="237681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Missão GWP: Promover avanços na governança e na gestão dos recursos hídricos para um desenvolvimento sustentável e equitativo."/>
          <p:cNvSpPr txBox="1"/>
          <p:nvPr/>
        </p:nvSpPr>
        <p:spPr>
          <a:xfrm>
            <a:off x="881273" y="908720"/>
            <a:ext cx="10856091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just">
              <a:defRPr sz="3200" b="1">
                <a:solidFill>
                  <a:srgbClr val="2F5597"/>
                </a:solidFill>
              </a:defRPr>
            </a:pPr>
            <a:r>
              <a:rPr dirty="0" err="1"/>
              <a:t>Missão</a:t>
            </a:r>
            <a:r>
              <a:rPr dirty="0"/>
              <a:t> GWP: </a:t>
            </a:r>
            <a:r>
              <a:rPr b="0" dirty="0" err="1"/>
              <a:t>Promover</a:t>
            </a:r>
            <a:r>
              <a:rPr b="0" dirty="0"/>
              <a:t> </a:t>
            </a:r>
            <a:r>
              <a:rPr b="0" dirty="0" err="1"/>
              <a:t>avanços</a:t>
            </a:r>
            <a:r>
              <a:rPr b="0" dirty="0"/>
              <a:t> </a:t>
            </a:r>
            <a:r>
              <a:rPr b="0" dirty="0" err="1"/>
              <a:t>na</a:t>
            </a:r>
            <a:r>
              <a:rPr b="0" dirty="0"/>
              <a:t> </a:t>
            </a:r>
            <a:r>
              <a:rPr b="0" dirty="0" err="1"/>
              <a:t>governança</a:t>
            </a:r>
            <a:r>
              <a:rPr b="0" dirty="0"/>
              <a:t> e </a:t>
            </a:r>
            <a:r>
              <a:rPr b="0" dirty="0" err="1"/>
              <a:t>na</a:t>
            </a:r>
            <a:r>
              <a:rPr b="0" dirty="0"/>
              <a:t> </a:t>
            </a:r>
            <a:r>
              <a:rPr b="0" dirty="0" err="1"/>
              <a:t>gestão</a:t>
            </a:r>
            <a:r>
              <a:rPr b="0" dirty="0"/>
              <a:t> dos </a:t>
            </a:r>
            <a:r>
              <a:rPr b="0" dirty="0" err="1"/>
              <a:t>recursos</a:t>
            </a:r>
            <a:r>
              <a:rPr b="0" dirty="0"/>
              <a:t> </a:t>
            </a:r>
            <a:r>
              <a:rPr b="0" dirty="0" err="1"/>
              <a:t>hídricos</a:t>
            </a:r>
            <a:r>
              <a:rPr b="0" dirty="0"/>
              <a:t> para um </a:t>
            </a:r>
            <a:r>
              <a:rPr b="0" dirty="0" err="1"/>
              <a:t>desenvolvimento</a:t>
            </a:r>
            <a:r>
              <a:rPr b="0" dirty="0"/>
              <a:t> </a:t>
            </a:r>
            <a:r>
              <a:rPr b="0" dirty="0" err="1"/>
              <a:t>sustentável</a:t>
            </a:r>
            <a:r>
              <a:rPr b="0" dirty="0"/>
              <a:t> e </a:t>
            </a:r>
            <a:r>
              <a:rPr b="0" dirty="0" err="1"/>
              <a:t>equitativo</a:t>
            </a:r>
            <a:r>
              <a:rPr dirty="0"/>
              <a:t>.</a:t>
            </a:r>
          </a:p>
        </p:txBody>
      </p:sp>
      <p:sp>
        <p:nvSpPr>
          <p:cNvPr id="2" name="Seta para baixo 1"/>
          <p:cNvSpPr/>
          <p:nvPr/>
        </p:nvSpPr>
        <p:spPr>
          <a:xfrm>
            <a:off x="6600056" y="3233644"/>
            <a:ext cx="504056" cy="500006"/>
          </a:xfrm>
          <a:prstGeom prst="downArrow">
            <a:avLst/>
          </a:prstGeom>
          <a:solidFill>
            <a:srgbClr val="00B05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533897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aracterísticas de GWP…"/>
          <p:cNvSpPr txBox="1">
            <a:spLocks noGrp="1"/>
          </p:cNvSpPr>
          <p:nvPr>
            <p:ph type="subTitle" idx="1"/>
          </p:nvPr>
        </p:nvSpPr>
        <p:spPr>
          <a:xfrm>
            <a:off x="1524000" y="1575708"/>
            <a:ext cx="9144000" cy="4661807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2F5597"/>
                </a:solidFill>
              </a:defRPr>
            </a:pPr>
            <a:r>
              <a:rPr dirty="0" err="1"/>
              <a:t>Características</a:t>
            </a:r>
            <a:r>
              <a:rPr dirty="0"/>
              <a:t> d</a:t>
            </a:r>
            <a:r>
              <a:rPr lang="pt-BR" dirty="0"/>
              <a:t>a</a:t>
            </a:r>
            <a:r>
              <a:rPr dirty="0"/>
              <a:t> GWP</a:t>
            </a:r>
          </a:p>
          <a:p>
            <a:pPr>
              <a:defRPr b="1">
                <a:solidFill>
                  <a:srgbClr val="2F5597"/>
                </a:solidFill>
              </a:defRPr>
            </a:pPr>
            <a:endParaRPr dirty="0"/>
          </a:p>
          <a:p>
            <a:pPr marL="514350" indent="-514350" algn="l">
              <a:buSzPct val="100000"/>
              <a:buAutoNum type="arabicPeriod"/>
              <a:defRPr b="1">
                <a:solidFill>
                  <a:srgbClr val="2F5597"/>
                </a:solidFill>
              </a:defRPr>
            </a:pPr>
            <a:r>
              <a:rPr dirty="0"/>
              <a:t>Advocacy</a:t>
            </a:r>
            <a:endParaRPr lang="pt-BR" dirty="0"/>
          </a:p>
          <a:p>
            <a:pPr marL="514350" indent="-514350" algn="l">
              <a:buSzPct val="100000"/>
              <a:buAutoNum type="arabicPeriod"/>
              <a:defRPr b="1">
                <a:solidFill>
                  <a:srgbClr val="2F5597"/>
                </a:solidFill>
              </a:defRPr>
            </a:pPr>
            <a:r>
              <a:rPr lang="pt-BR" dirty="0"/>
              <a:t>Poder de mobilização</a:t>
            </a:r>
          </a:p>
          <a:p>
            <a:pPr marL="514350" indent="-514350" algn="l">
              <a:buSzPct val="100000"/>
              <a:buAutoNum type="arabicPeriod"/>
              <a:defRPr b="1">
                <a:solidFill>
                  <a:srgbClr val="2F5597"/>
                </a:solidFill>
              </a:defRPr>
            </a:pPr>
            <a:r>
              <a:rPr lang="pt-BR" dirty="0"/>
              <a:t>Experiência técnica e o intercâmbio de conhecimentos</a:t>
            </a:r>
          </a:p>
          <a:p>
            <a:pPr marL="514350" indent="-514350" algn="l">
              <a:buSzPct val="100000"/>
              <a:buAutoNum type="arabicPeriod"/>
              <a:defRPr b="1">
                <a:solidFill>
                  <a:srgbClr val="2F5597"/>
                </a:solidFill>
              </a:defRPr>
            </a:pPr>
            <a:r>
              <a:rPr lang="pt-BR" dirty="0"/>
              <a:t>Desenvolvimento de capacidades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57697717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vernança"/>
          <p:cNvSpPr txBox="1"/>
          <p:nvPr/>
        </p:nvSpPr>
        <p:spPr>
          <a:xfrm>
            <a:off x="985958" y="666356"/>
            <a:ext cx="10515601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just">
              <a:defRPr sz="3000" b="1">
                <a:solidFill>
                  <a:srgbClr val="2F5597"/>
                </a:solidFill>
              </a:defRPr>
            </a:lvl1pPr>
          </a:lstStyle>
          <a:p>
            <a:r>
              <a:t>Governança</a:t>
            </a:r>
          </a:p>
        </p:txBody>
      </p:sp>
      <p:grpSp>
        <p:nvGrpSpPr>
          <p:cNvPr id="172" name="Groupe"/>
          <p:cNvGrpSpPr/>
          <p:nvPr/>
        </p:nvGrpSpPr>
        <p:grpSpPr>
          <a:xfrm>
            <a:off x="1383566" y="2761341"/>
            <a:ext cx="2116410" cy="734600"/>
            <a:chOff x="0" y="40371"/>
            <a:chExt cx="1587306" cy="734598"/>
          </a:xfrm>
        </p:grpSpPr>
        <p:sp>
          <p:nvSpPr>
            <p:cNvPr id="170" name="Rectangle"/>
            <p:cNvSpPr/>
            <p:nvPr/>
          </p:nvSpPr>
          <p:spPr>
            <a:xfrm>
              <a:off x="0" y="40371"/>
              <a:ext cx="1587306" cy="734598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1" name="Meeting of the Sponsoring Partners"/>
            <p:cNvSpPr txBox="1"/>
            <p:nvPr/>
          </p:nvSpPr>
          <p:spPr>
            <a:xfrm>
              <a:off x="0" y="115284"/>
              <a:ext cx="1587306" cy="584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</a:defRPr>
              </a:lvl1pPr>
            </a:lstStyle>
            <a:p>
              <a:r>
                <a:t>Meeting of the Sponsoring Partners</a:t>
              </a:r>
            </a:p>
          </p:txBody>
        </p:sp>
      </p:grpSp>
      <p:grpSp>
        <p:nvGrpSpPr>
          <p:cNvPr id="185" name="Groupe"/>
          <p:cNvGrpSpPr/>
          <p:nvPr/>
        </p:nvGrpSpPr>
        <p:grpSpPr>
          <a:xfrm>
            <a:off x="1479153" y="3800429"/>
            <a:ext cx="2030941" cy="830995"/>
            <a:chOff x="0" y="-7827"/>
            <a:chExt cx="1523205" cy="830993"/>
          </a:xfrm>
        </p:grpSpPr>
        <p:sp>
          <p:nvSpPr>
            <p:cNvPr id="183" name="Rectangle"/>
            <p:cNvSpPr/>
            <p:nvPr/>
          </p:nvSpPr>
          <p:spPr>
            <a:xfrm>
              <a:off x="0" y="40371"/>
              <a:ext cx="1523205" cy="734598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4" name="Nomination…"/>
            <p:cNvSpPr txBox="1"/>
            <p:nvPr/>
          </p:nvSpPr>
          <p:spPr>
            <a:xfrm>
              <a:off x="0" y="-7827"/>
              <a:ext cx="1523205" cy="830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1600">
                  <a:solidFill>
                    <a:srgbClr val="FFFFFF"/>
                  </a:solidFill>
                </a:defRPr>
              </a:pPr>
              <a:r>
                <a:t>Nomination</a:t>
              </a:r>
            </a:p>
            <a:p>
              <a:pPr algn="ctr">
                <a:defRPr sz="1600">
                  <a:solidFill>
                    <a:srgbClr val="FFFFFF"/>
                  </a:solidFill>
                </a:defRPr>
              </a:pPr>
              <a:r>
                <a:t>Committee</a:t>
              </a:r>
            </a:p>
            <a:p>
              <a:pPr algn="ctr">
                <a:defRPr sz="1600">
                  <a:solidFill>
                    <a:srgbClr val="FFFFFF"/>
                  </a:solidFill>
                </a:defRPr>
              </a:pPr>
              <a:r>
                <a:t>(5 membros)</a:t>
              </a:r>
            </a:p>
          </p:txBody>
        </p:sp>
      </p:grpSp>
      <p:grpSp>
        <p:nvGrpSpPr>
          <p:cNvPr id="189" name="Groupe"/>
          <p:cNvGrpSpPr/>
          <p:nvPr/>
        </p:nvGrpSpPr>
        <p:grpSpPr>
          <a:xfrm>
            <a:off x="4438592" y="4920133"/>
            <a:ext cx="2030942" cy="1221617"/>
            <a:chOff x="0" y="38162"/>
            <a:chExt cx="1523205" cy="1221615"/>
          </a:xfrm>
        </p:grpSpPr>
        <p:sp>
          <p:nvSpPr>
            <p:cNvPr id="187" name="Rectangle"/>
            <p:cNvSpPr/>
            <p:nvPr/>
          </p:nvSpPr>
          <p:spPr>
            <a:xfrm>
              <a:off x="0" y="38162"/>
              <a:ext cx="1523205" cy="1221615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8" name="Executive Secretary and Global Secretariat (Estocolmo)"/>
            <p:cNvSpPr txBox="1"/>
            <p:nvPr/>
          </p:nvSpPr>
          <p:spPr>
            <a:xfrm>
              <a:off x="0" y="233473"/>
              <a:ext cx="1523205" cy="8309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</a:defRPr>
              </a:lvl1pPr>
            </a:lstStyle>
            <a:p>
              <a:r>
                <a:t>Executive Secretary and Global Secretariat (Estocolmo)</a:t>
              </a:r>
            </a:p>
          </p:txBody>
        </p:sp>
      </p:grpSp>
      <p:grpSp>
        <p:nvGrpSpPr>
          <p:cNvPr id="197" name="Groupe"/>
          <p:cNvGrpSpPr/>
          <p:nvPr/>
        </p:nvGrpSpPr>
        <p:grpSpPr>
          <a:xfrm>
            <a:off x="1444284" y="4752509"/>
            <a:ext cx="2030942" cy="734600"/>
            <a:chOff x="0" y="40371"/>
            <a:chExt cx="1523205" cy="734598"/>
          </a:xfrm>
        </p:grpSpPr>
        <p:sp>
          <p:nvSpPr>
            <p:cNvPr id="195" name="Rectangle"/>
            <p:cNvSpPr/>
            <p:nvPr/>
          </p:nvSpPr>
          <p:spPr>
            <a:xfrm>
              <a:off x="0" y="40371"/>
              <a:ext cx="1523205" cy="734598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6" name="Technical Committee…"/>
            <p:cNvSpPr txBox="1"/>
            <p:nvPr/>
          </p:nvSpPr>
          <p:spPr>
            <a:xfrm>
              <a:off x="0" y="115284"/>
              <a:ext cx="1523205" cy="584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1600">
                  <a:solidFill>
                    <a:srgbClr val="FFFFFF"/>
                  </a:solidFill>
                </a:defRPr>
              </a:pPr>
              <a:r>
                <a:t>Technical Committee </a:t>
              </a:r>
            </a:p>
            <a:p>
              <a:pPr algn="ctr">
                <a:defRPr sz="1600">
                  <a:solidFill>
                    <a:srgbClr val="FFFFFF"/>
                  </a:solidFill>
                </a:defRPr>
              </a:pPr>
              <a:r>
                <a:t>(13 membros)</a:t>
              </a: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3420313" y="1040571"/>
            <a:ext cx="7824960" cy="4852790"/>
            <a:chOff x="2727903" y="1536918"/>
            <a:chExt cx="7824960" cy="4852790"/>
          </a:xfrm>
        </p:grpSpPr>
        <p:grpSp>
          <p:nvGrpSpPr>
            <p:cNvPr id="166" name="Groupe"/>
            <p:cNvGrpSpPr/>
            <p:nvPr/>
          </p:nvGrpSpPr>
          <p:grpSpPr>
            <a:xfrm>
              <a:off x="3343594" y="1536918"/>
              <a:ext cx="2766400" cy="1257876"/>
              <a:chOff x="0" y="0"/>
              <a:chExt cx="2074798" cy="1257874"/>
            </a:xfrm>
          </p:grpSpPr>
          <p:sp>
            <p:nvSpPr>
              <p:cNvPr id="164" name="Ovale"/>
              <p:cNvSpPr/>
              <p:nvPr/>
            </p:nvSpPr>
            <p:spPr>
              <a:xfrm>
                <a:off x="0" y="0"/>
                <a:ext cx="2074798" cy="1257874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42719B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5" name="Rede…"/>
              <p:cNvSpPr txBox="1"/>
              <p:nvPr/>
            </p:nvSpPr>
            <p:spPr>
              <a:xfrm>
                <a:off x="303846" y="151885"/>
                <a:ext cx="1467106" cy="9541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/>
              <a:p>
                <a:pPr algn="ctr">
                  <a:defRPr sz="2800">
                    <a:solidFill>
                      <a:srgbClr val="FFFFFF"/>
                    </a:solidFill>
                  </a:defRPr>
                </a:pPr>
                <a:r>
                  <a:rPr dirty="0" err="1"/>
                  <a:t>Rede</a:t>
                </a:r>
                <a:endParaRPr dirty="0"/>
              </a:p>
              <a:p>
                <a:pPr algn="ctr">
                  <a:defRPr sz="2800">
                    <a:solidFill>
                      <a:srgbClr val="FFFFFF"/>
                    </a:solidFill>
                  </a:defRPr>
                </a:pPr>
                <a:r>
                  <a:rPr dirty="0"/>
                  <a:t>GWP</a:t>
                </a:r>
              </a:p>
            </p:txBody>
          </p:sp>
        </p:grpSp>
        <p:grpSp>
          <p:nvGrpSpPr>
            <p:cNvPr id="169" name="Groupe"/>
            <p:cNvGrpSpPr/>
            <p:nvPr/>
          </p:nvGrpSpPr>
          <p:grpSpPr>
            <a:xfrm>
              <a:off x="3737559" y="3257686"/>
              <a:ext cx="2030942" cy="734600"/>
              <a:chOff x="0" y="-1"/>
              <a:chExt cx="1523205" cy="734599"/>
            </a:xfrm>
          </p:grpSpPr>
          <p:sp>
            <p:nvSpPr>
              <p:cNvPr id="167" name="Rectangle"/>
              <p:cNvSpPr/>
              <p:nvPr/>
            </p:nvSpPr>
            <p:spPr>
              <a:xfrm>
                <a:off x="0" y="-1"/>
                <a:ext cx="1523205" cy="734599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42719B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8" name="The Chair"/>
              <p:cNvSpPr txBox="1"/>
              <p:nvPr/>
            </p:nvSpPr>
            <p:spPr>
              <a:xfrm>
                <a:off x="0" y="182634"/>
                <a:ext cx="1523205" cy="369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t>The Chair</a:t>
                </a:r>
              </a:p>
            </p:txBody>
          </p:sp>
        </p:grpSp>
        <p:sp>
          <p:nvSpPr>
            <p:cNvPr id="201" name="Ligne de connexion"/>
            <p:cNvSpPr/>
            <p:nvPr/>
          </p:nvSpPr>
          <p:spPr>
            <a:xfrm>
              <a:off x="2816288" y="3624987"/>
              <a:ext cx="91280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ln w="6350">
              <a:solidFill>
                <a:schemeClr val="accent1"/>
              </a:solidFill>
              <a:miter/>
              <a:tailEnd type="triangle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2" name="Ligne de connexion"/>
            <p:cNvSpPr/>
            <p:nvPr/>
          </p:nvSpPr>
          <p:spPr>
            <a:xfrm>
              <a:off x="4738212" y="2800944"/>
              <a:ext cx="8099" cy="450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ln w="6350">
              <a:solidFill>
                <a:schemeClr val="accent1"/>
              </a:solidFill>
              <a:miter/>
            </a:ln>
          </p:spPr>
          <p:txBody>
            <a:bodyPr/>
            <a:lstStyle/>
            <a:p>
              <a:endParaRPr/>
            </a:p>
          </p:txBody>
        </p:sp>
        <p:grpSp>
          <p:nvGrpSpPr>
            <p:cNvPr id="177" name="Groupe"/>
            <p:cNvGrpSpPr/>
            <p:nvPr/>
          </p:nvGrpSpPr>
          <p:grpSpPr>
            <a:xfrm>
              <a:off x="3430557" y="4349521"/>
              <a:ext cx="2679436" cy="734600"/>
              <a:chOff x="0" y="40371"/>
              <a:chExt cx="2009576" cy="734598"/>
            </a:xfrm>
          </p:grpSpPr>
          <p:sp>
            <p:nvSpPr>
              <p:cNvPr id="175" name="Rectangle"/>
              <p:cNvSpPr/>
              <p:nvPr/>
            </p:nvSpPr>
            <p:spPr>
              <a:xfrm>
                <a:off x="0" y="40371"/>
                <a:ext cx="2009576" cy="73459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42719B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76" name="Steering Committee…"/>
              <p:cNvSpPr txBox="1"/>
              <p:nvPr/>
            </p:nvSpPr>
            <p:spPr>
              <a:xfrm>
                <a:off x="0" y="115284"/>
                <a:ext cx="2009576" cy="5847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/>
              <a:p>
                <a:pPr algn="ctr">
                  <a:defRPr sz="1600">
                    <a:solidFill>
                      <a:srgbClr val="FFFFFF"/>
                    </a:solidFill>
                  </a:defRPr>
                </a:pPr>
                <a:r>
                  <a:t>Steering Committee</a:t>
                </a:r>
              </a:p>
              <a:p>
                <a:pPr algn="ctr">
                  <a:defRPr sz="1600">
                    <a:solidFill>
                      <a:srgbClr val="FFFFFF"/>
                    </a:solidFill>
                  </a:defRPr>
                </a:pPr>
                <a:r>
                  <a:t>(13 membros eleitos)</a:t>
                </a:r>
              </a:p>
            </p:txBody>
          </p:sp>
        </p:grpSp>
        <p:sp>
          <p:nvSpPr>
            <p:cNvPr id="203" name="Ligne de connexion"/>
            <p:cNvSpPr/>
            <p:nvPr/>
          </p:nvSpPr>
          <p:spPr>
            <a:xfrm>
              <a:off x="4758932" y="3998654"/>
              <a:ext cx="4905" cy="310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ln w="6350">
              <a:solidFill>
                <a:schemeClr val="accent1"/>
              </a:solidFill>
              <a:miter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79" name="Figure"/>
            <p:cNvSpPr/>
            <p:nvPr/>
          </p:nvSpPr>
          <p:spPr>
            <a:xfrm>
              <a:off x="5826211" y="3322034"/>
              <a:ext cx="537783" cy="406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19200"/>
                  </a:lnTo>
                  <a:moveTo>
                    <a:pt x="21600" y="3600"/>
                  </a:moveTo>
                  <a:lnTo>
                    <a:pt x="21584" y="21055"/>
                  </a:lnTo>
                  <a:lnTo>
                    <a:pt x="0" y="21600"/>
                  </a:lnTo>
                </a:path>
              </a:pathLst>
            </a:custGeom>
            <a:ln w="12700">
              <a:solidFill>
                <a:srgbClr val="42719B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0" name="Head and Spokesperson…"/>
            <p:cNvSpPr txBox="1"/>
            <p:nvPr/>
          </p:nvSpPr>
          <p:spPr>
            <a:xfrm>
              <a:off x="6444012" y="3278285"/>
              <a:ext cx="2907204" cy="52322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>
              <a:spAutoFit/>
            </a:bodyPr>
            <a:lstStyle/>
            <a:p>
              <a:pPr>
                <a:defRPr sz="1400"/>
              </a:pPr>
              <a:r>
                <a:rPr dirty="0"/>
                <a:t>Head and Spokesperson</a:t>
              </a:r>
            </a:p>
            <a:p>
              <a:pPr>
                <a:defRPr sz="1400"/>
              </a:pPr>
              <a:r>
                <a:rPr dirty="0" err="1"/>
                <a:t>Representa</a:t>
              </a:r>
              <a:r>
                <a:rPr dirty="0"/>
                <a:t> a GWP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todos</a:t>
              </a:r>
              <a:r>
                <a:rPr dirty="0"/>
                <a:t> </a:t>
              </a:r>
              <a:r>
                <a:rPr dirty="0" err="1"/>
                <a:t>os</a:t>
              </a:r>
              <a:r>
                <a:rPr dirty="0"/>
                <a:t> </a:t>
              </a:r>
              <a:r>
                <a:rPr dirty="0" err="1"/>
                <a:t>foruns</a:t>
              </a:r>
              <a:endParaRPr dirty="0"/>
            </a:p>
          </p:txBody>
        </p:sp>
        <p:sp>
          <p:nvSpPr>
            <p:cNvPr id="181" name="Figure"/>
            <p:cNvSpPr/>
            <p:nvPr/>
          </p:nvSpPr>
          <p:spPr>
            <a:xfrm>
              <a:off x="6109323" y="4132632"/>
              <a:ext cx="537783" cy="64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966"/>
                  </a:moveTo>
                  <a:lnTo>
                    <a:pt x="21600" y="20085"/>
                  </a:lnTo>
                  <a:moveTo>
                    <a:pt x="21600" y="0"/>
                  </a:moveTo>
                  <a:lnTo>
                    <a:pt x="21584" y="21256"/>
                  </a:lnTo>
                  <a:lnTo>
                    <a:pt x="0" y="21600"/>
                  </a:lnTo>
                </a:path>
              </a:pathLst>
            </a:custGeom>
            <a:ln w="12700">
              <a:solidFill>
                <a:srgbClr val="42719B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2" name="O corpo executivo da organização…"/>
            <p:cNvSpPr txBox="1"/>
            <p:nvPr/>
          </p:nvSpPr>
          <p:spPr>
            <a:xfrm>
              <a:off x="6764007" y="3997960"/>
              <a:ext cx="3788856" cy="89255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>
              <a:spAutoFit/>
            </a:bodyPr>
            <a:lstStyle/>
            <a:p>
              <a:pPr>
                <a:defRPr sz="1300"/>
              </a:pPr>
              <a:r>
                <a:t>O corpo executivo da organização</a:t>
              </a:r>
            </a:p>
            <a:p>
              <a:pPr>
                <a:defRPr sz="1300"/>
              </a:pPr>
              <a:r>
                <a:t>Desenvolve, dirige e organiza o trabalho do GWP</a:t>
              </a:r>
            </a:p>
            <a:p>
              <a:pPr>
                <a:defRPr sz="1300"/>
              </a:pPr>
              <a:r>
                <a:t>Observadores Permanentes (World Bank, ONU, WWC)</a:t>
              </a:r>
            </a:p>
            <a:p>
              <a:pPr>
                <a:defRPr sz="1300"/>
              </a:pPr>
              <a:r>
                <a:t>5 membros ex-ofício</a:t>
              </a:r>
            </a:p>
          </p:txBody>
        </p:sp>
        <p:sp>
          <p:nvSpPr>
            <p:cNvPr id="204" name="Ligne de connexion"/>
            <p:cNvSpPr/>
            <p:nvPr/>
          </p:nvSpPr>
          <p:spPr>
            <a:xfrm>
              <a:off x="2826151" y="4713840"/>
              <a:ext cx="595941" cy="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chemeClr val="accent1"/>
              </a:solidFill>
              <a:miter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5" name="Ligne de connexion"/>
            <p:cNvSpPr/>
            <p:nvPr/>
          </p:nvSpPr>
          <p:spPr>
            <a:xfrm>
              <a:off x="4765922" y="5124330"/>
              <a:ext cx="1673" cy="253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</a:path>
              </a:pathLst>
            </a:custGeom>
            <a:ln w="6350">
              <a:solidFill>
                <a:schemeClr val="accent1"/>
              </a:solidFill>
              <a:miter/>
            </a:ln>
          </p:spPr>
          <p:txBody>
            <a:bodyPr/>
            <a:lstStyle/>
            <a:p>
              <a:endParaRPr/>
            </a:p>
          </p:txBody>
        </p:sp>
        <p:grpSp>
          <p:nvGrpSpPr>
            <p:cNvPr id="193" name="Groupe"/>
            <p:cNvGrpSpPr/>
            <p:nvPr/>
          </p:nvGrpSpPr>
          <p:grpSpPr>
            <a:xfrm>
              <a:off x="6926652" y="4991522"/>
              <a:ext cx="2030942" cy="734600"/>
              <a:chOff x="0" y="40371"/>
              <a:chExt cx="1523205" cy="734598"/>
            </a:xfrm>
          </p:grpSpPr>
          <p:sp>
            <p:nvSpPr>
              <p:cNvPr id="191" name="Rectangle"/>
              <p:cNvSpPr/>
              <p:nvPr/>
            </p:nvSpPr>
            <p:spPr>
              <a:xfrm>
                <a:off x="0" y="40371"/>
                <a:ext cx="1523205" cy="73459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42719B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92" name="The Network Meeting (Anual)"/>
              <p:cNvSpPr txBox="1"/>
              <p:nvPr/>
            </p:nvSpPr>
            <p:spPr>
              <a:xfrm>
                <a:off x="0" y="115284"/>
                <a:ext cx="1523205" cy="5847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00">
                    <a:solidFill>
                      <a:srgbClr val="FFFFFF"/>
                    </a:solidFill>
                  </a:defRPr>
                </a:lvl1pPr>
              </a:lstStyle>
              <a:p>
                <a:r>
                  <a:t>The Network Meeting (Anual)</a:t>
                </a:r>
              </a:p>
            </p:txBody>
          </p:sp>
        </p:grpSp>
        <p:sp>
          <p:nvSpPr>
            <p:cNvPr id="194" name="Ligne"/>
            <p:cNvSpPr/>
            <p:nvPr/>
          </p:nvSpPr>
          <p:spPr>
            <a:xfrm>
              <a:off x="4765021" y="5358821"/>
              <a:ext cx="2190871" cy="1"/>
            </a:xfrm>
            <a:prstGeom prst="line">
              <a:avLst/>
            </a:prstGeom>
            <a:ln w="6350">
              <a:solidFill>
                <a:schemeClr val="accent1"/>
              </a:solidFill>
              <a:miter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198" name="Ligne"/>
            <p:cNvSpPr/>
            <p:nvPr/>
          </p:nvSpPr>
          <p:spPr>
            <a:xfrm flipH="1">
              <a:off x="2727903" y="5260462"/>
              <a:ext cx="1996071" cy="1"/>
            </a:xfrm>
            <a:prstGeom prst="line">
              <a:avLst/>
            </a:prstGeom>
            <a:ln w="6350">
              <a:solidFill>
                <a:schemeClr val="accent1"/>
              </a:solidFill>
              <a:prstDash val="dash"/>
              <a:miter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199" name="Figure"/>
            <p:cNvSpPr/>
            <p:nvPr/>
          </p:nvSpPr>
          <p:spPr>
            <a:xfrm>
              <a:off x="5761235" y="5983246"/>
              <a:ext cx="537783" cy="406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19200"/>
                  </a:lnTo>
                  <a:moveTo>
                    <a:pt x="21600" y="3600"/>
                  </a:moveTo>
                  <a:lnTo>
                    <a:pt x="21584" y="21055"/>
                  </a:lnTo>
                  <a:lnTo>
                    <a:pt x="0" y="21600"/>
                  </a:lnTo>
                </a:path>
              </a:pathLst>
            </a:custGeom>
            <a:ln w="12700">
              <a:solidFill>
                <a:srgbClr val="42719B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00" name="Responsável pelas finanças, comunicações, planejamento…"/>
          <p:cNvSpPr txBox="1"/>
          <p:nvPr/>
        </p:nvSpPr>
        <p:spPr>
          <a:xfrm>
            <a:off x="7031959" y="5456227"/>
            <a:ext cx="4337083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/>
            </a:pPr>
            <a:r>
              <a:rPr dirty="0" err="1"/>
              <a:t>Responsável</a:t>
            </a:r>
            <a:r>
              <a:rPr dirty="0"/>
              <a:t> </a:t>
            </a:r>
            <a:r>
              <a:rPr dirty="0" err="1"/>
              <a:t>pelas</a:t>
            </a:r>
            <a:r>
              <a:rPr dirty="0"/>
              <a:t> </a:t>
            </a:r>
            <a:r>
              <a:rPr dirty="0" err="1"/>
              <a:t>finanças</a:t>
            </a:r>
            <a:r>
              <a:rPr dirty="0"/>
              <a:t>, </a:t>
            </a:r>
            <a:r>
              <a:rPr dirty="0" err="1"/>
              <a:t>comunicações</a:t>
            </a:r>
            <a:r>
              <a:rPr dirty="0"/>
              <a:t>, </a:t>
            </a:r>
            <a:r>
              <a:rPr dirty="0" err="1"/>
              <a:t>planejamento</a:t>
            </a:r>
            <a:r>
              <a:rPr dirty="0"/>
              <a:t> </a:t>
            </a:r>
          </a:p>
          <a:p>
            <a:pPr>
              <a:defRPr sz="1400"/>
            </a:pPr>
            <a:r>
              <a:rPr dirty="0"/>
              <a:t>e </a:t>
            </a:r>
            <a:r>
              <a:rPr dirty="0" err="1"/>
              <a:t>gestão</a:t>
            </a:r>
            <a:r>
              <a:rPr dirty="0"/>
              <a:t> </a:t>
            </a:r>
            <a:r>
              <a:rPr dirty="0" err="1"/>
              <a:t>operacional</a:t>
            </a:r>
            <a:r>
              <a:rPr dirty="0"/>
              <a:t> dos </a:t>
            </a:r>
            <a:r>
              <a:rPr dirty="0" err="1"/>
              <a:t>programas</a:t>
            </a:r>
            <a:r>
              <a:rPr dirty="0"/>
              <a:t> e da </a:t>
            </a:r>
            <a:r>
              <a:rPr dirty="0" err="1"/>
              <a:t>administração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304513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Membros GWP"/>
          <p:cNvSpPr txBox="1"/>
          <p:nvPr/>
        </p:nvSpPr>
        <p:spPr>
          <a:xfrm>
            <a:off x="1199457" y="692696"/>
            <a:ext cx="7315201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just">
              <a:defRPr sz="2800" b="1">
                <a:solidFill>
                  <a:srgbClr val="2F5597"/>
                </a:solidFill>
              </a:defRPr>
            </a:lvl1pPr>
          </a:lstStyle>
          <a:p>
            <a:r>
              <a:rPr dirty="0" err="1"/>
              <a:t>Membros</a:t>
            </a:r>
            <a:r>
              <a:rPr dirty="0"/>
              <a:t> GWP</a:t>
            </a:r>
          </a:p>
        </p:txBody>
      </p:sp>
      <p:sp>
        <p:nvSpPr>
          <p:cNvPr id="216" name="Qualquer instituição, exceto pessoa física, pode tornar-se membro da rede GWP – governos locais, estaduais, regionais e nacionais, instituições governametais, organizações intergovernamentais, ONGs nacionais e internacionais, instituições acadêmicas e de"/>
          <p:cNvSpPr txBox="1"/>
          <p:nvPr/>
        </p:nvSpPr>
        <p:spPr>
          <a:xfrm>
            <a:off x="1190689" y="1493442"/>
            <a:ext cx="9865096" cy="397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just">
              <a:defRPr sz="2800">
                <a:solidFill>
                  <a:srgbClr val="2F5597"/>
                </a:solidFill>
              </a:defRPr>
            </a:pPr>
            <a:r>
              <a:rPr dirty="0" err="1"/>
              <a:t>Qualquer</a:t>
            </a:r>
            <a:r>
              <a:rPr dirty="0"/>
              <a:t> </a:t>
            </a:r>
            <a:r>
              <a:rPr dirty="0" err="1"/>
              <a:t>instituição</a:t>
            </a:r>
            <a:r>
              <a:rPr dirty="0"/>
              <a:t>, </a:t>
            </a:r>
            <a:r>
              <a:rPr dirty="0" err="1"/>
              <a:t>exceto</a:t>
            </a:r>
            <a:r>
              <a:rPr dirty="0"/>
              <a:t> </a:t>
            </a:r>
            <a:r>
              <a:rPr dirty="0" err="1"/>
              <a:t>pessoa</a:t>
            </a:r>
            <a:r>
              <a:rPr dirty="0"/>
              <a:t> </a:t>
            </a:r>
            <a:r>
              <a:rPr dirty="0" err="1"/>
              <a:t>física</a:t>
            </a:r>
            <a:r>
              <a:rPr dirty="0"/>
              <a:t>, </a:t>
            </a:r>
            <a:r>
              <a:rPr dirty="0" err="1"/>
              <a:t>pode</a:t>
            </a:r>
            <a:r>
              <a:rPr dirty="0"/>
              <a:t> </a:t>
            </a:r>
            <a:r>
              <a:rPr dirty="0" err="1"/>
              <a:t>tornar</a:t>
            </a:r>
            <a:r>
              <a:rPr dirty="0"/>
              <a:t>-se </a:t>
            </a:r>
            <a:r>
              <a:rPr dirty="0" err="1"/>
              <a:t>membro</a:t>
            </a:r>
            <a:r>
              <a:rPr dirty="0"/>
              <a:t> da </a:t>
            </a:r>
            <a:r>
              <a:rPr dirty="0" err="1"/>
              <a:t>rede</a:t>
            </a:r>
            <a:r>
              <a:rPr dirty="0"/>
              <a:t> GWP – </a:t>
            </a:r>
            <a:r>
              <a:rPr dirty="0" err="1"/>
              <a:t>governos</a:t>
            </a:r>
            <a:r>
              <a:rPr dirty="0"/>
              <a:t> </a:t>
            </a:r>
            <a:r>
              <a:rPr dirty="0" err="1"/>
              <a:t>locais</a:t>
            </a:r>
            <a:r>
              <a:rPr dirty="0"/>
              <a:t>, </a:t>
            </a:r>
            <a:r>
              <a:rPr dirty="0" err="1"/>
              <a:t>estaduais</a:t>
            </a:r>
            <a:r>
              <a:rPr dirty="0"/>
              <a:t>, </a:t>
            </a:r>
            <a:r>
              <a:rPr dirty="0" err="1"/>
              <a:t>regionais</a:t>
            </a:r>
            <a:r>
              <a:rPr dirty="0"/>
              <a:t> e </a:t>
            </a:r>
            <a:r>
              <a:rPr dirty="0" err="1"/>
              <a:t>nacionais</a:t>
            </a:r>
            <a:r>
              <a:rPr dirty="0"/>
              <a:t>, </a:t>
            </a:r>
            <a:r>
              <a:rPr dirty="0" err="1"/>
              <a:t>instituições</a:t>
            </a:r>
            <a:r>
              <a:rPr dirty="0"/>
              <a:t> </a:t>
            </a:r>
            <a:r>
              <a:rPr dirty="0" err="1"/>
              <a:t>governametais</a:t>
            </a:r>
            <a:r>
              <a:rPr dirty="0"/>
              <a:t>, </a:t>
            </a:r>
            <a:r>
              <a:rPr dirty="0" err="1"/>
              <a:t>organizações</a:t>
            </a:r>
            <a:r>
              <a:rPr dirty="0"/>
              <a:t> </a:t>
            </a:r>
            <a:r>
              <a:rPr dirty="0" err="1"/>
              <a:t>intergovernamentais</a:t>
            </a:r>
            <a:r>
              <a:rPr dirty="0"/>
              <a:t>, ONGs </a:t>
            </a:r>
            <a:r>
              <a:rPr dirty="0" err="1"/>
              <a:t>nacionais</a:t>
            </a:r>
            <a:r>
              <a:rPr dirty="0"/>
              <a:t> e </a:t>
            </a:r>
            <a:r>
              <a:rPr dirty="0" err="1"/>
              <a:t>internacionais</a:t>
            </a:r>
            <a:r>
              <a:rPr dirty="0"/>
              <a:t>, </a:t>
            </a:r>
            <a:r>
              <a:rPr dirty="0" err="1"/>
              <a:t>instituições</a:t>
            </a:r>
            <a:r>
              <a:rPr dirty="0"/>
              <a:t> </a:t>
            </a:r>
            <a:r>
              <a:rPr dirty="0" err="1"/>
              <a:t>acadêmicas</a:t>
            </a:r>
            <a:r>
              <a:rPr dirty="0"/>
              <a:t> e de </a:t>
            </a:r>
            <a:r>
              <a:rPr dirty="0" err="1"/>
              <a:t>pesquisa</a:t>
            </a:r>
            <a:r>
              <a:rPr dirty="0"/>
              <a:t>, e </a:t>
            </a:r>
            <a:r>
              <a:rPr dirty="0" err="1"/>
              <a:t>empresas</a:t>
            </a:r>
            <a:r>
              <a:rPr dirty="0"/>
              <a:t>.</a:t>
            </a:r>
          </a:p>
          <a:p>
            <a:pPr algn="just">
              <a:defRPr sz="2800">
                <a:solidFill>
                  <a:srgbClr val="2F5597"/>
                </a:solidFill>
              </a:defRPr>
            </a:pPr>
            <a:endParaRPr dirty="0"/>
          </a:p>
          <a:p>
            <a:pPr algn="just">
              <a:defRPr sz="2800">
                <a:solidFill>
                  <a:srgbClr val="2F5597"/>
                </a:solidFill>
              </a:defRPr>
            </a:pPr>
            <a:r>
              <a:rPr dirty="0" err="1"/>
              <a:t>Condições</a:t>
            </a:r>
            <a:r>
              <a:rPr dirty="0"/>
              <a:t> de </a:t>
            </a:r>
            <a:r>
              <a:rPr dirty="0" err="1"/>
              <a:t>acreditação</a:t>
            </a:r>
            <a:r>
              <a:rPr dirty="0"/>
              <a:t>.</a:t>
            </a:r>
          </a:p>
          <a:p>
            <a:pPr algn="just">
              <a:defRPr sz="2800">
                <a:solidFill>
                  <a:srgbClr val="2F5597"/>
                </a:solidFill>
              </a:defRPr>
            </a:pPr>
            <a:endParaRPr dirty="0"/>
          </a:p>
          <a:p>
            <a:pPr algn="just">
              <a:defRPr sz="2800">
                <a:solidFill>
                  <a:srgbClr val="2F5597"/>
                </a:solidFill>
              </a:defRPr>
            </a:pPr>
            <a:r>
              <a:rPr dirty="0" err="1"/>
              <a:t>Adesão</a:t>
            </a:r>
            <a:r>
              <a:rPr dirty="0"/>
              <a:t> </a:t>
            </a:r>
            <a:r>
              <a:rPr dirty="0" err="1"/>
              <a:t>gratuita</a:t>
            </a:r>
            <a:r>
              <a:rPr dirty="0"/>
              <a:t>. </a:t>
            </a:r>
          </a:p>
        </p:txBody>
      </p:sp>
      <p:pic>
        <p:nvPicPr>
          <p:cNvPr id="217" name="image9.tif" descr="image9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002" y="3789040"/>
            <a:ext cx="4911395" cy="25599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9246617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19"/>
          <p:cNvSpPr txBox="1">
            <a:spLocks noGrp="1"/>
          </p:cNvSpPr>
          <p:nvPr>
            <p:ph type="title"/>
          </p:nvPr>
        </p:nvSpPr>
        <p:spPr>
          <a:xfrm>
            <a:off x="2082796" y="836712"/>
            <a:ext cx="8507999" cy="1152128"/>
          </a:xfrm>
          <a:prstGeom prst="rect">
            <a:avLst/>
          </a:prstGeom>
        </p:spPr>
        <p:txBody>
          <a:bodyPr anchor="ctr"/>
          <a:lstStyle/>
          <a:p>
            <a:pPr defTabSz="804672">
              <a:defRPr sz="2400" b="1" i="1">
                <a:solidFill>
                  <a:srgbClr val="2F5597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dirty="0"/>
              <a:t>GLOBAL WATER PARTNERSHIP</a:t>
            </a:r>
            <a:br>
              <a:rPr dirty="0"/>
            </a:br>
            <a:r>
              <a:rPr i="0" dirty="0"/>
              <a:t>South America</a:t>
            </a:r>
          </a:p>
        </p:txBody>
      </p:sp>
      <p:pic>
        <p:nvPicPr>
          <p:cNvPr id="168" name="Captura de Tela 2018-09-22 às 11.37.00.png" descr="Captura de Tela 2018-09-22 às 11.37.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570" y="1934999"/>
            <a:ext cx="4457786" cy="4428852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22"/>
          <p:cNvSpPr txBox="1"/>
          <p:nvPr/>
        </p:nvSpPr>
        <p:spPr>
          <a:xfrm>
            <a:off x="4468171" y="3324647"/>
            <a:ext cx="563612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marL="457200" indent="-457200" defTabSz="457200">
              <a:tabLst>
                <a:tab pos="139700" algn="l"/>
                <a:tab pos="457200" algn="l"/>
              </a:tabLst>
              <a:defRPr sz="1600" b="1"/>
            </a:lvl1pPr>
          </a:lstStyle>
          <a:p>
            <a:r>
              <a:t>Brazil</a:t>
            </a:r>
          </a:p>
        </p:txBody>
      </p:sp>
      <p:sp>
        <p:nvSpPr>
          <p:cNvPr id="170" name="Shape 123"/>
          <p:cNvSpPr txBox="1"/>
          <p:nvPr/>
        </p:nvSpPr>
        <p:spPr>
          <a:xfrm>
            <a:off x="3816071" y="5035741"/>
            <a:ext cx="933906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marL="457200" indent="-457200" defTabSz="457200">
              <a:tabLst>
                <a:tab pos="139700" algn="l"/>
                <a:tab pos="457200" algn="l"/>
              </a:tabLst>
              <a:defRPr sz="1600" b="1"/>
            </a:lvl1pPr>
          </a:lstStyle>
          <a:p>
            <a:r>
              <a:rPr dirty="0"/>
              <a:t>Argentina</a:t>
            </a:r>
          </a:p>
        </p:txBody>
      </p:sp>
      <p:sp>
        <p:nvSpPr>
          <p:cNvPr id="171" name="Shape 124"/>
          <p:cNvSpPr txBox="1"/>
          <p:nvPr/>
        </p:nvSpPr>
        <p:spPr>
          <a:xfrm>
            <a:off x="3119508" y="4176499"/>
            <a:ext cx="513919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marL="457200" indent="-457200" defTabSz="457200">
              <a:tabLst>
                <a:tab pos="139700" algn="l"/>
                <a:tab pos="457200" algn="l"/>
              </a:tabLst>
              <a:defRPr sz="1600" b="1"/>
            </a:lvl1pPr>
          </a:lstStyle>
          <a:p>
            <a:r>
              <a:rPr dirty="0"/>
              <a:t>Chile</a:t>
            </a:r>
          </a:p>
        </p:txBody>
      </p:sp>
      <p:sp>
        <p:nvSpPr>
          <p:cNvPr id="172" name="Shape 125"/>
          <p:cNvSpPr txBox="1"/>
          <p:nvPr/>
        </p:nvSpPr>
        <p:spPr>
          <a:xfrm>
            <a:off x="2460684" y="2564904"/>
            <a:ext cx="900242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marL="457200" indent="-457200" defTabSz="457200">
              <a:tabLst>
                <a:tab pos="139700" algn="l"/>
                <a:tab pos="457200" algn="l"/>
              </a:tabLst>
              <a:defRPr sz="1600" b="1"/>
            </a:lvl1pPr>
          </a:lstStyle>
          <a:p>
            <a:r>
              <a:rPr dirty="0"/>
              <a:t>Colombia</a:t>
            </a:r>
          </a:p>
        </p:txBody>
      </p:sp>
      <p:sp>
        <p:nvSpPr>
          <p:cNvPr id="173" name="Shape 126"/>
          <p:cNvSpPr txBox="1"/>
          <p:nvPr/>
        </p:nvSpPr>
        <p:spPr>
          <a:xfrm>
            <a:off x="2872655" y="3284984"/>
            <a:ext cx="488271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marL="457200" indent="-457200" defTabSz="457200">
              <a:tabLst>
                <a:tab pos="139700" algn="l"/>
                <a:tab pos="457200" algn="l"/>
              </a:tabLst>
              <a:defRPr sz="1600" b="1"/>
            </a:lvl1pPr>
          </a:lstStyle>
          <a:p>
            <a:r>
              <a:t>Peru</a:t>
            </a:r>
          </a:p>
        </p:txBody>
      </p:sp>
      <p:sp>
        <p:nvSpPr>
          <p:cNvPr id="174" name="Shape 127"/>
          <p:cNvSpPr txBox="1"/>
          <p:nvPr/>
        </p:nvSpPr>
        <p:spPr>
          <a:xfrm>
            <a:off x="4468171" y="4754748"/>
            <a:ext cx="818490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marL="457200" indent="-457200" defTabSz="457200">
              <a:tabLst>
                <a:tab pos="139700" algn="l"/>
                <a:tab pos="457200" algn="l"/>
              </a:tabLst>
              <a:defRPr sz="1600" b="1"/>
            </a:lvl1pPr>
          </a:lstStyle>
          <a:p>
            <a:r>
              <a:rPr dirty="0"/>
              <a:t>Uruguay</a:t>
            </a:r>
          </a:p>
        </p:txBody>
      </p:sp>
      <p:sp>
        <p:nvSpPr>
          <p:cNvPr id="175" name="Shape 128"/>
          <p:cNvSpPr txBox="1"/>
          <p:nvPr/>
        </p:nvSpPr>
        <p:spPr>
          <a:xfrm>
            <a:off x="3059326" y="2065701"/>
            <a:ext cx="975584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marL="457200" indent="-457200" defTabSz="457200">
              <a:tabLst>
                <a:tab pos="139700" algn="l"/>
                <a:tab pos="457200" algn="l"/>
              </a:tabLst>
              <a:defRPr sz="1600" b="1"/>
            </a:lvl1pPr>
          </a:lstStyle>
          <a:p>
            <a:r>
              <a:rPr dirty="0"/>
              <a:t>Venezuela</a:t>
            </a:r>
          </a:p>
        </p:txBody>
      </p:sp>
      <p:sp>
        <p:nvSpPr>
          <p:cNvPr id="176" name="Shape 129"/>
          <p:cNvSpPr txBox="1"/>
          <p:nvPr/>
        </p:nvSpPr>
        <p:spPr>
          <a:xfrm>
            <a:off x="6528048" y="2404251"/>
            <a:ext cx="4752528" cy="3170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b="1">
                <a:solidFill>
                  <a:schemeClr val="accent5">
                    <a:satOff val="-3547"/>
                    <a:lumOff val="-10352"/>
                  </a:schemeClr>
                </a:solidFill>
              </a:defRPr>
            </a:pPr>
            <a:r>
              <a:rPr sz="2000" dirty="0"/>
              <a:t>Surface area: 17,819,100 km²</a:t>
            </a:r>
          </a:p>
          <a:p>
            <a:pPr>
              <a:defRPr b="1">
                <a:solidFill>
                  <a:schemeClr val="accent5">
                    <a:satOff val="-3547"/>
                    <a:lumOff val="-10352"/>
                  </a:schemeClr>
                </a:solidFill>
              </a:defRPr>
            </a:pPr>
            <a:endParaRPr sz="2000" dirty="0"/>
          </a:p>
          <a:p>
            <a:pPr>
              <a:defRPr b="1">
                <a:solidFill>
                  <a:schemeClr val="accent5">
                    <a:satOff val="-3547"/>
                    <a:lumOff val="-10352"/>
                  </a:schemeClr>
                </a:solidFill>
              </a:defRPr>
            </a:pPr>
            <a:r>
              <a:rPr sz="2000" dirty="0"/>
              <a:t>7 CWP,  more than 350 members</a:t>
            </a:r>
          </a:p>
          <a:p>
            <a:pPr marL="220578" indent="-220578">
              <a:buSzPct val="100000"/>
              <a:buChar char="•"/>
              <a:defRPr sz="1900" b="1">
                <a:solidFill>
                  <a:srgbClr val="2F5597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2000" dirty="0"/>
          </a:p>
          <a:p>
            <a:pPr marL="220578" indent="-220578">
              <a:buSzPct val="100000"/>
              <a:buChar char="•"/>
              <a:defRPr sz="1900" b="1">
                <a:solidFill>
                  <a:srgbClr val="2F5597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000" dirty="0"/>
              <a:t>About 30% of world’s freshwater resources. </a:t>
            </a:r>
          </a:p>
          <a:p>
            <a:pPr marL="220578" indent="-220578">
              <a:buSzPct val="100000"/>
              <a:buChar char="•"/>
              <a:defRPr sz="1900" b="1">
                <a:solidFill>
                  <a:srgbClr val="2F5597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000" dirty="0"/>
              <a:t>4 of the world’s 25 largest rivers.</a:t>
            </a:r>
          </a:p>
          <a:p>
            <a:pPr marL="220578" indent="-220578">
              <a:buSzPct val="100000"/>
              <a:buChar char="•"/>
              <a:defRPr sz="1900" b="1">
                <a:solidFill>
                  <a:srgbClr val="2F5597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000" dirty="0"/>
              <a:t>One of the largest shared groundwater reserve. </a:t>
            </a:r>
          </a:p>
          <a:p>
            <a:pPr marL="220578" indent="-220578">
              <a:buSzPct val="100000"/>
              <a:buChar char="•"/>
              <a:defRPr sz="1900" b="1">
                <a:solidFill>
                  <a:srgbClr val="2F5597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000" dirty="0"/>
              <a:t>Large water reserve in the Glaciers.</a:t>
            </a:r>
          </a:p>
        </p:txBody>
      </p:sp>
    </p:spTree>
    <p:extLst>
      <p:ext uri="{BB962C8B-B14F-4D97-AF65-F5344CB8AC3E}">
        <p14:creationId xmlns:p14="http://schemas.microsoft.com/office/powerpoint/2010/main" val="424951259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GWP">
  <a:themeElements>
    <a:clrScheme name="GWP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GWP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GWP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WP">
  <a:themeElements>
    <a:clrScheme name="GWP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GWP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GWP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2628</TotalTime>
  <Words>2719</Words>
  <Application>Microsoft Office PowerPoint</Application>
  <PresentationFormat>Panorámica</PresentationFormat>
  <Paragraphs>446</Paragraphs>
  <Slides>44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53" baseType="lpstr">
      <vt:lpstr>Arial</vt:lpstr>
      <vt:lpstr>Calibri</vt:lpstr>
      <vt:lpstr>Calibri Light</vt:lpstr>
      <vt:lpstr>Helvetica</vt:lpstr>
      <vt:lpstr>MetaBoldLF-Roman</vt:lpstr>
      <vt:lpstr>MetaNormalLF-Roman</vt:lpstr>
      <vt:lpstr>Times Roman</vt:lpstr>
      <vt:lpstr>Trebuchet MS</vt:lpstr>
      <vt:lpstr>GWP</vt:lpstr>
      <vt:lpstr>Presentación de PowerPoint</vt:lpstr>
      <vt:lpstr>Presentación de PowerPoint</vt:lpstr>
      <vt:lpstr>Breve Histórico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GLOBAL WATER PARTNERSHIP South America</vt:lpstr>
      <vt:lpstr>Our History  more than 13 years of activities in the region</vt:lpstr>
      <vt:lpstr>GWP-Brasil Parceria Brasileira pela Água</vt:lpstr>
      <vt:lpstr>GWP-Brasil Parceria Brasileira pela Água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GLOBAL WATER PARTNERSHIP South America</vt:lpstr>
      <vt:lpstr>GLOBAL WATER PARTNERSHIP South America</vt:lpstr>
      <vt:lpstr>Presentación de PowerPoint</vt:lpstr>
      <vt:lpstr> </vt:lpstr>
      <vt:lpstr>Presentación de PowerPoint</vt:lpstr>
      <vt:lpstr>Presentación de PowerPoint</vt:lpstr>
      <vt:lpstr>Presentación de PowerPoint</vt:lpstr>
      <vt:lpstr>Presentación de PowerPoint</vt:lpstr>
      <vt:lpstr>Experiências da disciplina GIRH no PPG Desenvolvimento Sustentável  da UnB</vt:lpstr>
      <vt:lpstr>Presentación de PowerPoint</vt:lpstr>
      <vt:lpstr>E finalmente...  Fortalecer rede GWP-Brasil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Carlos</dc:creator>
  <cp:lastModifiedBy>Corina Piaggio</cp:lastModifiedBy>
  <cp:revision>58</cp:revision>
  <dcterms:modified xsi:type="dcterms:W3CDTF">2020-12-11T15:10:38Z</dcterms:modified>
</cp:coreProperties>
</file>