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48" r:id="rId5"/>
  </p:sldMasterIdLst>
  <p:notesMasterIdLst>
    <p:notesMasterId r:id="rId17"/>
  </p:notesMasterIdLst>
  <p:sldIdLst>
    <p:sldId id="265" r:id="rId6"/>
    <p:sldId id="322" r:id="rId7"/>
    <p:sldId id="308" r:id="rId8"/>
    <p:sldId id="329" r:id="rId9"/>
    <p:sldId id="323" r:id="rId10"/>
    <p:sldId id="326" r:id="rId11"/>
    <p:sldId id="327" r:id="rId12"/>
    <p:sldId id="331" r:id="rId13"/>
    <p:sldId id="332" r:id="rId14"/>
    <p:sldId id="318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9" autoAdjust="0"/>
    <p:restoredTop sz="64902" autoAdjust="0"/>
  </p:normalViewPr>
  <p:slideViewPr>
    <p:cSldViewPr snapToGrid="0">
      <p:cViewPr varScale="1">
        <p:scale>
          <a:sx n="71" d="100"/>
          <a:sy n="71" d="100"/>
        </p:scale>
        <p:origin x="822" y="5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EFCED-4112-48D3-915F-1A84FB8760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67D7638-642D-4512-92F0-C1E4A347FC3C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sv-SE" b="1" dirty="0"/>
            <a:t>Implement IWRM </a:t>
          </a:r>
          <a:endParaRPr lang="en-US" b="1" dirty="0"/>
        </a:p>
      </dgm:t>
    </dgm:pt>
    <dgm:pt modelId="{A3870A8A-ECA0-4E8E-B113-2F53195F5CDA}" type="parTrans" cxnId="{D21ECDB0-E181-4DE4-AE45-009476EDD62D}">
      <dgm:prSet/>
      <dgm:spPr/>
      <dgm:t>
        <a:bodyPr/>
        <a:lstStyle/>
        <a:p>
          <a:endParaRPr lang="en-US"/>
        </a:p>
      </dgm:t>
    </dgm:pt>
    <dgm:pt modelId="{B4B9873F-D9BB-4171-B5F0-47360E2208EB}" type="sibTrans" cxnId="{D21ECDB0-E181-4DE4-AE45-009476EDD62D}">
      <dgm:prSet/>
      <dgm:spPr/>
      <dgm:t>
        <a:bodyPr/>
        <a:lstStyle/>
        <a:p>
          <a:endParaRPr lang="en-US"/>
        </a:p>
      </dgm:t>
    </dgm:pt>
    <dgm:pt modelId="{26F18C19-6E14-4DE0-AF18-039FFBDCD79C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sv-SE" b="1" dirty="0"/>
            <a:t>Critically examine real events and practical experience</a:t>
          </a:r>
          <a:endParaRPr lang="en-US" b="1" dirty="0"/>
        </a:p>
      </dgm:t>
    </dgm:pt>
    <dgm:pt modelId="{50F72DB3-6D42-443F-ABA2-38F1C0E5B64F}" type="parTrans" cxnId="{1710556A-1A50-4F57-B439-E8100DB8E323}">
      <dgm:prSet/>
      <dgm:spPr/>
      <dgm:t>
        <a:bodyPr/>
        <a:lstStyle/>
        <a:p>
          <a:endParaRPr lang="en-US"/>
        </a:p>
      </dgm:t>
    </dgm:pt>
    <dgm:pt modelId="{665BEEC2-741E-4CF7-B718-CE5B0047E3DD}" type="sibTrans" cxnId="{1710556A-1A50-4F57-B439-E8100DB8E323}">
      <dgm:prSet/>
      <dgm:spPr/>
      <dgm:t>
        <a:bodyPr/>
        <a:lstStyle/>
        <a:p>
          <a:endParaRPr lang="en-US"/>
        </a:p>
      </dgm:t>
    </dgm:pt>
    <dgm:pt modelId="{CA11A736-5B89-4453-8466-49B9C651BEE0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dirty="0"/>
            <a:t>LEARN</a:t>
          </a:r>
        </a:p>
      </dgm:t>
    </dgm:pt>
    <dgm:pt modelId="{FF52C9AD-4BF0-460B-956A-263D658027EA}" type="parTrans" cxnId="{D74DC989-C363-404A-8AF3-2D50AF640A82}">
      <dgm:prSet/>
      <dgm:spPr/>
      <dgm:t>
        <a:bodyPr/>
        <a:lstStyle/>
        <a:p>
          <a:endParaRPr lang="en-US"/>
        </a:p>
      </dgm:t>
    </dgm:pt>
    <dgm:pt modelId="{5B092487-22D8-4EB8-AA28-AE22A622B9BC}" type="sibTrans" cxnId="{D74DC989-C363-404A-8AF3-2D50AF640A82}">
      <dgm:prSet/>
      <dgm:spPr/>
      <dgm:t>
        <a:bodyPr/>
        <a:lstStyle/>
        <a:p>
          <a:endParaRPr lang="en-US"/>
        </a:p>
      </dgm:t>
    </dgm:pt>
    <dgm:pt modelId="{5B726319-6E2E-4728-8A92-E829420BE508}" type="pres">
      <dgm:prSet presAssocID="{023EFCED-4112-48D3-915F-1A84FB876018}" presName="CompostProcess" presStyleCnt="0">
        <dgm:presLayoutVars>
          <dgm:dir/>
          <dgm:resizeHandles val="exact"/>
        </dgm:presLayoutVars>
      </dgm:prSet>
      <dgm:spPr/>
    </dgm:pt>
    <dgm:pt modelId="{D4EDA18A-65CE-46BE-AB48-0EBAB15CE804}" type="pres">
      <dgm:prSet presAssocID="{023EFCED-4112-48D3-915F-1A84FB876018}" presName="arrow" presStyleLbl="bgShp" presStyleIdx="0" presStyleCnt="1"/>
      <dgm:spPr>
        <a:solidFill>
          <a:srgbClr val="00B050"/>
        </a:solidFill>
      </dgm:spPr>
    </dgm:pt>
    <dgm:pt modelId="{A176A1FE-2535-4316-945F-F7EFEBD5F74F}" type="pres">
      <dgm:prSet presAssocID="{023EFCED-4112-48D3-915F-1A84FB876018}" presName="linearProcess" presStyleCnt="0"/>
      <dgm:spPr/>
    </dgm:pt>
    <dgm:pt modelId="{24A746CF-5D10-45BF-AF35-F34DAE70B2B9}" type="pres">
      <dgm:prSet presAssocID="{767D7638-642D-4512-92F0-C1E4A347FC3C}" presName="textNode" presStyleLbl="node1" presStyleIdx="0" presStyleCnt="3">
        <dgm:presLayoutVars>
          <dgm:bulletEnabled val="1"/>
        </dgm:presLayoutVars>
      </dgm:prSet>
      <dgm:spPr/>
    </dgm:pt>
    <dgm:pt modelId="{CA2D7562-3736-47D5-8888-B6AA1D6A2E91}" type="pres">
      <dgm:prSet presAssocID="{B4B9873F-D9BB-4171-B5F0-47360E2208EB}" presName="sibTrans" presStyleCnt="0"/>
      <dgm:spPr/>
    </dgm:pt>
    <dgm:pt modelId="{730F8B1C-2BD6-4021-923A-69F767A539BE}" type="pres">
      <dgm:prSet presAssocID="{26F18C19-6E14-4DE0-AF18-039FFBDCD79C}" presName="textNode" presStyleLbl="node1" presStyleIdx="1" presStyleCnt="3">
        <dgm:presLayoutVars>
          <dgm:bulletEnabled val="1"/>
        </dgm:presLayoutVars>
      </dgm:prSet>
      <dgm:spPr/>
    </dgm:pt>
    <dgm:pt modelId="{669E7BDF-C418-4035-ADBF-E7CE5D0E321D}" type="pres">
      <dgm:prSet presAssocID="{665BEEC2-741E-4CF7-B718-CE5B0047E3DD}" presName="sibTrans" presStyleCnt="0"/>
      <dgm:spPr/>
    </dgm:pt>
    <dgm:pt modelId="{AFB50F1A-0A81-45A3-BA44-3B4040F65EF5}" type="pres">
      <dgm:prSet presAssocID="{CA11A736-5B89-4453-8466-49B9C651BEE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1391260-7CA2-4AD5-94A6-887D23B4F8A9}" type="presOf" srcId="{023EFCED-4112-48D3-915F-1A84FB876018}" destId="{5B726319-6E2E-4728-8A92-E829420BE508}" srcOrd="0" destOrd="0" presId="urn:microsoft.com/office/officeart/2005/8/layout/hProcess9"/>
    <dgm:cxn modelId="{3452B864-E0B1-4BC6-A6CE-9CB68548051E}" type="presOf" srcId="{CA11A736-5B89-4453-8466-49B9C651BEE0}" destId="{AFB50F1A-0A81-45A3-BA44-3B4040F65EF5}" srcOrd="0" destOrd="0" presId="urn:microsoft.com/office/officeart/2005/8/layout/hProcess9"/>
    <dgm:cxn modelId="{D21ECDB0-E181-4DE4-AE45-009476EDD62D}" srcId="{023EFCED-4112-48D3-915F-1A84FB876018}" destId="{767D7638-642D-4512-92F0-C1E4A347FC3C}" srcOrd="0" destOrd="0" parTransId="{A3870A8A-ECA0-4E8E-B113-2F53195F5CDA}" sibTransId="{B4B9873F-D9BB-4171-B5F0-47360E2208EB}"/>
    <dgm:cxn modelId="{1710556A-1A50-4F57-B439-E8100DB8E323}" srcId="{023EFCED-4112-48D3-915F-1A84FB876018}" destId="{26F18C19-6E14-4DE0-AF18-039FFBDCD79C}" srcOrd="1" destOrd="0" parTransId="{50F72DB3-6D42-443F-ABA2-38F1C0E5B64F}" sibTransId="{665BEEC2-741E-4CF7-B718-CE5B0047E3DD}"/>
    <dgm:cxn modelId="{D74DC989-C363-404A-8AF3-2D50AF640A82}" srcId="{023EFCED-4112-48D3-915F-1A84FB876018}" destId="{CA11A736-5B89-4453-8466-49B9C651BEE0}" srcOrd="2" destOrd="0" parTransId="{FF52C9AD-4BF0-460B-956A-263D658027EA}" sibTransId="{5B092487-22D8-4EB8-AA28-AE22A622B9BC}"/>
    <dgm:cxn modelId="{E73DA118-9481-40CF-A0CE-603F416356E9}" type="presOf" srcId="{26F18C19-6E14-4DE0-AF18-039FFBDCD79C}" destId="{730F8B1C-2BD6-4021-923A-69F767A539BE}" srcOrd="0" destOrd="0" presId="urn:microsoft.com/office/officeart/2005/8/layout/hProcess9"/>
    <dgm:cxn modelId="{74AB6573-B469-44B2-8DC9-4747736921DF}" type="presOf" srcId="{767D7638-642D-4512-92F0-C1E4A347FC3C}" destId="{24A746CF-5D10-45BF-AF35-F34DAE70B2B9}" srcOrd="0" destOrd="0" presId="urn:microsoft.com/office/officeart/2005/8/layout/hProcess9"/>
    <dgm:cxn modelId="{1AD1E1B4-166E-455A-9DA9-E6483662E595}" type="presParOf" srcId="{5B726319-6E2E-4728-8A92-E829420BE508}" destId="{D4EDA18A-65CE-46BE-AB48-0EBAB15CE804}" srcOrd="0" destOrd="0" presId="urn:microsoft.com/office/officeart/2005/8/layout/hProcess9"/>
    <dgm:cxn modelId="{9F0FF5BE-9B66-4F9B-92F6-F91FDB12AB1E}" type="presParOf" srcId="{5B726319-6E2E-4728-8A92-E829420BE508}" destId="{A176A1FE-2535-4316-945F-F7EFEBD5F74F}" srcOrd="1" destOrd="0" presId="urn:microsoft.com/office/officeart/2005/8/layout/hProcess9"/>
    <dgm:cxn modelId="{793F8ED0-F648-4B65-98EA-AAE21985088A}" type="presParOf" srcId="{A176A1FE-2535-4316-945F-F7EFEBD5F74F}" destId="{24A746CF-5D10-45BF-AF35-F34DAE70B2B9}" srcOrd="0" destOrd="0" presId="urn:microsoft.com/office/officeart/2005/8/layout/hProcess9"/>
    <dgm:cxn modelId="{8ED748EB-3C77-435D-8B42-A8B172332E37}" type="presParOf" srcId="{A176A1FE-2535-4316-945F-F7EFEBD5F74F}" destId="{CA2D7562-3736-47D5-8888-B6AA1D6A2E91}" srcOrd="1" destOrd="0" presId="urn:microsoft.com/office/officeart/2005/8/layout/hProcess9"/>
    <dgm:cxn modelId="{D665292B-3634-48E4-A04D-8422432A86B2}" type="presParOf" srcId="{A176A1FE-2535-4316-945F-F7EFEBD5F74F}" destId="{730F8B1C-2BD6-4021-923A-69F767A539BE}" srcOrd="2" destOrd="0" presId="urn:microsoft.com/office/officeart/2005/8/layout/hProcess9"/>
    <dgm:cxn modelId="{B01ECD80-B263-43E6-BDA9-980DF931F11D}" type="presParOf" srcId="{A176A1FE-2535-4316-945F-F7EFEBD5F74F}" destId="{669E7BDF-C418-4035-ADBF-E7CE5D0E321D}" srcOrd="3" destOrd="0" presId="urn:microsoft.com/office/officeart/2005/8/layout/hProcess9"/>
    <dgm:cxn modelId="{8590DF7F-5925-4B2A-A0CE-0DD7397110D0}" type="presParOf" srcId="{A176A1FE-2535-4316-945F-F7EFEBD5F74F}" destId="{AFB50F1A-0A81-45A3-BA44-3B4040F65E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DA18A-65CE-46BE-AB48-0EBAB15CE804}">
      <dsp:nvSpPr>
        <dsp:cNvPr id="0" name=""/>
        <dsp:cNvSpPr/>
      </dsp:nvSpPr>
      <dsp:spPr>
        <a:xfrm>
          <a:off x="673099" y="0"/>
          <a:ext cx="7628466" cy="3810001"/>
        </a:xfrm>
        <a:prstGeom prst="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746CF-5D10-45BF-AF35-F34DAE70B2B9}">
      <dsp:nvSpPr>
        <dsp:cNvPr id="0" name=""/>
        <dsp:cNvSpPr/>
      </dsp:nvSpPr>
      <dsp:spPr>
        <a:xfrm>
          <a:off x="9640" y="1143000"/>
          <a:ext cx="2888720" cy="1524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Implement IWRM </a:t>
          </a:r>
          <a:endParaRPr lang="en-US" sz="2400" b="1" kern="1200" dirty="0"/>
        </a:p>
      </dsp:txBody>
      <dsp:txXfrm>
        <a:off x="84036" y="1217396"/>
        <a:ext cx="2739928" cy="1375208"/>
      </dsp:txXfrm>
    </dsp:sp>
    <dsp:sp modelId="{730F8B1C-2BD6-4021-923A-69F767A539BE}">
      <dsp:nvSpPr>
        <dsp:cNvPr id="0" name=""/>
        <dsp:cNvSpPr/>
      </dsp:nvSpPr>
      <dsp:spPr>
        <a:xfrm>
          <a:off x="3042972" y="1143000"/>
          <a:ext cx="2888720" cy="1524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Critically examine real events and practical experience</a:t>
          </a:r>
          <a:endParaRPr lang="en-US" sz="2400" b="1" kern="1200" dirty="0"/>
        </a:p>
      </dsp:txBody>
      <dsp:txXfrm>
        <a:off x="3117368" y="1217396"/>
        <a:ext cx="2739928" cy="1375208"/>
      </dsp:txXfrm>
    </dsp:sp>
    <dsp:sp modelId="{AFB50F1A-0A81-45A3-BA44-3B4040F65EF5}">
      <dsp:nvSpPr>
        <dsp:cNvPr id="0" name=""/>
        <dsp:cNvSpPr/>
      </dsp:nvSpPr>
      <dsp:spPr>
        <a:xfrm>
          <a:off x="6076304" y="1143000"/>
          <a:ext cx="2888720" cy="1524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LEARN</a:t>
          </a:r>
        </a:p>
      </dsp:txBody>
      <dsp:txXfrm>
        <a:off x="6150700" y="1217396"/>
        <a:ext cx="2739928" cy="1375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C63F-932C-4E33-B267-229C602C10E1}" type="datetimeFigureOut">
              <a:rPr lang="en-GB" smtClean="0"/>
              <a:t>04/08/2017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95D-7A20-49F8-B11F-67EFD204D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65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0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2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2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8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5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8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4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5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4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353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8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80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8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048118" y="2059145"/>
            <a:ext cx="8114950" cy="3886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22501" y="4130675"/>
            <a:ext cx="5541878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22501" y="5068889"/>
            <a:ext cx="6993688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1938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425626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21888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2514"/>
            <a:ext cx="10972800" cy="504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213"/>
            <a:ext cx="1097280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21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48680"/>
            <a:ext cx="3791712" cy="871728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spect="1"/>
          </p:cNvSpPr>
          <p:nvPr userDrawn="1"/>
        </p:nvSpPr>
        <p:spPr>
          <a:xfrm>
            <a:off x="213066" y="1556792"/>
            <a:ext cx="4082735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5979" y="48529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033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the icon to add a photo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48680"/>
            <a:ext cx="3791712" cy="871728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1986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19" y="397310"/>
            <a:ext cx="2192469" cy="50405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8232" y="6629400"/>
            <a:ext cx="1754674" cy="228600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038525" y="6629400"/>
            <a:ext cx="8114950" cy="228600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GWP Case Studies</a:t>
            </a:r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10433954" y="6513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6629400"/>
            <a:ext cx="478582" cy="22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700" r:id="rId3"/>
    <p:sldLayoutId id="2147483701" r:id="rId4"/>
    <p:sldLayoutId id="2147483693" r:id="rId5"/>
    <p:sldLayoutId id="2147483698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10624454" y="6386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48680"/>
            <a:ext cx="3791712" cy="871728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577189" y="3099229"/>
            <a:ext cx="6754128" cy="1243013"/>
          </a:xfrm>
        </p:spPr>
        <p:txBody>
          <a:bodyPr/>
          <a:lstStyle/>
          <a:p>
            <a:r>
              <a:rPr lang="en-GB" altLang="sv-SE" sz="4800" dirty="0"/>
              <a:t>GWP IWRM </a:t>
            </a:r>
            <a:r>
              <a:rPr lang="en-GB" altLang="sv-SE" sz="4800" dirty="0" err="1"/>
              <a:t>ToolBox</a:t>
            </a:r>
            <a:r>
              <a:rPr lang="en-GB" altLang="sv-SE" sz="4800" dirty="0"/>
              <a:t>:</a:t>
            </a:r>
          </a:p>
          <a:p>
            <a:r>
              <a:rPr lang="en-GB" sz="4800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46615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3410" y="403781"/>
            <a:ext cx="10679430" cy="732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v-SE" sz="3200" b="1" dirty="0">
                <a:solidFill>
                  <a:srgbClr val="00B050"/>
                </a:solidFill>
              </a:rPr>
              <a:t>The GWP Knowledge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2351" y="1398795"/>
            <a:ext cx="742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Looking for a case study on something specific? </a:t>
            </a:r>
            <a:endParaRPr lang="sv-SE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5544" y="2455333"/>
            <a:ext cx="11866456" cy="3708400"/>
            <a:chOff x="325544" y="2455333"/>
            <a:chExt cx="11866456" cy="370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544" y="2455333"/>
              <a:ext cx="7317996" cy="3708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39100" y="2455333"/>
              <a:ext cx="41529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u="sng" dirty="0"/>
                <a:t>Search by:</a:t>
              </a:r>
            </a:p>
            <a:p>
              <a:endParaRPr lang="sv-SE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b="1" dirty="0"/>
                <a:t>Key words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b="1" dirty="0"/>
                <a:t>Region</a:t>
              </a:r>
              <a:r>
                <a:rPr lang="sv-SE" sz="2000" dirty="0"/>
                <a:t> </a:t>
              </a:r>
              <a:r>
                <a:rPr lang="sv-SE" sz="2000" dirty="0">
                  <a:solidFill>
                    <a:srgbClr val="00B0F0"/>
                  </a:solidFill>
                </a:rPr>
                <a:t>(13 regions, or global)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b="1" dirty="0"/>
                <a:t>Type of publication </a:t>
              </a:r>
              <a:r>
                <a:rPr lang="sv-SE" sz="2000" dirty="0">
                  <a:solidFill>
                    <a:srgbClr val="00B0F0"/>
                  </a:solidFill>
                </a:rPr>
                <a:t>(16 options)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b="1" dirty="0"/>
                <a:t>Year published </a:t>
              </a:r>
              <a:r>
                <a:rPr lang="sv-SE" sz="2000" dirty="0">
                  <a:solidFill>
                    <a:srgbClr val="00B0F0"/>
                  </a:solidFill>
                </a:rPr>
                <a:t>(2000-now)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b="1" dirty="0"/>
                <a:t>Topic</a:t>
              </a:r>
              <a:r>
                <a:rPr lang="sv-SE" sz="2000" dirty="0"/>
                <a:t> </a:t>
              </a:r>
              <a:r>
                <a:rPr lang="sv-SE" sz="2000" dirty="0">
                  <a:solidFill>
                    <a:srgbClr val="00B0F0"/>
                  </a:solidFill>
                </a:rPr>
                <a:t>(12 options)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2000" b="1" dirty="0"/>
                <a:t>Language</a:t>
              </a:r>
              <a:r>
                <a:rPr lang="sv-SE" sz="2000" dirty="0"/>
                <a:t> </a:t>
              </a:r>
              <a:r>
                <a:rPr lang="sv-SE" sz="2000" dirty="0">
                  <a:solidFill>
                    <a:srgbClr val="00B0F0"/>
                  </a:solidFill>
                </a:rPr>
                <a:t>(11 languages)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06267" y="1972141"/>
            <a:ext cx="3486573" cy="2044695"/>
            <a:chOff x="7806267" y="1972141"/>
            <a:chExt cx="3486573" cy="2044695"/>
          </a:xfrm>
        </p:grpSpPr>
        <p:sp>
          <p:nvSpPr>
            <p:cNvPr id="9" name="5-Point Star 8"/>
            <p:cNvSpPr/>
            <p:nvPr/>
          </p:nvSpPr>
          <p:spPr>
            <a:xfrm>
              <a:off x="7806267" y="3787758"/>
              <a:ext cx="286006" cy="229078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" name="Straight Arrow Connector 10"/>
            <p:cNvCxnSpPr>
              <a:stCxn id="14" idx="1"/>
            </p:cNvCxnSpPr>
            <p:nvPr/>
          </p:nvCxnSpPr>
          <p:spPr>
            <a:xfrm flipH="1">
              <a:off x="8021637" y="2295307"/>
              <a:ext cx="1865570" cy="149245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887207" y="1972141"/>
              <a:ext cx="1405633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Just choose </a:t>
              </a:r>
            </a:p>
            <a:p>
              <a:pPr algn="ctr"/>
              <a:r>
                <a:rPr lang="sv-SE" i="1" dirty="0">
                  <a:solidFill>
                    <a:schemeClr val="bg1"/>
                  </a:solidFill>
                </a:rPr>
                <a:t>Case Study</a:t>
              </a:r>
              <a:r>
                <a:rPr lang="sv-SE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5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283200" y="4852988"/>
            <a:ext cx="6018213" cy="577767"/>
          </a:xfrm>
        </p:spPr>
        <p:txBody>
          <a:bodyPr/>
          <a:lstStyle/>
          <a:p>
            <a:r>
              <a:rPr lang="sv-SE" sz="2800" dirty="0"/>
              <a:t>Questions? Contact </a:t>
            </a:r>
            <a:r>
              <a:rPr lang="sv-SE" sz="2800" u="sng" dirty="0"/>
              <a:t>gwp@gwp.org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43765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69200" y="2302933"/>
            <a:ext cx="3124200" cy="33358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5370" y="932934"/>
            <a:ext cx="4863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3200" b="1" dirty="0">
                <a:solidFill>
                  <a:srgbClr val="00B050"/>
                </a:solidFill>
                <a:latin typeface="+mj-lt"/>
              </a:rPr>
              <a:t>What are Case Studies?</a:t>
            </a:r>
            <a:endParaRPr lang="en-US" altLang="sv-SE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28" y="1773030"/>
            <a:ext cx="11316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sv-SE" sz="2000" b="1" dirty="0"/>
              <a:t>The IWRM </a:t>
            </a:r>
            <a:r>
              <a:rPr lang="en-GB" altLang="sv-SE" sz="2000" b="1" dirty="0" err="1"/>
              <a:t>ToolBox</a:t>
            </a:r>
            <a:r>
              <a:rPr lang="en-GB" altLang="sv-SE" sz="2000" b="1" dirty="0"/>
              <a:t> consists of </a:t>
            </a:r>
            <a:r>
              <a:rPr lang="en-GB" altLang="sv-SE" sz="2000" b="1" i="1" dirty="0">
                <a:solidFill>
                  <a:srgbClr val="00B0F0"/>
                </a:solidFill>
              </a:rPr>
              <a:t>knowledge</a:t>
            </a:r>
            <a:r>
              <a:rPr lang="en-GB" altLang="sv-SE" sz="2000" b="1" dirty="0"/>
              <a:t> (how to manage water) and </a:t>
            </a:r>
            <a:r>
              <a:rPr lang="en-GB" altLang="sv-SE" sz="2000" b="1" i="1" dirty="0">
                <a:solidFill>
                  <a:srgbClr val="00B0F0"/>
                </a:solidFill>
              </a:rPr>
              <a:t>learning</a:t>
            </a:r>
            <a:r>
              <a:rPr lang="en-GB" altLang="sv-SE" sz="2000" b="1" i="1" dirty="0"/>
              <a:t> </a:t>
            </a:r>
            <a:r>
              <a:rPr lang="en-GB" altLang="sv-SE" sz="2000" b="1" dirty="0"/>
              <a:t>(applying the knowledge):</a:t>
            </a:r>
          </a:p>
          <a:p>
            <a:pPr algn="just"/>
            <a:endParaRPr lang="en-GB" altLang="sv-SE" dirty="0"/>
          </a:p>
          <a:p>
            <a:pPr algn="just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8823" y="2567463"/>
            <a:ext cx="1672873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Knowledge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0100" y="2567462"/>
            <a:ext cx="1435100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Learning</a:t>
            </a:r>
            <a:endParaRPr lang="sv-SE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466889" y="3144892"/>
            <a:ext cx="4732324" cy="2828884"/>
            <a:chOff x="1466889" y="3144892"/>
            <a:chExt cx="4732324" cy="2828884"/>
          </a:xfrm>
        </p:grpSpPr>
        <p:sp>
          <p:nvSpPr>
            <p:cNvPr id="9" name="TextBox 8"/>
            <p:cNvSpPr txBox="1"/>
            <p:nvPr/>
          </p:nvSpPr>
          <p:spPr>
            <a:xfrm>
              <a:off x="1466889" y="3743187"/>
              <a:ext cx="1778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sv-SE" dirty="0"/>
            </a:p>
            <a:p>
              <a:pPr algn="ctr"/>
              <a:r>
                <a:rPr lang="en-GB" altLang="sv-SE" dirty="0"/>
                <a:t>the </a:t>
              </a:r>
              <a:r>
                <a:rPr lang="en-US" dirty="0"/>
                <a:t>key concepts that have to be addressed in managing water</a:t>
              </a:r>
            </a:p>
            <a:p>
              <a:endParaRPr lang="sv-S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44913" y="3665452"/>
              <a:ext cx="26543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sv-SE" dirty="0"/>
            </a:p>
            <a:p>
              <a:pPr algn="ctr"/>
              <a:r>
                <a:rPr lang="en-US" dirty="0"/>
                <a:t>technical papers to training manuals to research documents to articles – an array of resources linked to specific Tools and Case Studies</a:t>
              </a:r>
              <a:endParaRPr lang="sv-SE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765777" y="3155384"/>
              <a:ext cx="266700" cy="2985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003027" y="3144892"/>
              <a:ext cx="305565" cy="321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66913" y="3501345"/>
              <a:ext cx="1177953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>
                  <a:solidFill>
                    <a:schemeClr val="bg1"/>
                  </a:solidFill>
                </a:rPr>
                <a:t>60 Tools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55809" y="3504071"/>
              <a:ext cx="1431245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>
                  <a:solidFill>
                    <a:schemeClr val="bg1"/>
                  </a:solidFill>
                </a:rPr>
                <a:t>References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69200" y="3124776"/>
            <a:ext cx="3124200" cy="2295002"/>
            <a:chOff x="7569200" y="3124776"/>
            <a:chExt cx="3124200" cy="2295002"/>
          </a:xfrm>
        </p:grpSpPr>
        <p:sp>
          <p:nvSpPr>
            <p:cNvPr id="12" name="TextBox 11"/>
            <p:cNvSpPr txBox="1"/>
            <p:nvPr/>
          </p:nvSpPr>
          <p:spPr>
            <a:xfrm>
              <a:off x="7569200" y="3665452"/>
              <a:ext cx="3124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sv-SE" dirty="0"/>
            </a:p>
            <a:p>
              <a:pPr algn="ctr"/>
              <a:r>
                <a:rPr lang="en-US" dirty="0"/>
                <a:t>show how the Tools work in real experiences from all over the world. They include successes and failures and share best practices.</a:t>
              </a:r>
              <a:endParaRPr lang="sv-SE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9131300" y="3124776"/>
              <a:ext cx="0" cy="341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420100" y="3504071"/>
              <a:ext cx="1525705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>
                  <a:solidFill>
                    <a:schemeClr val="bg1"/>
                  </a:solidFill>
                </a:rPr>
                <a:t>Case Studies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7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7" y="921131"/>
            <a:ext cx="4640262" cy="560777"/>
          </a:xfrm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200" b="1" dirty="0">
                <a:solidFill>
                  <a:srgbClr val="00B050"/>
                </a:solidFill>
              </a:rPr>
              <a:t>What are Case Studies?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1252544"/>
              </p:ext>
            </p:extLst>
          </p:nvPr>
        </p:nvGraphicFramePr>
        <p:xfrm>
          <a:off x="1337735" y="1710266"/>
          <a:ext cx="8974666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Left Arrow 4"/>
          <p:cNvSpPr/>
          <p:nvPr/>
        </p:nvSpPr>
        <p:spPr>
          <a:xfrm rot="5400000">
            <a:off x="5274734" y="2209800"/>
            <a:ext cx="1100667" cy="6620933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2176" y="921131"/>
            <a:ext cx="5619487" cy="560777"/>
          </a:xfrm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200" b="1" dirty="0">
                <a:solidFill>
                  <a:srgbClr val="00B050"/>
                </a:solidFill>
              </a:rPr>
              <a:t>Who are the Case Studies For?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25" y="1819210"/>
            <a:ext cx="9318623" cy="48413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b="1" dirty="0"/>
              <a:t>Those who </a:t>
            </a:r>
            <a:r>
              <a:rPr lang="en-GB" altLang="en-US" b="1" u="sng" dirty="0"/>
              <a:t>apply</a:t>
            </a:r>
            <a:r>
              <a:rPr lang="en-GB" altLang="en-US" b="1" dirty="0"/>
              <a:t> IWRM:</a:t>
            </a:r>
          </a:p>
          <a:p>
            <a:pPr marL="0" indent="0" eaLnBrk="1" hangingPunct="1">
              <a:buNone/>
            </a:pP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b="1" dirty="0"/>
          </a:p>
          <a:p>
            <a:pPr marL="0" indent="0">
              <a:buNone/>
            </a:pP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b="1" dirty="0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421342" y="2494447"/>
            <a:ext cx="7040456" cy="3471013"/>
            <a:chOff x="652" y="1680"/>
            <a:chExt cx="4403" cy="1570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932" y="2078"/>
              <a:ext cx="768" cy="261"/>
            </a:xfrm>
            <a:prstGeom prst="rect">
              <a:avLst/>
            </a:prstGeom>
            <a:noFill/>
            <a:ln w="254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600" dirty="0">
                  <a:latin typeface="+mn-lt"/>
                </a:rPr>
                <a:t>trainers  </a:t>
              </a:r>
            </a:p>
          </p:txBody>
        </p:sp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652" y="1680"/>
              <a:ext cx="4403" cy="1570"/>
              <a:chOff x="652" y="1680"/>
              <a:chExt cx="4403" cy="1570"/>
            </a:xfrm>
          </p:grpSpPr>
          <p:sp>
            <p:nvSpPr>
              <p:cNvPr id="25607" name="Text Box 7"/>
              <p:cNvSpPr txBox="1">
                <a:spLocks noChangeArrowheads="1"/>
              </p:cNvSpPr>
              <p:nvPr/>
            </p:nvSpPr>
            <p:spPr bwMode="auto">
              <a:xfrm>
                <a:off x="652" y="2583"/>
                <a:ext cx="1303" cy="223"/>
              </a:xfrm>
              <a:prstGeom prst="rect">
                <a:avLst/>
              </a:prstGeom>
              <a:noFill/>
              <a:ln w="254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600" dirty="0">
                    <a:latin typeface="+mn-lt"/>
                  </a:rPr>
                  <a:t>practitioners  </a:t>
                </a:r>
              </a:p>
            </p:txBody>
          </p:sp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29" y="2599"/>
                <a:ext cx="1525" cy="223"/>
              </a:xfrm>
              <a:prstGeom prst="rect">
                <a:avLst/>
              </a:prstGeom>
              <a:noFill/>
              <a:ln w="254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600" dirty="0">
                    <a:latin typeface="+mn-lt"/>
                  </a:rPr>
                  <a:t>decision-makers </a:t>
                </a:r>
              </a:p>
            </p:txBody>
          </p:sp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3504" y="2083"/>
                <a:ext cx="1551" cy="223"/>
              </a:xfrm>
              <a:prstGeom prst="rect">
                <a:avLst/>
              </a:prstGeom>
              <a:noFill/>
              <a:ln w="254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600" dirty="0">
                    <a:latin typeface="+mn-lt"/>
                  </a:rPr>
                  <a:t>capacity-builders </a:t>
                </a:r>
              </a:p>
            </p:txBody>
          </p:sp>
          <p:sp>
            <p:nvSpPr>
              <p:cNvPr id="25610" name="Text Box 10"/>
              <p:cNvSpPr txBox="1">
                <a:spLocks noChangeArrowheads="1"/>
              </p:cNvSpPr>
              <p:nvPr/>
            </p:nvSpPr>
            <p:spPr bwMode="auto">
              <a:xfrm>
                <a:off x="1410" y="2989"/>
                <a:ext cx="2363" cy="261"/>
              </a:xfrm>
              <a:prstGeom prst="rect">
                <a:avLst/>
              </a:prstGeom>
              <a:noFill/>
              <a:ln w="254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600" dirty="0">
                    <a:latin typeface="+mn-lt"/>
                  </a:rPr>
                  <a:t>academia and researchers </a:t>
                </a:r>
              </a:p>
            </p:txBody>
          </p:sp>
          <p:grpSp>
            <p:nvGrpSpPr>
              <p:cNvPr id="25611" name="Group 11"/>
              <p:cNvGrpSpPr>
                <a:grpSpLocks/>
              </p:cNvGrpSpPr>
              <p:nvPr/>
            </p:nvGrpSpPr>
            <p:grpSpPr bwMode="auto">
              <a:xfrm>
                <a:off x="1798" y="2160"/>
                <a:ext cx="1610" cy="144"/>
                <a:chOff x="1798" y="2400"/>
                <a:chExt cx="1610" cy="144"/>
              </a:xfrm>
            </p:grpSpPr>
            <p:sp>
              <p:nvSpPr>
                <p:cNvPr id="25617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1990" y="2208"/>
                  <a:ext cx="144" cy="528"/>
                </a:xfrm>
                <a:prstGeom prst="downArrow">
                  <a:avLst>
                    <a:gd name="adj1" fmla="val 50000"/>
                    <a:gd name="adj2" fmla="val 91667"/>
                  </a:avLst>
                </a:prstGeom>
                <a:solidFill>
                  <a:srgbClr val="00B0F0"/>
                </a:solidFill>
                <a:ln w="2540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  <p:sp>
              <p:nvSpPr>
                <p:cNvPr id="25618" name="AutoShape 1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072" y="2208"/>
                  <a:ext cx="144" cy="528"/>
                </a:xfrm>
                <a:prstGeom prst="downArrow">
                  <a:avLst>
                    <a:gd name="adj1" fmla="val 50000"/>
                    <a:gd name="adj2" fmla="val 91667"/>
                  </a:avLst>
                </a:prstGeom>
                <a:solidFill>
                  <a:srgbClr val="00B0F0"/>
                </a:solidFill>
                <a:ln w="2540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25612" name="AutoShape 14"/>
              <p:cNvSpPr>
                <a:spLocks noChangeArrowheads="1"/>
              </p:cNvSpPr>
              <p:nvPr/>
            </p:nvSpPr>
            <p:spPr bwMode="auto">
              <a:xfrm>
                <a:off x="2424" y="1680"/>
                <a:ext cx="360" cy="528"/>
              </a:xfrm>
              <a:prstGeom prst="downArrow">
                <a:avLst>
                  <a:gd name="adj1" fmla="val 50000"/>
                  <a:gd name="adj2" fmla="val 36667"/>
                </a:avLst>
              </a:prstGeom>
              <a:solidFill>
                <a:srgbClr val="00B0F0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5613" name="AutoShape 15"/>
              <p:cNvSpPr>
                <a:spLocks noChangeArrowheads="1"/>
              </p:cNvSpPr>
              <p:nvPr/>
            </p:nvSpPr>
            <p:spPr bwMode="auto">
              <a:xfrm>
                <a:off x="2520" y="2400"/>
                <a:ext cx="144" cy="528"/>
              </a:xfrm>
              <a:prstGeom prst="downArrow">
                <a:avLst>
                  <a:gd name="adj1" fmla="val 50000"/>
                  <a:gd name="adj2" fmla="val 91667"/>
                </a:avLst>
              </a:prstGeom>
              <a:solidFill>
                <a:srgbClr val="00B0F0"/>
              </a:solidFill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grpSp>
            <p:nvGrpSpPr>
              <p:cNvPr id="25614" name="Group 16"/>
              <p:cNvGrpSpPr>
                <a:grpSpLocks/>
              </p:cNvGrpSpPr>
              <p:nvPr/>
            </p:nvGrpSpPr>
            <p:grpSpPr bwMode="auto">
              <a:xfrm>
                <a:off x="1980" y="2448"/>
                <a:ext cx="1224" cy="144"/>
                <a:chOff x="1992" y="2352"/>
                <a:chExt cx="1224" cy="144"/>
              </a:xfrm>
            </p:grpSpPr>
            <p:sp>
              <p:nvSpPr>
                <p:cNvPr id="25615" name="AutoShape 17"/>
                <p:cNvSpPr>
                  <a:spLocks noChangeArrowheads="1"/>
                </p:cNvSpPr>
                <p:nvPr/>
              </p:nvSpPr>
              <p:spPr bwMode="auto">
                <a:xfrm rot="3149201">
                  <a:off x="2184" y="2160"/>
                  <a:ext cx="144" cy="528"/>
                </a:xfrm>
                <a:prstGeom prst="downArrow">
                  <a:avLst>
                    <a:gd name="adj1" fmla="val 50000"/>
                    <a:gd name="adj2" fmla="val 91667"/>
                  </a:avLst>
                </a:prstGeom>
                <a:solidFill>
                  <a:srgbClr val="00B0F0"/>
                </a:solidFill>
                <a:ln w="2540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  <p:sp>
              <p:nvSpPr>
                <p:cNvPr id="25616" name="AutoShape 18"/>
                <p:cNvSpPr>
                  <a:spLocks noChangeArrowheads="1"/>
                </p:cNvSpPr>
                <p:nvPr/>
              </p:nvSpPr>
              <p:spPr bwMode="auto">
                <a:xfrm rot="18450799" flipH="1">
                  <a:off x="2880" y="2160"/>
                  <a:ext cx="144" cy="528"/>
                </a:xfrm>
                <a:prstGeom prst="downArrow">
                  <a:avLst>
                    <a:gd name="adj1" fmla="val 50000"/>
                    <a:gd name="adj2" fmla="val 91667"/>
                  </a:avLst>
                </a:prstGeom>
                <a:solidFill>
                  <a:srgbClr val="00B0F0"/>
                </a:solidFill>
                <a:ln w="2540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32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518" y="397366"/>
            <a:ext cx="4850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3200" b="1" dirty="0">
                <a:solidFill>
                  <a:srgbClr val="00B050"/>
                </a:solidFill>
                <a:latin typeface="+mj-lt"/>
              </a:rPr>
              <a:t>Case Studies in the ToolBox</a:t>
            </a:r>
            <a:endParaRPr lang="en-US" altLang="sv-SE" sz="3200" b="1" dirty="0">
              <a:solidFill>
                <a:srgbClr val="00B050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7518" y="1086616"/>
            <a:ext cx="5374367" cy="5016419"/>
            <a:chOff x="407518" y="1086616"/>
            <a:chExt cx="5374367" cy="5016419"/>
          </a:xfrm>
        </p:grpSpPr>
        <p:sp>
          <p:nvSpPr>
            <p:cNvPr id="3" name="TextBox 2"/>
            <p:cNvSpPr txBox="1"/>
            <p:nvPr/>
          </p:nvSpPr>
          <p:spPr>
            <a:xfrm>
              <a:off x="409785" y="1086616"/>
              <a:ext cx="5372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Though the case studies are not explicitly </a:t>
              </a:r>
              <a:r>
                <a:rPr lang="sv-SE" i="1" dirty="0"/>
                <a:t>within</a:t>
              </a:r>
              <a:r>
                <a:rPr lang="sv-SE" dirty="0"/>
                <a:t> the IWRM Toolbox, each Tool has related case studies: 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518" y="1880464"/>
              <a:ext cx="5037848" cy="422257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841748" y="2472775"/>
            <a:ext cx="457201" cy="3582920"/>
            <a:chOff x="3841748" y="2472775"/>
            <a:chExt cx="457201" cy="3582920"/>
          </a:xfrm>
        </p:grpSpPr>
        <p:sp>
          <p:nvSpPr>
            <p:cNvPr id="5" name="Right Bracket 4"/>
            <p:cNvSpPr/>
            <p:nvPr/>
          </p:nvSpPr>
          <p:spPr>
            <a:xfrm rot="10800000">
              <a:off x="4159249" y="2472775"/>
              <a:ext cx="139700" cy="3582920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3841748" y="4149440"/>
              <a:ext cx="228600" cy="21704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81885" y="1086616"/>
            <a:ext cx="6272682" cy="5068963"/>
            <a:chOff x="5781885" y="1086616"/>
            <a:chExt cx="6272682" cy="5068963"/>
          </a:xfrm>
        </p:grpSpPr>
        <p:sp>
          <p:nvSpPr>
            <p:cNvPr id="7" name="TextBox 6"/>
            <p:cNvSpPr txBox="1"/>
            <p:nvPr/>
          </p:nvSpPr>
          <p:spPr>
            <a:xfrm>
              <a:off x="5781885" y="1086616"/>
              <a:ext cx="6272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Case studies can also be accessed through Learn under Knowledge Resources, and are arranged into continents/regions: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885" y="1827918"/>
              <a:ext cx="5828182" cy="432766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264400" y="2032000"/>
            <a:ext cx="2921000" cy="4023695"/>
            <a:chOff x="7264400" y="2032000"/>
            <a:chExt cx="2921000" cy="4023695"/>
          </a:xfrm>
        </p:grpSpPr>
        <p:sp>
          <p:nvSpPr>
            <p:cNvPr id="9" name="5-Point Star 8"/>
            <p:cNvSpPr/>
            <p:nvPr/>
          </p:nvSpPr>
          <p:spPr>
            <a:xfrm>
              <a:off x="9855200" y="3429000"/>
              <a:ext cx="215900" cy="1778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77400" y="2032000"/>
              <a:ext cx="508000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ight Bracket 11"/>
            <p:cNvSpPr/>
            <p:nvPr/>
          </p:nvSpPr>
          <p:spPr>
            <a:xfrm>
              <a:off x="7264400" y="4366480"/>
              <a:ext cx="76200" cy="1689215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660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517" y="397366"/>
            <a:ext cx="7026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3200" b="1" dirty="0">
                <a:solidFill>
                  <a:srgbClr val="00B050"/>
                </a:solidFill>
                <a:latin typeface="+mj-lt"/>
              </a:rPr>
              <a:t>Case Studies in the ToolBox: an example</a:t>
            </a:r>
            <a:endParaRPr lang="en-US" altLang="sv-SE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8168" y="1087441"/>
            <a:ext cx="293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Each Case Study has:</a:t>
            </a:r>
            <a:endParaRPr lang="sv-SE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6" y="982140"/>
            <a:ext cx="6640135" cy="540275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6570625" y="3103816"/>
            <a:ext cx="817544" cy="39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420351" y="1557867"/>
            <a:ext cx="1013382" cy="451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147734" y="1149694"/>
            <a:ext cx="5977466" cy="5081773"/>
            <a:chOff x="5147734" y="1149694"/>
            <a:chExt cx="5977466" cy="5081773"/>
          </a:xfrm>
        </p:grpSpPr>
        <p:sp>
          <p:nvSpPr>
            <p:cNvPr id="14" name="Right Bracket 13"/>
            <p:cNvSpPr/>
            <p:nvPr/>
          </p:nvSpPr>
          <p:spPr>
            <a:xfrm>
              <a:off x="5147734" y="1149694"/>
              <a:ext cx="186266" cy="5081773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452534" y="4588933"/>
              <a:ext cx="1935634" cy="48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7506702" y="4358100"/>
              <a:ext cx="3618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1 page </a:t>
              </a:r>
              <a:r>
                <a:rPr lang="sv-SE" sz="2400" dirty="0">
                  <a:solidFill>
                    <a:srgbClr val="00B0F0"/>
                  </a:solidFill>
                </a:rPr>
                <a:t>summary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06702" y="2944852"/>
            <a:ext cx="4538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00B0F0"/>
                </a:solidFill>
              </a:rPr>
              <a:t>Contact information </a:t>
            </a:r>
            <a:r>
              <a:rPr lang="sv-SE" sz="2400" dirty="0"/>
              <a:t>to learn more</a:t>
            </a:r>
          </a:p>
          <a:p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7506702" y="1721833"/>
            <a:ext cx="3623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Link to the </a:t>
            </a:r>
            <a:r>
              <a:rPr lang="sv-SE" sz="2400" dirty="0">
                <a:solidFill>
                  <a:srgbClr val="00B0F0"/>
                </a:solidFill>
              </a:rPr>
              <a:t>full length case study </a:t>
            </a:r>
            <a:r>
              <a:rPr lang="sv-SE" sz="2400" dirty="0"/>
              <a:t>(8-10 pages)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3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517" y="397366"/>
            <a:ext cx="7026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3200" b="1" dirty="0">
                <a:solidFill>
                  <a:srgbClr val="00B050"/>
                </a:solidFill>
                <a:latin typeface="+mj-lt"/>
              </a:rPr>
              <a:t>Case Studies in the ToolBox: Contributing</a:t>
            </a:r>
            <a:endParaRPr lang="en-US" altLang="sv-SE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267" y="1680108"/>
            <a:ext cx="3403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Do you have a case study to contribute?</a:t>
            </a:r>
          </a:p>
          <a:p>
            <a:endParaRPr lang="sv-SE" sz="2400" b="1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Check out the guidelines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Submit a proposal!</a:t>
            </a:r>
            <a:endParaRPr lang="sv-SE" sz="2400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v-SE" sz="2400" dirty="0">
              <a:solidFill>
                <a:srgbClr val="00B0F0"/>
              </a:solidFill>
            </a:endParaRP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982141"/>
            <a:ext cx="7462178" cy="54493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081867" y="2540000"/>
            <a:ext cx="6993466" cy="491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3410" y="403781"/>
            <a:ext cx="10679430" cy="732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v-SE" sz="3200" b="1" dirty="0">
                <a:solidFill>
                  <a:srgbClr val="00B050"/>
                </a:solidFill>
              </a:rPr>
              <a:t>Case Study Criteria</a:t>
            </a:r>
          </a:p>
        </p:txBody>
      </p:sp>
      <p:sp>
        <p:nvSpPr>
          <p:cNvPr id="8" name="Rectangle 7"/>
          <p:cNvSpPr/>
          <p:nvPr/>
        </p:nvSpPr>
        <p:spPr>
          <a:xfrm>
            <a:off x="795866" y="1409952"/>
            <a:ext cx="10854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altLang="sv-SE" sz="2400" dirty="0"/>
          </a:p>
          <a:p>
            <a:pPr>
              <a:lnSpc>
                <a:spcPct val="80000"/>
              </a:lnSpc>
              <a:defRPr/>
            </a:pPr>
            <a:endParaRPr lang="en-US" altLang="sv-SE" sz="2400" dirty="0"/>
          </a:p>
          <a:p>
            <a:pPr>
              <a:lnSpc>
                <a:spcPct val="80000"/>
              </a:lnSpc>
              <a:defRPr/>
            </a:pPr>
            <a:endParaRPr lang="en-US" altLang="sv-SE" sz="2400" b="1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sv-SE" sz="2400" dirty="0"/>
          </a:p>
          <a:p>
            <a:pPr>
              <a:lnSpc>
                <a:spcPct val="80000"/>
              </a:lnSpc>
              <a:defRPr/>
            </a:pPr>
            <a:r>
              <a:rPr lang="en-US" altLang="sv-SE" sz="2400" b="1" dirty="0"/>
              <a:t> </a:t>
            </a:r>
            <a:endParaRPr lang="en-US" altLang="sv-SE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78005"/>
              </p:ext>
            </p:extLst>
          </p:nvPr>
        </p:nvGraphicFramePr>
        <p:xfrm>
          <a:off x="406400" y="1513430"/>
          <a:ext cx="11082866" cy="386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667">
                  <a:extLst>
                    <a:ext uri="{9D8B030D-6E8A-4147-A177-3AD203B41FA5}">
                      <a16:colId xmlns:a16="http://schemas.microsoft.com/office/drawing/2014/main" val="1586971914"/>
                    </a:ext>
                  </a:extLst>
                </a:gridCol>
                <a:gridCol w="3378199">
                  <a:extLst>
                    <a:ext uri="{9D8B030D-6E8A-4147-A177-3AD203B41FA5}">
                      <a16:colId xmlns:a16="http://schemas.microsoft.com/office/drawing/2014/main" val="3618518215"/>
                    </a:ext>
                  </a:extLst>
                </a:gridCol>
              </a:tblGrid>
              <a:tr h="431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v-SE" sz="2400" b="1" dirty="0"/>
                        <a:t>Case studies should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sv-SE" sz="2400" b="1" dirty="0"/>
                        <a:t>Case studies are not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01082"/>
                  </a:ext>
                </a:extLst>
              </a:tr>
              <a:tr h="34056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Illustrate the </a:t>
                      </a:r>
                      <a:r>
                        <a:rPr lang="en-US" altLang="sv-SE" sz="2400" u="sng" dirty="0"/>
                        <a:t>application of tools </a:t>
                      </a:r>
                      <a:r>
                        <a:rPr lang="en-US" altLang="sv-SE" sz="2400" dirty="0"/>
                        <a:t>shown in the </a:t>
                      </a:r>
                      <a:r>
                        <a:rPr lang="en-US" altLang="sv-SE" sz="2400" dirty="0" err="1"/>
                        <a:t>ToolBox</a:t>
                      </a:r>
                      <a:endParaRPr lang="en-US" altLang="sv-SE" sz="2400" dirty="0"/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sv-SE" sz="2400" dirty="0"/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Be relevant to IWRM – with lessons about how an IWRM approach supports water management </a:t>
                      </a:r>
                      <a:r>
                        <a:rPr lang="en-US" altLang="sv-SE" sz="2400" u="sng" dirty="0"/>
                        <a:t>across sectors</a:t>
                      </a:r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sv-SE" sz="2400" dirty="0"/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Reflect both </a:t>
                      </a:r>
                      <a:r>
                        <a:rPr lang="en-US" altLang="sv-SE" sz="2400" u="sng" dirty="0"/>
                        <a:t>successes and failures </a:t>
                      </a:r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sv-SE" sz="2400" dirty="0"/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Address </a:t>
                      </a:r>
                      <a:r>
                        <a:rPr lang="en-US" altLang="sv-SE" sz="2400" u="sng" dirty="0"/>
                        <a:t>main issues of concern </a:t>
                      </a:r>
                      <a:r>
                        <a:rPr lang="en-US" altLang="sv-SE" sz="2400" dirty="0"/>
                        <a:t>to the water community </a:t>
                      </a:r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sv-SE" sz="2400" dirty="0"/>
                    </a:p>
                    <a:p>
                      <a:pPr marL="342900" lvl="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Be </a:t>
                      </a:r>
                      <a:r>
                        <a:rPr lang="en-US" altLang="sv-SE" sz="2400" u="sng" dirty="0"/>
                        <a:t>applicable to a wide audience</a:t>
                      </a:r>
                    </a:p>
                    <a:p>
                      <a:endParaRPr lang="sv-S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Based on theory rather than practice</a:t>
                      </a:r>
                    </a:p>
                    <a:p>
                      <a:pPr marL="342900" lvl="0" indent="-3429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sv-SE" sz="2400" dirty="0"/>
                    </a:p>
                    <a:p>
                      <a:pPr marL="342900" lvl="0" indent="-3429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Academic </a:t>
                      </a:r>
                    </a:p>
                    <a:p>
                      <a:pPr marL="342900" lvl="0" indent="-3429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sv-SE" sz="2400" dirty="0"/>
                    </a:p>
                    <a:p>
                      <a:pPr marL="342900" lvl="0" indent="-3429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sv-SE" sz="2400" dirty="0"/>
                        <a:t>Subjective</a:t>
                      </a:r>
                    </a:p>
                    <a:p>
                      <a:endParaRPr lang="sv-S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098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5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82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517" y="397366"/>
            <a:ext cx="7026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3200" b="1" dirty="0">
                <a:solidFill>
                  <a:srgbClr val="00B050"/>
                </a:solidFill>
                <a:latin typeface="+mj-lt"/>
              </a:rPr>
              <a:t>Case Study Format</a:t>
            </a:r>
            <a:endParaRPr lang="en-US" altLang="sv-SE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8" y="1222906"/>
            <a:ext cx="106341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sv-SE" sz="2400" b="1" dirty="0"/>
          </a:p>
          <a:p>
            <a:pPr marL="457200" indent="-457200">
              <a:buAutoNum type="arabicPeriod"/>
            </a:pPr>
            <a:r>
              <a:rPr lang="sv-SE" sz="2800" b="1" dirty="0"/>
              <a:t>Description of the Problem</a:t>
            </a:r>
          </a:p>
          <a:p>
            <a:pPr marL="457200" indent="-457200">
              <a:buAutoNum type="arabicPeriod"/>
            </a:pPr>
            <a:endParaRPr lang="sv-SE" sz="2800" b="1" dirty="0"/>
          </a:p>
          <a:p>
            <a:pPr marL="457200" indent="-457200">
              <a:buAutoNum type="arabicPeriod"/>
            </a:pPr>
            <a:r>
              <a:rPr lang="sv-SE" sz="2800" b="1" dirty="0"/>
              <a:t>Actions Taken</a:t>
            </a:r>
          </a:p>
          <a:p>
            <a:pPr marL="457200" indent="-457200">
              <a:buAutoNum type="arabicPeriod"/>
            </a:pPr>
            <a:endParaRPr lang="sv-SE" sz="2800" b="1" dirty="0"/>
          </a:p>
          <a:p>
            <a:pPr marL="457200" indent="-457200">
              <a:buAutoNum type="arabicPeriod"/>
            </a:pPr>
            <a:r>
              <a:rPr lang="sv-SE" sz="2800" b="1" dirty="0"/>
              <a:t>Key Outcomes</a:t>
            </a:r>
          </a:p>
          <a:p>
            <a:pPr marL="457200" indent="-457200">
              <a:buAutoNum type="arabicPeriod"/>
            </a:pPr>
            <a:endParaRPr lang="sv-SE" sz="2800" b="1" dirty="0"/>
          </a:p>
          <a:p>
            <a:pPr marL="457200" indent="-457200">
              <a:buFont typeface="+mj-lt"/>
              <a:buAutoNum type="arabicPeriod"/>
            </a:pPr>
            <a:r>
              <a:rPr lang="sv-SE" sz="2800" b="1" dirty="0"/>
              <a:t>Lessons Learned</a:t>
            </a:r>
          </a:p>
          <a:p>
            <a:endParaRPr lang="sv-SE" sz="24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v-SE" sz="2400" i="1" dirty="0">
                <a:solidFill>
                  <a:srgbClr val="00B0F0"/>
                </a:solidFill>
              </a:rPr>
              <a:t>8-10 pages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v-SE" sz="2400" i="1" dirty="0">
                <a:solidFill>
                  <a:srgbClr val="00B0F0"/>
                </a:solidFill>
              </a:rPr>
              <a:t>Contact information</a:t>
            </a:r>
          </a:p>
          <a:p>
            <a:endParaRPr lang="sv-SE" sz="2400" dirty="0"/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9473377"/>
      </p:ext>
    </p:extLst>
  </p:cSld>
  <p:clrMapOvr>
    <a:masterClrMapping/>
  </p:clrMapOvr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158CBE77-4295-4B2A-AC1A-E838285421C7}"/>
    </a:ext>
  </a:extLst>
</a:theme>
</file>

<file path=ppt/theme/theme2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CD7DC75F-4A44-491D-9B13-A0479A8FDA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5CF0CBCF15248B536EB024B99F52C" ma:contentTypeVersion="12" ma:contentTypeDescription="Create a new document." ma:contentTypeScope="" ma:versionID="4906c669b60f8a4f9e6b4b498ecd2bc6">
  <xsd:schema xmlns:xsd="http://www.w3.org/2001/XMLSchema" xmlns:xs="http://www.w3.org/2001/XMLSchema" xmlns:p="http://schemas.microsoft.com/office/2006/metadata/properties" xmlns:ns1="http://schemas.microsoft.com/sharepoint/v3" xmlns:ns2="cea7ba2d-4df7-4bea-a777-b4abe75e377b" xmlns:ns3="727cbe8a-7506-46c7-91b8-16d71a34f108" xmlns:ns4="50d7416c-5033-4252-8458-3c850ffd6ae7" targetNamespace="http://schemas.microsoft.com/office/2006/metadata/properties" ma:root="true" ma:fieldsID="4f3576f6df513c401a827fef43084aa6" ns1:_="" ns2:_="" ns3:_="" ns4:_="">
    <xsd:import namespace="http://schemas.microsoft.com/sharepoint/v3"/>
    <xsd:import namespace="cea7ba2d-4df7-4bea-a777-b4abe75e377b"/>
    <xsd:import namespace="727cbe8a-7506-46c7-91b8-16d71a34f108"/>
    <xsd:import namespace="50d7416c-5033-4252-8458-3c850ffd6ae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haringHintHash" minOccurs="0"/>
                <xsd:element ref="ns3:SharedWithDetails" minOccurs="0"/>
                <xsd:element ref="ns3:TaxKeywordTaxHTField" minOccurs="0"/>
                <xsd:element ref="ns3:TaxCatchAll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ba2d-4df7-4bea-a777-b4abe75e3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cbe8a-7506-46c7-91b8-16d71a34f108" elementFormDefault="qualified">
    <xsd:import namespace="http://schemas.microsoft.com/office/2006/documentManagement/types"/>
    <xsd:import namespace="http://schemas.microsoft.com/office/infopath/2007/PartnerControls"/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4441e93f-bdbf-457f-9a0e-7bb92134c37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503ac0e8-1798-4706-8224-e140fd20e6a2}" ma:internalName="TaxCatchAll" ma:showField="CatchAllData" ma:web="727cbe8a-7506-46c7-91b8-16d71a34f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7416c-5033-4252-8458-3c850ffd6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727cbe8a-7506-46c7-91b8-16d71a34f108">
      <Terms xmlns="http://schemas.microsoft.com/office/infopath/2007/PartnerControls"/>
    </TaxKeywordTaxHTField>
    <TaxCatchAll xmlns="727cbe8a-7506-46c7-91b8-16d71a34f108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004848-12CA-42C3-A816-2C3DAD7FA9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CDBEE-5AD4-45C3-938D-404C1E40D1C2}"/>
</file>

<file path=customXml/itemProps3.xml><?xml version="1.0" encoding="utf-8"?>
<ds:datastoreItem xmlns:ds="http://schemas.openxmlformats.org/officeDocument/2006/customXml" ds:itemID="{30B70447-B59C-4D7D-B21D-ABFA01131C38}">
  <ds:schemaRefs>
    <ds:schemaRef ds:uri="http://schemas.openxmlformats.org/package/2006/metadata/core-properties"/>
    <ds:schemaRef ds:uri="cea7ba2d-4df7-4bea-a777-b4abe75e377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0d7416c-5033-4252-8458-3c850ffd6ae7"/>
    <ds:schemaRef ds:uri="727cbe8a-7506-46c7-91b8-16d71a34f108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P765_GWP_PPT_Final</Template>
  <TotalTime>3230</TotalTime>
  <Words>378</Words>
  <Application>Microsoft Office PowerPoint</Application>
  <PresentationFormat>Widescreen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GWP</vt:lpstr>
      <vt:lpstr>GWP Titles</vt:lpstr>
      <vt:lpstr>PowerPoint Presentation</vt:lpstr>
      <vt:lpstr>PowerPoint Presentation</vt:lpstr>
      <vt:lpstr>What are Case Studies?</vt:lpstr>
      <vt:lpstr>Who are the Case Studies For?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Ericson</dc:creator>
  <cp:keywords/>
  <cp:lastModifiedBy>Steven Downey</cp:lastModifiedBy>
  <cp:revision>241</cp:revision>
  <dcterms:created xsi:type="dcterms:W3CDTF">2015-02-25T05:13:54Z</dcterms:created>
  <dcterms:modified xsi:type="dcterms:W3CDTF">2017-08-04T12:04:23Z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0x0101002AD5CF0CBCF15248B536EB024B99F52C</vt:lpwstr>
  </property>
  <property fmtid="{D5CDD505-2E9C-101B-9397-08002B2CF9AE}" pid="3" name="TaxKeyword">
    <vt:lpwstr/>
  </property>
</Properties>
</file>